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9"/>
  </p:notesMasterIdLst>
  <p:sldIdLst>
    <p:sldId id="256" r:id="rId2"/>
    <p:sldId id="361" r:id="rId3"/>
    <p:sldId id="529" r:id="rId4"/>
    <p:sldId id="530" r:id="rId5"/>
    <p:sldId id="531" r:id="rId6"/>
    <p:sldId id="532" r:id="rId7"/>
    <p:sldId id="276" r:id="rId8"/>
    <p:sldId id="534" r:id="rId9"/>
    <p:sldId id="284" r:id="rId10"/>
    <p:sldId id="279" r:id="rId11"/>
    <p:sldId id="285" r:id="rId12"/>
    <p:sldId id="286" r:id="rId13"/>
    <p:sldId id="287" r:id="rId14"/>
    <p:sldId id="288" r:id="rId15"/>
    <p:sldId id="290" r:id="rId16"/>
    <p:sldId id="300" r:id="rId17"/>
    <p:sldId id="299" r:id="rId18"/>
    <p:sldId id="357" r:id="rId19"/>
    <p:sldId id="621" r:id="rId20"/>
    <p:sldId id="537" r:id="rId21"/>
    <p:sldId id="308" r:id="rId22"/>
    <p:sldId id="309" r:id="rId23"/>
    <p:sldId id="536" r:id="rId24"/>
    <p:sldId id="323" r:id="rId25"/>
    <p:sldId id="538" r:id="rId26"/>
    <p:sldId id="551" r:id="rId27"/>
    <p:sldId id="557" r:id="rId28"/>
    <p:sldId id="610" r:id="rId29"/>
    <p:sldId id="321" r:id="rId30"/>
    <p:sldId id="618" r:id="rId31"/>
    <p:sldId id="336" r:id="rId32"/>
    <p:sldId id="339" r:id="rId33"/>
    <p:sldId id="340" r:id="rId34"/>
    <p:sldId id="358" r:id="rId35"/>
    <p:sldId id="622" r:id="rId36"/>
    <p:sldId id="619" r:id="rId37"/>
    <p:sldId id="620" r:id="rId3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j-lt"/>
        <a:ea typeface="+mj-ea"/>
        <a:cs typeface="+mj-cs"/>
        <a:sym typeface="Helvetica"/>
      </a:defRPr>
    </a:lvl1pPr>
    <a:lvl2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j-lt"/>
        <a:ea typeface="+mj-ea"/>
        <a:cs typeface="+mj-cs"/>
        <a:sym typeface="Helvetica"/>
      </a:defRPr>
    </a:lvl2pPr>
    <a:lvl3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j-lt"/>
        <a:ea typeface="+mj-ea"/>
        <a:cs typeface="+mj-cs"/>
        <a:sym typeface="Helvetica"/>
      </a:defRPr>
    </a:lvl3pPr>
    <a:lvl4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j-lt"/>
        <a:ea typeface="+mj-ea"/>
        <a:cs typeface="+mj-cs"/>
        <a:sym typeface="Helvetica"/>
      </a:defRPr>
    </a:lvl4pPr>
    <a:lvl5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j-lt"/>
        <a:ea typeface="+mj-ea"/>
        <a:cs typeface="+mj-cs"/>
        <a:sym typeface="Helvetica"/>
      </a:defRPr>
    </a:lvl5pPr>
    <a:lvl6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j-lt"/>
        <a:ea typeface="+mj-ea"/>
        <a:cs typeface="+mj-cs"/>
        <a:sym typeface="Helvetica"/>
      </a:defRPr>
    </a:lvl6pPr>
    <a:lvl7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j-lt"/>
        <a:ea typeface="+mj-ea"/>
        <a:cs typeface="+mj-cs"/>
        <a:sym typeface="Helvetica"/>
      </a:defRPr>
    </a:lvl7pPr>
    <a:lvl8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j-lt"/>
        <a:ea typeface="+mj-ea"/>
        <a:cs typeface="+mj-cs"/>
        <a:sym typeface="Helvetica"/>
      </a:defRPr>
    </a:lvl8pPr>
    <a:lvl9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Col>
    <a:lastRow>
      <a:tcTxStyle b="off" i="off">
        <a:fontRef idx="maj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lastRow>
    <a:firstRow>
      <a:tcTxStyle b="on"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firstRow>
  </a:tblStyle>
  <a:tblStyle styleId="{C7B018BB-80A7-4F77-B60F-C8B233D01FF8}" styleName="">
    <a:tblBg/>
    <a:wholeTbl>
      <a:tcTxStyle b="off" i="off">
        <a:fontRef idx="maj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747676">
              <a:alpha val="63790"/>
            </a:srgbClr>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84E00"/>
          </a:solidFill>
        </a:fill>
      </a:tcStyle>
    </a:firstCol>
    <a:lastRow>
      <a:tcTxStyle b="off"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CAD5E6"/>
          </a:solidFill>
        </a:fill>
      </a:tcStyle>
    </a:wholeTbl>
    <a:band2H>
      <a:tcTxStyle/>
      <a:tcStyle>
        <a:tcBdr/>
        <a:fill>
          <a:solidFill>
            <a:srgbClr val="E6EBF3"/>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1"/>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381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1"/>
          </a:solid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381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1"/>
          </a:solidFill>
        </a:fill>
      </a:tcStyle>
    </a:firstRow>
  </a:tblStyle>
  <a:tblStyle styleId="{CF821DB8-F4EB-4A41-A1BA-3FCAFE7338EE}"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CBE4CA"/>
          </a:solidFill>
        </a:fill>
      </a:tcStyle>
    </a:wholeTbl>
    <a:band2H>
      <a:tcTxStyle/>
      <a:tcStyle>
        <a:tcBdr/>
        <a:fill>
          <a:solidFill>
            <a:srgbClr val="E7F2E6"/>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3"/>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381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3"/>
          </a:solid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381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3"/>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ECCBD6"/>
          </a:solidFill>
        </a:fill>
      </a:tcStyle>
    </a:wholeTbl>
    <a:band2H>
      <a:tcTxStyle/>
      <a:tcStyle>
        <a:tcBdr/>
        <a:fill>
          <a:solidFill>
            <a:srgbClr val="F6E7EC"/>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6"/>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381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6"/>
          </a:solid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381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6"/>
          </a:solidFill>
        </a:fill>
      </a:tcStyle>
    </a:firstRow>
  </a:tblStyle>
  <a:tblStyle styleId="{2708684C-4D16-4618-839F-0558EEFCDFE6}"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000000"/>
          </a:solidFill>
        </a:fill>
      </a:tcStyle>
    </a:band2H>
    <a:firstCol>
      <a:tcTxStyle b="on"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000000"/>
          </a:solidFill>
        </a:fill>
      </a:tcStyle>
    </a:lastRow>
    <a:firstRow>
      <a:tcTxStyle b="on" i="off">
        <a:fontRef idx="major">
          <a:srgbClr val="000000"/>
        </a:fontRef>
        <a:srgbClr val="000000"/>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7"/>
    <p:restoredTop sz="94694"/>
  </p:normalViewPr>
  <p:slideViewPr>
    <p:cSldViewPr snapToGrid="0" snapToObjects="1">
      <p:cViewPr varScale="1">
        <p:scale>
          <a:sx n="43" d="100"/>
          <a:sy n="43" d="100"/>
        </p:scale>
        <p:origin x="60" y="51"/>
      </p:cViewPr>
      <p:guideLst/>
    </p:cSldViewPr>
  </p:slideViewPr>
  <p:notesTextViewPr>
    <p:cViewPr>
      <p:scale>
        <a:sx n="1" d="1"/>
        <a:sy n="1" d="1"/>
      </p:scale>
      <p:origin x="0" y="0"/>
    </p:cViewPr>
  </p:notesTextViewPr>
  <p:sorterViewPr>
    <p:cViewPr>
      <p:scale>
        <a:sx n="40" d="100"/>
        <a:sy n="40" d="100"/>
      </p:scale>
      <p:origin x="0" y="-11433"/>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0" name="Shape 610"/>
          <p:cNvSpPr>
            <a:spLocks noGrp="1" noRot="1" noChangeAspect="1"/>
          </p:cNvSpPr>
          <p:nvPr>
            <p:ph type="sldImg"/>
          </p:nvPr>
        </p:nvSpPr>
        <p:spPr>
          <a:xfrm>
            <a:off x="1143000" y="685800"/>
            <a:ext cx="4572000" cy="3429000"/>
          </a:xfrm>
          <a:prstGeom prst="rect">
            <a:avLst/>
          </a:prstGeom>
        </p:spPr>
        <p:txBody>
          <a:bodyPr/>
          <a:lstStyle/>
          <a:p>
            <a:endParaRPr/>
          </a:p>
        </p:txBody>
      </p:sp>
      <p:sp>
        <p:nvSpPr>
          <p:cNvPr id="611" name="Shape 61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5" name="Shape 1215"/>
          <p:cNvSpPr>
            <a:spLocks noGrp="1" noRot="1" noChangeAspect="1"/>
          </p:cNvSpPr>
          <p:nvPr>
            <p:ph type="sldImg"/>
          </p:nvPr>
        </p:nvSpPr>
        <p:spPr>
          <a:xfrm>
            <a:off x="381000" y="685800"/>
            <a:ext cx="6096000" cy="3429000"/>
          </a:xfrm>
          <a:prstGeom prst="rect">
            <a:avLst/>
          </a:prstGeom>
        </p:spPr>
        <p:txBody>
          <a:bodyPr/>
          <a:lstStyle/>
          <a:p>
            <a:endParaRPr/>
          </a:p>
        </p:txBody>
      </p:sp>
      <p:sp>
        <p:nvSpPr>
          <p:cNvPr id="1216" name="Shape 1216"/>
          <p:cNvSpPr>
            <a:spLocks noGrp="1"/>
          </p:cNvSpPr>
          <p:nvPr>
            <p:ph type="body" sz="quarter" idx="1"/>
          </p:nvPr>
        </p:nvSpPr>
        <p:spPr>
          <a:prstGeom prst="rect">
            <a:avLst/>
          </a:prstGeom>
        </p:spPr>
        <p:txBody>
          <a:bodyPr/>
          <a:lstStyle>
            <a:lvl1pPr defTabSz="914400">
              <a:lnSpc>
                <a:spcPct val="100000"/>
              </a:lnSpc>
              <a:defRPr sz="800">
                <a:latin typeface="Calibri"/>
                <a:ea typeface="Calibri"/>
                <a:cs typeface="Calibri"/>
                <a:sym typeface="Calibri"/>
              </a:defRPr>
            </a:lvl1pPr>
          </a:lstStyle>
          <a:p>
            <a:r>
              <a:t>单位改中文</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6" name="Shape 1456"/>
          <p:cNvSpPr>
            <a:spLocks noGrp="1" noRot="1" noChangeAspect="1"/>
          </p:cNvSpPr>
          <p:nvPr>
            <p:ph type="sldImg"/>
          </p:nvPr>
        </p:nvSpPr>
        <p:spPr>
          <a:xfrm>
            <a:off x="381000" y="685800"/>
            <a:ext cx="6096000" cy="3429000"/>
          </a:xfrm>
          <a:prstGeom prst="rect">
            <a:avLst/>
          </a:prstGeom>
        </p:spPr>
        <p:txBody>
          <a:bodyPr/>
          <a:lstStyle/>
          <a:p>
            <a:endParaRPr/>
          </a:p>
        </p:txBody>
      </p:sp>
      <p:sp>
        <p:nvSpPr>
          <p:cNvPr id="1457" name="Shape 1457"/>
          <p:cNvSpPr>
            <a:spLocks noGrp="1"/>
          </p:cNvSpPr>
          <p:nvPr>
            <p:ph type="body" sz="quarter" idx="1"/>
          </p:nvPr>
        </p:nvSpPr>
        <p:spPr>
          <a:prstGeom prst="rect">
            <a:avLst/>
          </a:prstGeom>
        </p:spPr>
        <p:txBody>
          <a:bodyPr/>
          <a:lstStyle>
            <a:lvl1pPr defTabSz="914400">
              <a:lnSpc>
                <a:spcPct val="100000"/>
              </a:lnSpc>
              <a:defRPr sz="1200">
                <a:latin typeface="Calibri"/>
                <a:ea typeface="Calibri"/>
                <a:cs typeface="Calibri"/>
                <a:sym typeface="Calibri"/>
              </a:defRPr>
            </a:lvl1pPr>
          </a:lstStyle>
          <a:p>
            <a:r>
              <a:t>创新研发伽马、中子和带电粒子探测器，其中BGO探测器能量分辨大多国际最好水平。</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5" name="Shape 1445"/>
          <p:cNvSpPr>
            <a:spLocks noGrp="1" noRot="1" noChangeAspect="1"/>
          </p:cNvSpPr>
          <p:nvPr>
            <p:ph type="sldImg"/>
          </p:nvPr>
        </p:nvSpPr>
        <p:spPr>
          <a:xfrm>
            <a:off x="381000" y="685800"/>
            <a:ext cx="6096000" cy="3429000"/>
          </a:xfrm>
          <a:prstGeom prst="rect">
            <a:avLst/>
          </a:prstGeom>
        </p:spPr>
        <p:txBody>
          <a:bodyPr/>
          <a:lstStyle/>
          <a:p>
            <a:endParaRPr/>
          </a:p>
        </p:txBody>
      </p:sp>
      <p:sp>
        <p:nvSpPr>
          <p:cNvPr id="1446" name="Shape 1446"/>
          <p:cNvSpPr>
            <a:spLocks noGrp="1"/>
          </p:cNvSpPr>
          <p:nvPr>
            <p:ph type="body" sz="quarter" idx="1"/>
          </p:nvPr>
        </p:nvSpPr>
        <p:spPr>
          <a:prstGeom prst="rect">
            <a:avLst/>
          </a:prstGeom>
        </p:spPr>
        <p:txBody>
          <a:bodyPr/>
          <a:lstStyle>
            <a:lvl1pPr defTabSz="914400">
              <a:lnSpc>
                <a:spcPct val="100000"/>
              </a:lnSpc>
              <a:defRPr sz="1200">
                <a:latin typeface="Calibri"/>
                <a:ea typeface="Calibri"/>
                <a:cs typeface="Calibri"/>
                <a:sym typeface="Calibri"/>
              </a:defRPr>
            </a:lvl1pPr>
          </a:lstStyle>
          <a:p>
            <a:r>
              <a:t>解决了高功率靶的关键技术，耐辐照性达到国外的3-10倍，保障深地核天体物理实验。</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5" name="Shape 1565"/>
          <p:cNvSpPr>
            <a:spLocks noGrp="1" noRot="1" noChangeAspect="1"/>
          </p:cNvSpPr>
          <p:nvPr>
            <p:ph type="sldImg"/>
          </p:nvPr>
        </p:nvSpPr>
        <p:spPr>
          <a:xfrm>
            <a:off x="381000" y="685800"/>
            <a:ext cx="6096000" cy="3429000"/>
          </a:xfrm>
          <a:prstGeom prst="rect">
            <a:avLst/>
          </a:prstGeom>
        </p:spPr>
        <p:txBody>
          <a:bodyPr/>
          <a:lstStyle/>
          <a:p>
            <a:endParaRPr/>
          </a:p>
        </p:txBody>
      </p:sp>
      <p:sp>
        <p:nvSpPr>
          <p:cNvPr id="1566" name="Shape 1566"/>
          <p:cNvSpPr>
            <a:spLocks noGrp="1"/>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rPr>
                <a:latin typeface="+mj-lt"/>
                <a:ea typeface="+mj-ea"/>
                <a:cs typeface="+mj-cs"/>
                <a:sym typeface="Helvetica"/>
              </a:rPr>
              <a:t>从今年元旦开始，我们用</a:t>
            </a:r>
            <a:r>
              <a:t>15</a:t>
            </a:r>
            <a:r>
              <a:rPr>
                <a:latin typeface="+mj-lt"/>
                <a:ea typeface="+mj-ea"/>
                <a:cs typeface="+mj-cs"/>
                <a:sym typeface="Helvetica"/>
              </a:rPr>
              <a:t>天完成了实验测量。右图给出了</a:t>
            </a:r>
            <a:r>
              <a:t>92 keV</a:t>
            </a:r>
            <a:r>
              <a:rPr>
                <a:latin typeface="+mj-lt"/>
                <a:ea typeface="+mj-ea"/>
                <a:cs typeface="+mj-cs"/>
                <a:sym typeface="Helvetica"/>
              </a:rPr>
              <a:t>能级的实验谱，和意大利</a:t>
            </a:r>
            <a:r>
              <a:t>LUNA</a:t>
            </a:r>
            <a:r>
              <a:rPr>
                <a:latin typeface="+mj-lt"/>
                <a:ea typeface="+mj-ea"/>
                <a:cs typeface="+mj-cs"/>
                <a:sym typeface="Helvetica"/>
              </a:rPr>
              <a:t>实验室的结果相比，我们在能量分辨，束流曝光量，效应计数都有明显优势，大大减小了实验误差。</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ADE2F6B-9008-4E7F-9750-B87C7F89B711}" type="slidenum">
              <a:rPr lang="zh-CN" altLang="en-US" smtClean="0"/>
              <a:pPr/>
              <a:t>26</a:t>
            </a:fld>
            <a:endParaRPr lang="zh-CN" altLang="en-US"/>
          </a:p>
        </p:txBody>
      </p:sp>
    </p:spTree>
    <p:extLst>
      <p:ext uri="{BB962C8B-B14F-4D97-AF65-F5344CB8AC3E}">
        <p14:creationId xmlns:p14="http://schemas.microsoft.com/office/powerpoint/2010/main" val="1224963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Not for publicer45re4</a:t>
            </a:r>
          </a:p>
        </p:txBody>
      </p:sp>
      <p:sp>
        <p:nvSpPr>
          <p:cNvPr id="4" name="Slide Number Placeholder 3"/>
          <p:cNvSpPr>
            <a:spLocks noGrp="1"/>
          </p:cNvSpPr>
          <p:nvPr>
            <p:ph type="sldNum" sz="quarter" idx="5"/>
          </p:nvPr>
        </p:nvSpPr>
        <p:spPr/>
        <p:txBody>
          <a:bodyPr/>
          <a:lstStyle/>
          <a:p>
            <a:fld id="{6ADE2F6B-9008-4E7F-9750-B87C7F89B711}" type="slidenum">
              <a:rPr lang="zh-CN" altLang="en-US" smtClean="0"/>
              <a:pPr/>
              <a:t>27</a:t>
            </a:fld>
            <a:endParaRPr lang="zh-CN" altLang="en-US"/>
          </a:p>
        </p:txBody>
      </p:sp>
    </p:spTree>
    <p:extLst>
      <p:ext uri="{BB962C8B-B14F-4D97-AF65-F5344CB8AC3E}">
        <p14:creationId xmlns:p14="http://schemas.microsoft.com/office/powerpoint/2010/main" val="3114243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3" name="Shape 1743"/>
          <p:cNvSpPr>
            <a:spLocks noGrp="1" noRot="1" noChangeAspect="1"/>
          </p:cNvSpPr>
          <p:nvPr>
            <p:ph type="sldImg"/>
          </p:nvPr>
        </p:nvSpPr>
        <p:spPr>
          <a:xfrm>
            <a:off x="381000" y="685800"/>
            <a:ext cx="6096000" cy="3429000"/>
          </a:xfrm>
          <a:prstGeom prst="rect">
            <a:avLst/>
          </a:prstGeom>
        </p:spPr>
        <p:txBody>
          <a:bodyPr/>
          <a:lstStyle/>
          <a:p>
            <a:endParaRPr/>
          </a:p>
        </p:txBody>
      </p:sp>
      <p:sp>
        <p:nvSpPr>
          <p:cNvPr id="1744" name="Shape 1744"/>
          <p:cNvSpPr>
            <a:spLocks noGrp="1"/>
          </p:cNvSpPr>
          <p:nvPr>
            <p:ph type="body" sz="quarter" idx="1"/>
          </p:nvPr>
        </p:nvSpPr>
        <p:spPr>
          <a:prstGeom prst="rect">
            <a:avLst/>
          </a:prstGeom>
        </p:spPr>
        <p:txBody>
          <a:bodyPr/>
          <a:lstStyle>
            <a:lvl1pPr>
              <a:defRPr sz="1600"/>
            </a:lvl1pPr>
          </a:lstStyle>
          <a:p>
            <a:r>
              <a:t>第四个成果：13C产生重元素中子源反应，取得最精确全面数据，澄清了国际上直接测量3倍的分歧；</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标题与副标题">
    <p:bg>
      <p:bgPr>
        <a:solidFill>
          <a:srgbClr val="000000"/>
        </a:solidFill>
        <a:effectLst/>
      </p:bgPr>
    </p:bg>
    <p:spTree>
      <p:nvGrpSpPr>
        <p:cNvPr id="1" name=""/>
        <p:cNvGrpSpPr/>
        <p:nvPr/>
      </p:nvGrpSpPr>
      <p:grpSpPr>
        <a:xfrm>
          <a:off x="0" y="0"/>
          <a:ext cx="0" cy="0"/>
          <a:chOff x="0" y="0"/>
          <a:chExt cx="0" cy="0"/>
        </a:xfrm>
      </p:grpSpPr>
      <p:sp>
        <p:nvSpPr>
          <p:cNvPr id="11" name="标题文本"/>
          <p:cNvSpPr txBox="1">
            <a:spLocks noGrp="1"/>
          </p:cNvSpPr>
          <p:nvPr>
            <p:ph type="title"/>
          </p:nvPr>
        </p:nvSpPr>
        <p:spPr>
          <a:xfrm>
            <a:off x="1778000" y="2298700"/>
            <a:ext cx="20828000" cy="4648200"/>
          </a:xfrm>
          <a:prstGeom prst="rect">
            <a:avLst/>
          </a:prstGeom>
        </p:spPr>
        <p:txBody>
          <a:bodyPr lIns="50800" tIns="50800" rIns="50800" bIns="50800" anchor="b"/>
          <a:lstStyle>
            <a:lvl1pPr algn="ctr" defTabSz="825500">
              <a:lnSpc>
                <a:spcPct val="100000"/>
              </a:lnSpc>
              <a:defRPr sz="11200">
                <a:solidFill>
                  <a:srgbClr val="FFFFFF"/>
                </a:solidFill>
                <a:latin typeface="Helvetica Neue Medium"/>
                <a:ea typeface="Helvetica Neue Medium"/>
                <a:cs typeface="Helvetica Neue Medium"/>
                <a:sym typeface="Helvetica Neue Medium"/>
              </a:defRPr>
            </a:lvl1pPr>
          </a:lstStyle>
          <a:p>
            <a:r>
              <a:t>标题文本</a:t>
            </a:r>
          </a:p>
        </p:txBody>
      </p:sp>
      <p:sp>
        <p:nvSpPr>
          <p:cNvPr id="12" name="正文级别 1…"/>
          <p:cNvSpPr txBox="1">
            <a:spLocks noGrp="1"/>
          </p:cNvSpPr>
          <p:nvPr>
            <p:ph type="body" sz="quarter" idx="1"/>
          </p:nvPr>
        </p:nvSpPr>
        <p:spPr>
          <a:xfrm>
            <a:off x="1778000" y="7073900"/>
            <a:ext cx="20828000" cy="1587500"/>
          </a:xfrm>
          <a:prstGeom prst="rect">
            <a:avLst/>
          </a:prstGeom>
        </p:spPr>
        <p:txBody>
          <a:bodyPr lIns="50800" tIns="50800" rIns="50800" bIns="50800"/>
          <a:lstStyle>
            <a:lvl1pPr marL="0" indent="0" algn="ctr" defTabSz="825500">
              <a:lnSpc>
                <a:spcPct val="100000"/>
              </a:lnSpc>
              <a:spcBef>
                <a:spcPts val="0"/>
              </a:spcBef>
              <a:buSzTx/>
              <a:buFontTx/>
              <a:buNone/>
              <a:defRPr sz="5400">
                <a:solidFill>
                  <a:srgbClr val="FFFFFF"/>
                </a:solidFill>
                <a:latin typeface="+mn-lt"/>
                <a:ea typeface="+mn-ea"/>
                <a:cs typeface="+mn-cs"/>
                <a:sym typeface="Helvetica Neue"/>
              </a:defRPr>
            </a:lvl1pPr>
            <a:lvl2pPr marL="0" indent="0" algn="ctr" defTabSz="825500">
              <a:lnSpc>
                <a:spcPct val="100000"/>
              </a:lnSpc>
              <a:spcBef>
                <a:spcPts val="0"/>
              </a:spcBef>
              <a:buSzTx/>
              <a:buFontTx/>
              <a:buNone/>
              <a:defRPr sz="5400">
                <a:solidFill>
                  <a:srgbClr val="FFFFFF"/>
                </a:solidFill>
                <a:latin typeface="+mn-lt"/>
                <a:ea typeface="+mn-ea"/>
                <a:cs typeface="+mn-cs"/>
                <a:sym typeface="Helvetica Neue"/>
              </a:defRPr>
            </a:lvl2pPr>
            <a:lvl3pPr marL="0" indent="0" algn="ctr" defTabSz="825500">
              <a:lnSpc>
                <a:spcPct val="100000"/>
              </a:lnSpc>
              <a:spcBef>
                <a:spcPts val="0"/>
              </a:spcBef>
              <a:buSzTx/>
              <a:buFontTx/>
              <a:buNone/>
              <a:defRPr sz="5400">
                <a:solidFill>
                  <a:srgbClr val="FFFFFF"/>
                </a:solidFill>
                <a:latin typeface="+mn-lt"/>
                <a:ea typeface="+mn-ea"/>
                <a:cs typeface="+mn-cs"/>
                <a:sym typeface="Helvetica Neue"/>
              </a:defRPr>
            </a:lvl3pPr>
            <a:lvl4pPr marL="0" indent="0" algn="ctr" defTabSz="825500">
              <a:lnSpc>
                <a:spcPct val="100000"/>
              </a:lnSpc>
              <a:spcBef>
                <a:spcPts val="0"/>
              </a:spcBef>
              <a:buSzTx/>
              <a:buFontTx/>
              <a:buNone/>
              <a:defRPr sz="5400">
                <a:solidFill>
                  <a:srgbClr val="FFFFFF"/>
                </a:solidFill>
                <a:latin typeface="+mn-lt"/>
                <a:ea typeface="+mn-ea"/>
                <a:cs typeface="+mn-cs"/>
                <a:sym typeface="Helvetica Neue"/>
              </a:defRPr>
            </a:lvl4pPr>
            <a:lvl5pPr marL="0" indent="0" algn="ctr" defTabSz="825500">
              <a:lnSpc>
                <a:spcPct val="100000"/>
              </a:lnSpc>
              <a:spcBef>
                <a:spcPts val="0"/>
              </a:spcBef>
              <a:buSzTx/>
              <a:buFontTx/>
              <a:buNone/>
              <a:defRPr sz="5400">
                <a:solidFill>
                  <a:srgbClr val="FFFFFF"/>
                </a:solidFill>
                <a:latin typeface="+mn-lt"/>
                <a:ea typeface="+mn-ea"/>
                <a:cs typeface="+mn-cs"/>
                <a:sym typeface="Helvetica Neue"/>
              </a:defRPr>
            </a:lvl5pPr>
          </a:lstStyle>
          <a:p>
            <a:r>
              <a:t>正文级别 1</a:t>
            </a:r>
          </a:p>
          <a:p>
            <a:pPr lvl="1"/>
            <a:r>
              <a:t>正文级别 2</a:t>
            </a:r>
          </a:p>
          <a:p>
            <a:pPr lvl="2"/>
            <a:r>
              <a:t>正文级别 3</a:t>
            </a:r>
          </a:p>
          <a:p>
            <a:pPr lvl="3"/>
            <a:r>
              <a:t>正文级别 4</a:t>
            </a:r>
          </a:p>
          <a:p>
            <a:pPr lvl="4"/>
            <a:r>
              <a:t>正文级别 5</a:t>
            </a:r>
          </a:p>
        </p:txBody>
      </p:sp>
      <p:sp>
        <p:nvSpPr>
          <p:cNvPr id="13" name="幻灯片编号"/>
          <p:cNvSpPr txBox="1">
            <a:spLocks noGrp="1"/>
          </p:cNvSpPr>
          <p:nvPr>
            <p:ph type="sldNum" sz="quarter" idx="2"/>
          </p:nvPr>
        </p:nvSpPr>
        <p:spPr>
          <a:xfrm>
            <a:off x="11959031" y="13081000"/>
            <a:ext cx="453238" cy="461059"/>
          </a:xfrm>
          <a:prstGeom prst="rect">
            <a:avLst/>
          </a:prstGeom>
        </p:spPr>
        <p:txBody>
          <a:bodyPr lIns="50800" tIns="50800" rIns="50800" bIns="50800" anchor="t"/>
          <a:lstStyle>
            <a:lvl1pPr algn="ctr" defTabSz="825500">
              <a:defRPr>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空白">
    <p:bg>
      <p:bgPr>
        <a:solidFill>
          <a:srgbClr val="000000"/>
        </a:solidFill>
        <a:effectLst/>
      </p:bgPr>
    </p:bg>
    <p:spTree>
      <p:nvGrpSpPr>
        <p:cNvPr id="1" name=""/>
        <p:cNvGrpSpPr/>
        <p:nvPr/>
      </p:nvGrpSpPr>
      <p:grpSpPr>
        <a:xfrm>
          <a:off x="0" y="0"/>
          <a:ext cx="0" cy="0"/>
          <a:chOff x="0" y="0"/>
          <a:chExt cx="0" cy="0"/>
        </a:xfrm>
      </p:grpSpPr>
      <p:sp>
        <p:nvSpPr>
          <p:cNvPr id="113" name="幻灯片编号"/>
          <p:cNvSpPr txBox="1">
            <a:spLocks noGrp="1"/>
          </p:cNvSpPr>
          <p:nvPr>
            <p:ph type="sldNum" sz="quarter" idx="2"/>
          </p:nvPr>
        </p:nvSpPr>
        <p:spPr>
          <a:xfrm>
            <a:off x="11959031" y="13081000"/>
            <a:ext cx="453238" cy="461059"/>
          </a:xfrm>
          <a:prstGeom prst="rect">
            <a:avLst/>
          </a:prstGeom>
        </p:spPr>
        <p:txBody>
          <a:bodyPr lIns="50800" tIns="50800" rIns="50800" bIns="50800" anchor="t"/>
          <a:lstStyle>
            <a:lvl1pPr algn="ctr" defTabSz="825500">
              <a:defRPr>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标题与项目符号">
    <p:bg>
      <p:bgPr>
        <a:solidFill>
          <a:srgbClr val="002452"/>
        </a:solidFill>
        <a:effectLst/>
      </p:bgPr>
    </p:bg>
    <p:spTree>
      <p:nvGrpSpPr>
        <p:cNvPr id="1" name=""/>
        <p:cNvGrpSpPr/>
        <p:nvPr/>
      </p:nvGrpSpPr>
      <p:grpSpPr>
        <a:xfrm>
          <a:off x="0" y="0"/>
          <a:ext cx="0" cy="0"/>
          <a:chOff x="0" y="0"/>
          <a:chExt cx="0" cy="0"/>
        </a:xfrm>
      </p:grpSpPr>
      <p:sp>
        <p:nvSpPr>
          <p:cNvPr id="120" name="标题文本"/>
          <p:cNvSpPr txBox="1">
            <a:spLocks noGrp="1"/>
          </p:cNvSpPr>
          <p:nvPr>
            <p:ph type="title"/>
          </p:nvPr>
        </p:nvSpPr>
        <p:spPr>
          <a:xfrm>
            <a:off x="3304954" y="83227"/>
            <a:ext cx="14728845" cy="1423870"/>
          </a:xfrm>
          <a:prstGeom prst="rect">
            <a:avLst/>
          </a:prstGeom>
        </p:spPr>
        <p:txBody>
          <a:bodyPr lIns="71436" tIns="71436" rIns="71436" bIns="71436"/>
          <a:lstStyle>
            <a:lvl1pPr algn="ctr" defTabSz="821530">
              <a:lnSpc>
                <a:spcPct val="100000"/>
              </a:lnSpc>
              <a:defRPr sz="11000" b="1">
                <a:solidFill>
                  <a:srgbClr val="FFFFFF"/>
                </a:solidFill>
                <a:latin typeface="+mj-lt"/>
                <a:ea typeface="+mj-ea"/>
                <a:cs typeface="+mj-cs"/>
                <a:sym typeface="Helvetica"/>
              </a:defRPr>
            </a:lvl1pPr>
          </a:lstStyle>
          <a:p>
            <a:r>
              <a:t>标题文本</a:t>
            </a:r>
          </a:p>
        </p:txBody>
      </p:sp>
      <p:sp>
        <p:nvSpPr>
          <p:cNvPr id="121" name="正文级别 1…"/>
          <p:cNvSpPr txBox="1">
            <a:spLocks noGrp="1"/>
          </p:cNvSpPr>
          <p:nvPr>
            <p:ph type="body" idx="1"/>
          </p:nvPr>
        </p:nvSpPr>
        <p:spPr>
          <a:xfrm>
            <a:off x="3304954" y="1781052"/>
            <a:ext cx="17707941" cy="11221020"/>
          </a:xfrm>
          <a:prstGeom prst="rect">
            <a:avLst/>
          </a:prstGeom>
        </p:spPr>
        <p:txBody>
          <a:bodyPr lIns="71436" tIns="71436" rIns="71436" bIns="71436" anchor="ctr"/>
          <a:lstStyle>
            <a:lvl1pPr marL="608263" indent="-608263" defTabSz="821530">
              <a:lnSpc>
                <a:spcPct val="100000"/>
              </a:lnSpc>
              <a:spcBef>
                <a:spcPts val="5900"/>
              </a:spcBef>
              <a:buSzPct val="75000"/>
              <a:buFontTx/>
              <a:defRPr sz="5200" b="1">
                <a:solidFill>
                  <a:srgbClr val="FFFFFF"/>
                </a:solidFill>
                <a:latin typeface="+mj-lt"/>
                <a:ea typeface="+mj-ea"/>
                <a:cs typeface="+mj-cs"/>
                <a:sym typeface="Helvetica"/>
              </a:defRPr>
            </a:lvl1pPr>
            <a:lvl2pPr marL="1052762" indent="-608263" defTabSz="821530">
              <a:lnSpc>
                <a:spcPct val="100000"/>
              </a:lnSpc>
              <a:spcBef>
                <a:spcPts val="5900"/>
              </a:spcBef>
              <a:buSzPct val="75000"/>
              <a:buFontTx/>
              <a:defRPr sz="5200" b="1">
                <a:solidFill>
                  <a:srgbClr val="FFFFFF"/>
                </a:solidFill>
                <a:latin typeface="+mj-lt"/>
                <a:ea typeface="+mj-ea"/>
                <a:cs typeface="+mj-cs"/>
                <a:sym typeface="Helvetica"/>
              </a:defRPr>
            </a:lvl2pPr>
            <a:lvl3pPr marL="1497262" indent="-608262" defTabSz="821530">
              <a:lnSpc>
                <a:spcPct val="100000"/>
              </a:lnSpc>
              <a:spcBef>
                <a:spcPts val="5900"/>
              </a:spcBef>
              <a:buSzPct val="75000"/>
              <a:buFontTx/>
              <a:defRPr sz="5200" b="1">
                <a:solidFill>
                  <a:srgbClr val="FFFFFF"/>
                </a:solidFill>
                <a:latin typeface="+mj-lt"/>
                <a:ea typeface="+mj-ea"/>
                <a:cs typeface="+mj-cs"/>
                <a:sym typeface="Helvetica"/>
              </a:defRPr>
            </a:lvl3pPr>
            <a:lvl4pPr marL="1941763" indent="-608263" defTabSz="821530">
              <a:lnSpc>
                <a:spcPct val="100000"/>
              </a:lnSpc>
              <a:spcBef>
                <a:spcPts val="5900"/>
              </a:spcBef>
              <a:buSzPct val="75000"/>
              <a:buFontTx/>
              <a:defRPr sz="5200" b="1">
                <a:solidFill>
                  <a:srgbClr val="FFFFFF"/>
                </a:solidFill>
                <a:latin typeface="+mj-lt"/>
                <a:ea typeface="+mj-ea"/>
                <a:cs typeface="+mj-cs"/>
                <a:sym typeface="Helvetica"/>
              </a:defRPr>
            </a:lvl4pPr>
            <a:lvl5pPr marL="2386263" indent="-608263" defTabSz="821530">
              <a:lnSpc>
                <a:spcPct val="100000"/>
              </a:lnSpc>
              <a:spcBef>
                <a:spcPts val="5900"/>
              </a:spcBef>
              <a:buSzPct val="75000"/>
              <a:buFontTx/>
              <a:defRPr sz="5200" b="1">
                <a:solidFill>
                  <a:srgbClr val="FFFFFF"/>
                </a:solidFill>
                <a:latin typeface="+mj-lt"/>
                <a:ea typeface="+mj-ea"/>
                <a:cs typeface="+mj-cs"/>
                <a:sym typeface="Helvetica"/>
              </a:defRPr>
            </a:lvl5pPr>
          </a:lstStyle>
          <a:p>
            <a:r>
              <a:t>正文级别 1</a:t>
            </a:r>
          </a:p>
          <a:p>
            <a:pPr lvl="1"/>
            <a:r>
              <a:t>正文级别 2</a:t>
            </a:r>
          </a:p>
          <a:p>
            <a:pPr lvl="2"/>
            <a:r>
              <a:t>正文级别 3</a:t>
            </a:r>
          </a:p>
          <a:p>
            <a:pPr lvl="3"/>
            <a:r>
              <a:t>正文级别 4</a:t>
            </a:r>
          </a:p>
          <a:p>
            <a:pPr lvl="4"/>
            <a:r>
              <a:t>正文级别 5</a:t>
            </a:r>
          </a:p>
        </p:txBody>
      </p:sp>
      <p:pic>
        <p:nvPicPr>
          <p:cNvPr id="122" name="图像" descr="图像"/>
          <p:cNvPicPr>
            <a:picLocks noChangeAspect="1"/>
          </p:cNvPicPr>
          <p:nvPr/>
        </p:nvPicPr>
        <p:blipFill>
          <a:blip r:embed="rId2"/>
          <a:stretch>
            <a:fillRect/>
          </a:stretch>
        </p:blipFill>
        <p:spPr>
          <a:xfrm>
            <a:off x="18673311" y="167220"/>
            <a:ext cx="2339581" cy="1803801"/>
          </a:xfrm>
          <a:prstGeom prst="rect">
            <a:avLst/>
          </a:prstGeom>
          <a:ln w="12700">
            <a:miter lim="400000"/>
          </a:ln>
        </p:spPr>
      </p:pic>
      <p:sp>
        <p:nvSpPr>
          <p:cNvPr id="123" name="/45"/>
          <p:cNvSpPr txBox="1"/>
          <p:nvPr/>
        </p:nvSpPr>
        <p:spPr>
          <a:xfrm>
            <a:off x="20257426" y="12977618"/>
            <a:ext cx="614598" cy="5365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defTabSz="821530">
              <a:defRPr sz="2600" b="1">
                <a:solidFill>
                  <a:srgbClr val="FFFFFF"/>
                </a:solidFill>
              </a:defRPr>
            </a:lvl1pPr>
          </a:lstStyle>
          <a:p>
            <a:r>
              <a:t>/45</a:t>
            </a:r>
          </a:p>
        </p:txBody>
      </p:sp>
      <p:sp>
        <p:nvSpPr>
          <p:cNvPr id="124" name="幻灯片编号"/>
          <p:cNvSpPr txBox="1">
            <a:spLocks noGrp="1"/>
          </p:cNvSpPr>
          <p:nvPr>
            <p:ph type="sldNum" sz="quarter" idx="2"/>
          </p:nvPr>
        </p:nvSpPr>
        <p:spPr>
          <a:xfrm>
            <a:off x="19790835" y="12978014"/>
            <a:ext cx="494606" cy="511175"/>
          </a:xfrm>
          <a:prstGeom prst="rect">
            <a:avLst/>
          </a:prstGeom>
        </p:spPr>
        <p:txBody>
          <a:bodyPr lIns="71436" tIns="71436" rIns="71436" bIns="71436" anchor="t"/>
          <a:lstStyle>
            <a:lvl1pPr algn="ctr" defTabSz="821530">
              <a:defRPr b="1">
                <a:solidFill>
                  <a:srgbClr val="FFFFFF"/>
                </a:solidFill>
                <a:latin typeface="+mj-lt"/>
                <a:ea typeface="+mj-ea"/>
                <a:cs typeface="+mj-cs"/>
                <a:sym typeface="Helvetica"/>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标题 - 顶部对齐">
    <p:bg>
      <p:bgPr>
        <a:solidFill>
          <a:srgbClr val="002452"/>
        </a:solidFill>
        <a:effectLst/>
      </p:bgPr>
    </p:bg>
    <p:spTree>
      <p:nvGrpSpPr>
        <p:cNvPr id="1" name=""/>
        <p:cNvGrpSpPr/>
        <p:nvPr/>
      </p:nvGrpSpPr>
      <p:grpSpPr>
        <a:xfrm>
          <a:off x="0" y="0"/>
          <a:ext cx="0" cy="0"/>
          <a:chOff x="0" y="0"/>
          <a:chExt cx="0" cy="0"/>
        </a:xfrm>
      </p:grpSpPr>
      <p:sp>
        <p:nvSpPr>
          <p:cNvPr id="131" name="标题文本"/>
          <p:cNvSpPr txBox="1">
            <a:spLocks noGrp="1"/>
          </p:cNvSpPr>
          <p:nvPr>
            <p:ph type="title"/>
          </p:nvPr>
        </p:nvSpPr>
        <p:spPr>
          <a:xfrm>
            <a:off x="3248406" y="209532"/>
            <a:ext cx="17607547" cy="1307300"/>
          </a:xfrm>
          <a:prstGeom prst="rect">
            <a:avLst/>
          </a:prstGeom>
        </p:spPr>
        <p:txBody>
          <a:bodyPr lIns="71436" tIns="71436" rIns="71436" bIns="71436"/>
          <a:lstStyle>
            <a:lvl1pPr algn="ctr" defTabSz="821530">
              <a:lnSpc>
                <a:spcPct val="100000"/>
              </a:lnSpc>
              <a:defRPr sz="10600">
                <a:solidFill>
                  <a:srgbClr val="ADFDD7"/>
                </a:solidFill>
                <a:latin typeface="Helvetica Light"/>
                <a:ea typeface="Helvetica Light"/>
                <a:cs typeface="Helvetica Light"/>
                <a:sym typeface="Helvetica Light"/>
              </a:defRPr>
            </a:lvl1pPr>
          </a:lstStyle>
          <a:p>
            <a:r>
              <a:t>标题文本</a:t>
            </a:r>
          </a:p>
        </p:txBody>
      </p:sp>
      <p:pic>
        <p:nvPicPr>
          <p:cNvPr id="132" name="图像" descr="图像"/>
          <p:cNvPicPr>
            <a:picLocks noChangeAspect="1"/>
          </p:cNvPicPr>
          <p:nvPr/>
        </p:nvPicPr>
        <p:blipFill>
          <a:blip r:embed="rId2"/>
          <a:stretch>
            <a:fillRect/>
          </a:stretch>
        </p:blipFill>
        <p:spPr>
          <a:xfrm>
            <a:off x="18673311" y="167220"/>
            <a:ext cx="2339581" cy="1803801"/>
          </a:xfrm>
          <a:prstGeom prst="rect">
            <a:avLst/>
          </a:prstGeom>
          <a:ln w="12700">
            <a:miter lim="400000"/>
          </a:ln>
        </p:spPr>
      </p:pic>
      <p:sp>
        <p:nvSpPr>
          <p:cNvPr id="133" name="/49"/>
          <p:cNvSpPr txBox="1"/>
          <p:nvPr/>
        </p:nvSpPr>
        <p:spPr>
          <a:xfrm>
            <a:off x="20315496" y="12769978"/>
            <a:ext cx="473329" cy="4222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defTabSz="821530">
              <a:defRPr sz="1800">
                <a:solidFill>
                  <a:srgbClr val="FFFFFF"/>
                </a:solidFill>
                <a:latin typeface="Helvetica Light"/>
                <a:ea typeface="Helvetica Light"/>
                <a:cs typeface="Helvetica Light"/>
                <a:sym typeface="Helvetica Light"/>
              </a:defRPr>
            </a:lvl1pPr>
          </a:lstStyle>
          <a:p>
            <a:r>
              <a:t>/49</a:t>
            </a:r>
          </a:p>
        </p:txBody>
      </p:sp>
      <p:sp>
        <p:nvSpPr>
          <p:cNvPr id="134" name="幻灯片编号"/>
          <p:cNvSpPr txBox="1">
            <a:spLocks noGrp="1"/>
          </p:cNvSpPr>
          <p:nvPr>
            <p:ph type="sldNum" sz="quarter" idx="2"/>
          </p:nvPr>
        </p:nvSpPr>
        <p:spPr>
          <a:xfrm>
            <a:off x="19897316" y="12713223"/>
            <a:ext cx="409779" cy="422275"/>
          </a:xfrm>
          <a:prstGeom prst="rect">
            <a:avLst/>
          </a:prstGeom>
        </p:spPr>
        <p:txBody>
          <a:bodyPr lIns="71436" tIns="71436" rIns="71436" bIns="71436" anchor="t"/>
          <a:lstStyle>
            <a:lvl1pPr algn="ctr" defTabSz="821530">
              <a:defRPr sz="1800">
                <a:solidFill>
                  <a:srgbClr val="FFFFFF"/>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标题与项目符号">
    <p:spTree>
      <p:nvGrpSpPr>
        <p:cNvPr id="1" name=""/>
        <p:cNvGrpSpPr/>
        <p:nvPr/>
      </p:nvGrpSpPr>
      <p:grpSpPr>
        <a:xfrm>
          <a:off x="0" y="0"/>
          <a:ext cx="0" cy="0"/>
          <a:chOff x="0" y="0"/>
          <a:chExt cx="0" cy="0"/>
        </a:xfrm>
      </p:grpSpPr>
      <p:sp>
        <p:nvSpPr>
          <p:cNvPr id="141" name="Rectangle 16"/>
          <p:cNvSpPr/>
          <p:nvPr/>
        </p:nvSpPr>
        <p:spPr>
          <a:xfrm rot="10800000" flipH="1">
            <a:off x="3047999" y="2893240"/>
            <a:ext cx="18288002" cy="109540"/>
          </a:xfrm>
          <a:prstGeom prst="rect">
            <a:avLst/>
          </a:prstGeom>
          <a:solidFill>
            <a:srgbClr val="0E3092"/>
          </a:solidFill>
          <a:ln w="12700">
            <a:solidFill>
              <a:srgbClr val="2B0BB5"/>
            </a:solidFill>
            <a:miter/>
          </a:ln>
        </p:spPr>
        <p:txBody>
          <a:bodyPr lIns="50800" tIns="50800" rIns="50800" bIns="50800" anchor="ctr"/>
          <a:lstStyle/>
          <a:p>
            <a:pPr algn="l" defTabSz="2438400">
              <a:defRPr sz="4600">
                <a:latin typeface="Calibri"/>
                <a:ea typeface="Calibri"/>
                <a:cs typeface="Calibri"/>
                <a:sym typeface="Calibri"/>
              </a:defRPr>
            </a:pPr>
            <a:endParaRPr/>
          </a:p>
        </p:txBody>
      </p:sp>
      <p:pic>
        <p:nvPicPr>
          <p:cNvPr id="142" name="Picture 2" descr="Picture 2"/>
          <p:cNvPicPr>
            <a:picLocks noChangeAspect="1"/>
          </p:cNvPicPr>
          <p:nvPr/>
        </p:nvPicPr>
        <p:blipFill>
          <a:blip r:embed="rId2"/>
          <a:stretch>
            <a:fillRect/>
          </a:stretch>
        </p:blipFill>
        <p:spPr>
          <a:xfrm>
            <a:off x="2762252" y="1350191"/>
            <a:ext cx="5253284" cy="1971677"/>
          </a:xfrm>
          <a:prstGeom prst="rect">
            <a:avLst/>
          </a:prstGeom>
          <a:ln w="12700">
            <a:miter lim="400000"/>
          </a:ln>
        </p:spPr>
      </p:pic>
      <p:grpSp>
        <p:nvGrpSpPr>
          <p:cNvPr id="148" name="Group 39"/>
          <p:cNvGrpSpPr/>
          <p:nvPr/>
        </p:nvGrpSpPr>
        <p:grpSpPr>
          <a:xfrm>
            <a:off x="19008382" y="1714499"/>
            <a:ext cx="2756347" cy="1362079"/>
            <a:chOff x="72333" y="0"/>
            <a:chExt cx="2756346" cy="1362078"/>
          </a:xfrm>
        </p:grpSpPr>
        <p:sp>
          <p:nvSpPr>
            <p:cNvPr id="143" name="Isosceles Triangle 40"/>
            <p:cNvSpPr/>
            <p:nvPr/>
          </p:nvSpPr>
          <p:spPr>
            <a:xfrm>
              <a:off x="107717" y="204787"/>
              <a:ext cx="1392589" cy="966791"/>
            </a:xfrm>
            <a:prstGeom prst="triangle">
              <a:avLst/>
            </a:prstGeom>
            <a:solidFill>
              <a:srgbClr val="008000"/>
            </a:solidFill>
            <a:ln w="12700" cap="flat">
              <a:solidFill>
                <a:srgbClr val="4A7EBB"/>
              </a:solidFill>
              <a:prstDash val="solid"/>
              <a:round/>
            </a:ln>
            <a:effectLst>
              <a:outerShdw blurRad="63500" dist="25400" dir="5400000" rotWithShape="0">
                <a:srgbClr val="000000">
                  <a:alpha val="35000"/>
                </a:srgbClr>
              </a:outerShdw>
            </a:effectLst>
          </p:spPr>
          <p:txBody>
            <a:bodyPr wrap="square" lIns="50800" tIns="50800" rIns="50800" bIns="50800" numCol="1" anchor="ctr">
              <a:noAutofit/>
            </a:bodyPr>
            <a:lstStyle/>
            <a:p>
              <a:pPr defTabSz="2438400">
                <a:defRPr sz="4600">
                  <a:solidFill>
                    <a:srgbClr val="FFFFFF"/>
                  </a:solidFill>
                  <a:latin typeface="Calibri"/>
                  <a:ea typeface="Calibri"/>
                  <a:cs typeface="Calibri"/>
                  <a:sym typeface="Calibri"/>
                </a:defRPr>
              </a:pPr>
              <a:endParaRPr/>
            </a:p>
          </p:txBody>
        </p:sp>
        <p:sp>
          <p:nvSpPr>
            <p:cNvPr id="144" name="Isosceles Triangle 41"/>
            <p:cNvSpPr/>
            <p:nvPr/>
          </p:nvSpPr>
          <p:spPr>
            <a:xfrm>
              <a:off x="494406" y="395288"/>
              <a:ext cx="1395117" cy="966791"/>
            </a:xfrm>
            <a:prstGeom prst="triangle">
              <a:avLst/>
            </a:prstGeom>
            <a:solidFill>
              <a:srgbClr val="3366FF"/>
            </a:solidFill>
            <a:ln w="12700" cap="flat">
              <a:noFill/>
              <a:miter lim="400000"/>
            </a:ln>
            <a:effectLst>
              <a:outerShdw blurRad="63500" dist="25400" dir="5400000" rotWithShape="0">
                <a:srgbClr val="000000">
                  <a:alpha val="35000"/>
                </a:srgbClr>
              </a:outerShdw>
            </a:effectLst>
          </p:spPr>
          <p:txBody>
            <a:bodyPr wrap="square" lIns="50800" tIns="50800" rIns="50800" bIns="50800" numCol="1" anchor="ctr">
              <a:noAutofit/>
            </a:bodyPr>
            <a:lstStyle/>
            <a:p>
              <a:pPr defTabSz="2438400">
                <a:defRPr sz="4600">
                  <a:solidFill>
                    <a:srgbClr val="FFFFFF"/>
                  </a:solidFill>
                  <a:latin typeface="Calibri"/>
                  <a:ea typeface="Calibri"/>
                  <a:cs typeface="Calibri"/>
                  <a:sym typeface="Calibri"/>
                </a:defRPr>
              </a:pPr>
              <a:endParaRPr/>
            </a:p>
          </p:txBody>
        </p:sp>
        <p:sp>
          <p:nvSpPr>
            <p:cNvPr id="145" name="4-Point Star 42"/>
            <p:cNvSpPr/>
            <p:nvPr/>
          </p:nvSpPr>
          <p:spPr>
            <a:xfrm>
              <a:off x="72333" y="152399"/>
              <a:ext cx="303288" cy="261940"/>
            </a:xfrm>
            <a:prstGeom prst="star4">
              <a:avLst>
                <a:gd name="adj" fmla="val 12500"/>
              </a:avLst>
            </a:prstGeom>
            <a:solidFill>
              <a:srgbClr val="0E3092"/>
            </a:solidFill>
            <a:ln w="12700" cap="flat">
              <a:solidFill>
                <a:srgbClr val="4A7EBB"/>
              </a:solidFill>
              <a:prstDash val="solid"/>
              <a:round/>
            </a:ln>
            <a:effectLst>
              <a:outerShdw blurRad="63500" dist="25400" dir="5400000" rotWithShape="0">
                <a:srgbClr val="000000">
                  <a:alpha val="35000"/>
                </a:srgbClr>
              </a:outerShdw>
            </a:effectLst>
          </p:spPr>
          <p:txBody>
            <a:bodyPr wrap="square" lIns="50800" tIns="50800" rIns="50800" bIns="50800" numCol="1" anchor="ctr">
              <a:noAutofit/>
            </a:bodyPr>
            <a:lstStyle/>
            <a:p>
              <a:pPr defTabSz="2438400">
                <a:defRPr sz="4600">
                  <a:solidFill>
                    <a:srgbClr val="0E3092"/>
                  </a:solidFill>
                  <a:latin typeface="Calibri"/>
                  <a:ea typeface="Calibri"/>
                  <a:cs typeface="Calibri"/>
                  <a:sym typeface="Calibri"/>
                </a:defRPr>
              </a:pPr>
              <a:endParaRPr/>
            </a:p>
          </p:txBody>
        </p:sp>
        <p:sp>
          <p:nvSpPr>
            <p:cNvPr id="146" name="Right Arrow 43"/>
            <p:cNvSpPr/>
            <p:nvPr/>
          </p:nvSpPr>
          <p:spPr>
            <a:xfrm>
              <a:off x="494407" y="1057276"/>
              <a:ext cx="725360" cy="145259"/>
            </a:xfrm>
            <a:prstGeom prst="rightArrow">
              <a:avLst>
                <a:gd name="adj1" fmla="val 50000"/>
                <a:gd name="adj2" fmla="val 50000"/>
              </a:avLst>
            </a:prstGeom>
            <a:solidFill>
              <a:srgbClr val="FF0000"/>
            </a:solidFill>
            <a:ln w="12700" cap="flat">
              <a:noFill/>
              <a:miter lim="400000"/>
            </a:ln>
            <a:effectLst>
              <a:outerShdw blurRad="63500" dist="25400" dir="5400000" rotWithShape="0">
                <a:srgbClr val="000000">
                  <a:alpha val="35000"/>
                </a:srgbClr>
              </a:outerShdw>
            </a:effectLst>
          </p:spPr>
          <p:txBody>
            <a:bodyPr wrap="square" lIns="50800" tIns="50800" rIns="50800" bIns="50800" numCol="1" anchor="ctr">
              <a:noAutofit/>
            </a:bodyPr>
            <a:lstStyle/>
            <a:p>
              <a:pPr defTabSz="2438400">
                <a:defRPr sz="4600">
                  <a:solidFill>
                    <a:srgbClr val="FFFFFF"/>
                  </a:solidFill>
                  <a:latin typeface="Calibri"/>
                  <a:ea typeface="Calibri"/>
                  <a:cs typeface="Calibri"/>
                  <a:sym typeface="Calibri"/>
                </a:defRPr>
              </a:pPr>
              <a:endParaRPr/>
            </a:p>
          </p:txBody>
        </p:sp>
        <p:sp>
          <p:nvSpPr>
            <p:cNvPr id="147" name="TextBox 44"/>
            <p:cNvSpPr txBox="1"/>
            <p:nvPr/>
          </p:nvSpPr>
          <p:spPr>
            <a:xfrm>
              <a:off x="911879" y="0"/>
              <a:ext cx="1916802" cy="99567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38" tIns="91438" rIns="91438" bIns="91438" numCol="1" anchor="t">
              <a:spAutoFit/>
            </a:bodyPr>
            <a:lstStyle>
              <a:lvl1pPr algn="l" defTabSz="2438400">
                <a:defRPr sz="4600" b="1">
                  <a:solidFill>
                    <a:srgbClr val="C00000"/>
                  </a:solidFill>
                  <a:latin typeface="Comic Sans MS"/>
                  <a:ea typeface="Comic Sans MS"/>
                  <a:cs typeface="Comic Sans MS"/>
                  <a:sym typeface="Comic Sans MS"/>
                </a:defRPr>
              </a:lvl1pPr>
            </a:lstStyle>
            <a:p>
              <a:r>
                <a:t>JUNA</a:t>
              </a:r>
            </a:p>
          </p:txBody>
        </p:sp>
      </p:grpSp>
      <p:sp>
        <p:nvSpPr>
          <p:cNvPr id="149" name="标题文本"/>
          <p:cNvSpPr txBox="1">
            <a:spLocks noGrp="1"/>
          </p:cNvSpPr>
          <p:nvPr>
            <p:ph type="title"/>
          </p:nvPr>
        </p:nvSpPr>
        <p:spPr>
          <a:xfrm>
            <a:off x="3238959" y="1981218"/>
            <a:ext cx="15512114" cy="1062288"/>
          </a:xfrm>
          <a:prstGeom prst="rect">
            <a:avLst/>
          </a:prstGeom>
        </p:spPr>
        <p:txBody>
          <a:bodyPr lIns="38403" tIns="38403" rIns="38403" bIns="38403" anchor="t"/>
          <a:lstStyle>
            <a:lvl1pPr algn="ctr" defTabSz="2438400">
              <a:lnSpc>
                <a:spcPct val="100000"/>
              </a:lnSpc>
              <a:defRPr sz="11400">
                <a:latin typeface="Calibri"/>
                <a:ea typeface="Calibri"/>
                <a:cs typeface="Calibri"/>
                <a:sym typeface="Calibri"/>
              </a:defRPr>
            </a:lvl1pPr>
          </a:lstStyle>
          <a:p>
            <a:r>
              <a:t>标题文本</a:t>
            </a:r>
          </a:p>
        </p:txBody>
      </p:sp>
      <p:sp>
        <p:nvSpPr>
          <p:cNvPr id="150" name="正文级别 1…"/>
          <p:cNvSpPr txBox="1">
            <a:spLocks noGrp="1"/>
          </p:cNvSpPr>
          <p:nvPr>
            <p:ph type="body" idx="1"/>
          </p:nvPr>
        </p:nvSpPr>
        <p:spPr>
          <a:xfrm>
            <a:off x="3307145" y="3092991"/>
            <a:ext cx="17769710" cy="8206439"/>
          </a:xfrm>
          <a:prstGeom prst="rect">
            <a:avLst/>
          </a:prstGeom>
        </p:spPr>
        <p:txBody>
          <a:bodyPr lIns="38403" tIns="38403" rIns="38403" bIns="38403"/>
          <a:lstStyle>
            <a:lvl1pPr marL="899117" indent="-899117" defTabSz="2438400">
              <a:lnSpc>
                <a:spcPct val="100000"/>
              </a:lnSpc>
              <a:defRPr sz="8400" b="1"/>
            </a:lvl1pPr>
            <a:lvl2pPr marL="1313012" indent="-856318" defTabSz="2438400">
              <a:lnSpc>
                <a:spcPct val="100000"/>
              </a:lnSpc>
              <a:buChar char="–"/>
              <a:defRPr sz="8400" b="1"/>
            </a:lvl2pPr>
            <a:lvl3pPr marL="1712598" indent="-799207" defTabSz="2438400">
              <a:lnSpc>
                <a:spcPct val="100000"/>
              </a:lnSpc>
              <a:defRPr sz="8400" b="1"/>
            </a:lvl3pPr>
            <a:lvl4pPr marL="2329135" indent="-959047" defTabSz="2438400">
              <a:lnSpc>
                <a:spcPct val="100000"/>
              </a:lnSpc>
              <a:buChar char="–"/>
              <a:defRPr sz="8400" b="1"/>
            </a:lvl4pPr>
            <a:lvl5pPr marL="2785838" indent="-959048" defTabSz="2438400">
              <a:lnSpc>
                <a:spcPct val="100000"/>
              </a:lnSpc>
              <a:buChar char="»"/>
              <a:defRPr sz="8400" b="1"/>
            </a:lvl5pPr>
          </a:lstStyle>
          <a:p>
            <a:r>
              <a:t>正文级别 1</a:t>
            </a:r>
          </a:p>
          <a:p>
            <a:pPr lvl="1"/>
            <a:r>
              <a:t>正文级别 2</a:t>
            </a:r>
          </a:p>
          <a:p>
            <a:pPr lvl="2"/>
            <a:r>
              <a:t>正文级别 3</a:t>
            </a:r>
          </a:p>
          <a:p>
            <a:pPr lvl="3"/>
            <a:r>
              <a:t>正文级别 4</a:t>
            </a:r>
          </a:p>
          <a:p>
            <a:pPr lvl="4"/>
            <a:r>
              <a:t>正文级别 5</a:t>
            </a:r>
          </a:p>
        </p:txBody>
      </p:sp>
      <p:pic>
        <p:nvPicPr>
          <p:cNvPr id="151" name="图像" descr="图像"/>
          <p:cNvPicPr>
            <a:picLocks noChangeAspect="1"/>
          </p:cNvPicPr>
          <p:nvPr/>
        </p:nvPicPr>
        <p:blipFill>
          <a:blip r:embed="rId3"/>
          <a:stretch>
            <a:fillRect/>
          </a:stretch>
        </p:blipFill>
        <p:spPr>
          <a:xfrm>
            <a:off x="19316312" y="1876423"/>
            <a:ext cx="1760552" cy="1357374"/>
          </a:xfrm>
          <a:prstGeom prst="rect">
            <a:avLst/>
          </a:prstGeom>
          <a:ln w="12700">
            <a:miter lim="400000"/>
          </a:ln>
        </p:spPr>
      </p:pic>
      <p:sp>
        <p:nvSpPr>
          <p:cNvPr id="152" name="幻灯片编号"/>
          <p:cNvSpPr txBox="1">
            <a:spLocks noGrp="1"/>
          </p:cNvSpPr>
          <p:nvPr>
            <p:ph type="sldNum" sz="quarter" idx="2"/>
          </p:nvPr>
        </p:nvSpPr>
        <p:spPr>
          <a:xfrm>
            <a:off x="15535033" y="10947918"/>
            <a:ext cx="619368" cy="602215"/>
          </a:xfrm>
          <a:prstGeom prst="rect">
            <a:avLst/>
          </a:prstGeom>
        </p:spPr>
        <p:txBody>
          <a:bodyPr lIns="91438" tIns="91438" rIns="91438" bIns="91438"/>
          <a:lstStyle>
            <a:lvl1pPr defTabSz="2438400">
              <a:defRPr sz="3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仅标题">
    <p:spTree>
      <p:nvGrpSpPr>
        <p:cNvPr id="1" name=""/>
        <p:cNvGrpSpPr/>
        <p:nvPr/>
      </p:nvGrpSpPr>
      <p:grpSpPr>
        <a:xfrm>
          <a:off x="0" y="0"/>
          <a:ext cx="0" cy="0"/>
          <a:chOff x="0" y="0"/>
          <a:chExt cx="0" cy="0"/>
        </a:xfrm>
      </p:grpSpPr>
      <p:sp>
        <p:nvSpPr>
          <p:cNvPr id="159" name="标题文本"/>
          <p:cNvSpPr txBox="1">
            <a:spLocks noGrp="1"/>
          </p:cNvSpPr>
          <p:nvPr>
            <p:ph type="title"/>
          </p:nvPr>
        </p:nvSpPr>
        <p:spPr>
          <a:xfrm>
            <a:off x="7007424" y="273052"/>
            <a:ext cx="16321818" cy="1295204"/>
          </a:xfrm>
          <a:prstGeom prst="rect">
            <a:avLst/>
          </a:prstGeom>
        </p:spPr>
        <p:txBody>
          <a:bodyPr lIns="91438" tIns="91438" rIns="91438" bIns="91438"/>
          <a:lstStyle>
            <a:lvl1pPr algn="r">
              <a:lnSpc>
                <a:spcPct val="100000"/>
              </a:lnSpc>
              <a:defRPr sz="7200" b="1">
                <a:effectLst>
                  <a:outerShdw blurRad="38100" dist="38100" dir="2700000" rotWithShape="0">
                    <a:srgbClr val="C0C0C0"/>
                  </a:outerShdw>
                </a:effectLst>
                <a:latin typeface="Calibri"/>
                <a:ea typeface="Calibri"/>
                <a:cs typeface="Calibri"/>
                <a:sym typeface="Calibri"/>
              </a:defRPr>
            </a:lvl1pPr>
          </a:lstStyle>
          <a:p>
            <a:r>
              <a:t>标题文本</a:t>
            </a:r>
          </a:p>
        </p:txBody>
      </p:sp>
      <p:sp>
        <p:nvSpPr>
          <p:cNvPr id="160" name="Right Triangle 5"/>
          <p:cNvSpPr/>
          <p:nvPr/>
        </p:nvSpPr>
        <p:spPr>
          <a:xfrm flipH="1">
            <a:off x="22945196" y="12637710"/>
            <a:ext cx="1437728" cy="107829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alpha val="58999"/>
            </a:srgbClr>
          </a:solidFill>
          <a:ln w="12700">
            <a:miter lim="400000"/>
          </a:ln>
        </p:spPr>
        <p:txBody>
          <a:bodyPr lIns="50800" tIns="50800" rIns="50800" bIns="50800" anchor="ctr"/>
          <a:lstStyle/>
          <a:p>
            <a:pPr defTabSz="1828800">
              <a:defRPr sz="3600">
                <a:solidFill>
                  <a:srgbClr val="FFFFFF"/>
                </a:solidFill>
                <a:latin typeface="Times New Roman"/>
                <a:ea typeface="Times New Roman"/>
                <a:cs typeface="Times New Roman"/>
                <a:sym typeface="Times New Roman"/>
              </a:defRPr>
            </a:pPr>
            <a:endParaRPr/>
          </a:p>
        </p:txBody>
      </p:sp>
      <p:sp>
        <p:nvSpPr>
          <p:cNvPr id="161" name="幻灯片编号"/>
          <p:cNvSpPr txBox="1">
            <a:spLocks noGrp="1"/>
          </p:cNvSpPr>
          <p:nvPr>
            <p:ph type="sldNum" sz="quarter" idx="2"/>
          </p:nvPr>
        </p:nvSpPr>
        <p:spPr>
          <a:xfrm>
            <a:off x="23681648" y="13091804"/>
            <a:ext cx="583822" cy="614679"/>
          </a:xfrm>
          <a:prstGeom prst="rect">
            <a:avLst/>
          </a:prstGeom>
        </p:spPr>
        <p:txBody>
          <a:bodyPr lIns="91438" tIns="91438" rIns="91438" bIns="91438" anchor="b"/>
          <a:lstStyle>
            <a:lvl1pPr>
              <a:defRPr sz="2800">
                <a:solidFill>
                  <a:srgbClr val="000000"/>
                </a:solidFill>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标题与项目符号">
    <p:bg>
      <p:bgPr>
        <a:gradFill flip="none" rotWithShape="1">
          <a:gsLst>
            <a:gs pos="0">
              <a:srgbClr val="000727"/>
            </a:gs>
            <a:gs pos="100000">
              <a:srgbClr val="001896"/>
            </a:gs>
          </a:gsLst>
          <a:lin ang="16200000" scaled="0"/>
        </a:gradFill>
        <a:effectLst/>
      </p:bgPr>
    </p:bg>
    <p:spTree>
      <p:nvGrpSpPr>
        <p:cNvPr id="1" name=""/>
        <p:cNvGrpSpPr/>
        <p:nvPr/>
      </p:nvGrpSpPr>
      <p:grpSpPr>
        <a:xfrm>
          <a:off x="0" y="0"/>
          <a:ext cx="0" cy="0"/>
          <a:chOff x="0" y="0"/>
          <a:chExt cx="0" cy="0"/>
        </a:xfrm>
      </p:grpSpPr>
      <p:sp>
        <p:nvSpPr>
          <p:cNvPr id="168" name="标题文本"/>
          <p:cNvSpPr txBox="1">
            <a:spLocks noGrp="1"/>
          </p:cNvSpPr>
          <p:nvPr>
            <p:ph type="title"/>
          </p:nvPr>
        </p:nvSpPr>
        <p:spPr>
          <a:xfrm>
            <a:off x="380653" y="355600"/>
            <a:ext cx="20556777" cy="1407751"/>
          </a:xfrm>
          <a:prstGeom prst="rect">
            <a:avLst/>
          </a:prstGeom>
        </p:spPr>
        <p:txBody>
          <a:bodyPr lIns="50800" tIns="50800" rIns="50800" bIns="50800"/>
          <a:lstStyle>
            <a:lvl1pPr algn="ctr" defTabSz="825500">
              <a:lnSpc>
                <a:spcPct val="100000"/>
              </a:lnSpc>
              <a:defRPr sz="11200">
                <a:solidFill>
                  <a:srgbClr val="FFFFFF"/>
                </a:solidFill>
                <a:latin typeface="Helvetica Neue Medium"/>
                <a:ea typeface="Helvetica Neue Medium"/>
                <a:cs typeface="Helvetica Neue Medium"/>
                <a:sym typeface="Helvetica Neue Medium"/>
              </a:defRPr>
            </a:lvl1pPr>
          </a:lstStyle>
          <a:p>
            <a:r>
              <a:t>标题文本</a:t>
            </a:r>
          </a:p>
        </p:txBody>
      </p:sp>
      <p:sp>
        <p:nvSpPr>
          <p:cNvPr id="169" name="正文级别 1…"/>
          <p:cNvSpPr txBox="1">
            <a:spLocks noGrp="1"/>
          </p:cNvSpPr>
          <p:nvPr>
            <p:ph type="body" idx="1"/>
          </p:nvPr>
        </p:nvSpPr>
        <p:spPr>
          <a:xfrm>
            <a:off x="345526" y="1837980"/>
            <a:ext cx="23692948" cy="10941919"/>
          </a:xfrm>
          <a:prstGeom prst="rect">
            <a:avLst/>
          </a:prstGeom>
        </p:spPr>
        <p:txBody>
          <a:bodyPr lIns="50800" tIns="50800" rIns="50800" bIns="50800" anchor="ctr"/>
          <a:lstStyle>
            <a:lvl1pPr marL="635000" indent="-635000" defTabSz="825500">
              <a:lnSpc>
                <a:spcPct val="100000"/>
              </a:lnSpc>
              <a:spcBef>
                <a:spcPts val="5900"/>
              </a:spcBef>
              <a:buSzPct val="125000"/>
              <a:buFontTx/>
              <a:defRPr sz="4800" b="1">
                <a:solidFill>
                  <a:srgbClr val="FFFFFF"/>
                </a:solidFill>
                <a:latin typeface="+mn-lt"/>
                <a:ea typeface="+mn-ea"/>
                <a:cs typeface="+mn-cs"/>
                <a:sym typeface="Helvetica Neue"/>
              </a:defRPr>
            </a:lvl1pPr>
            <a:lvl2pPr marL="1270000" indent="-635000" defTabSz="825500">
              <a:lnSpc>
                <a:spcPct val="100000"/>
              </a:lnSpc>
              <a:spcBef>
                <a:spcPts val="5900"/>
              </a:spcBef>
              <a:buSzPct val="125000"/>
              <a:buFontTx/>
              <a:defRPr sz="4800" b="1">
                <a:solidFill>
                  <a:srgbClr val="FFFFFF"/>
                </a:solidFill>
                <a:latin typeface="+mn-lt"/>
                <a:ea typeface="+mn-ea"/>
                <a:cs typeface="+mn-cs"/>
                <a:sym typeface="Helvetica Neue"/>
              </a:defRPr>
            </a:lvl2pPr>
            <a:lvl3pPr marL="1905000" indent="-635000" defTabSz="825500">
              <a:lnSpc>
                <a:spcPct val="100000"/>
              </a:lnSpc>
              <a:spcBef>
                <a:spcPts val="5900"/>
              </a:spcBef>
              <a:buSzPct val="125000"/>
              <a:buFontTx/>
              <a:defRPr sz="4800" b="1">
                <a:solidFill>
                  <a:srgbClr val="FFFFFF"/>
                </a:solidFill>
                <a:latin typeface="+mn-lt"/>
                <a:ea typeface="+mn-ea"/>
                <a:cs typeface="+mn-cs"/>
                <a:sym typeface="Helvetica Neue"/>
              </a:defRPr>
            </a:lvl3pPr>
            <a:lvl4pPr marL="2540000" indent="-635000" defTabSz="825500">
              <a:lnSpc>
                <a:spcPct val="100000"/>
              </a:lnSpc>
              <a:spcBef>
                <a:spcPts val="5900"/>
              </a:spcBef>
              <a:buSzPct val="125000"/>
              <a:buFontTx/>
              <a:defRPr sz="4800" b="1">
                <a:solidFill>
                  <a:srgbClr val="FFFFFF"/>
                </a:solidFill>
                <a:latin typeface="+mn-lt"/>
                <a:ea typeface="+mn-ea"/>
                <a:cs typeface="+mn-cs"/>
                <a:sym typeface="Helvetica Neue"/>
              </a:defRPr>
            </a:lvl4pPr>
            <a:lvl5pPr marL="3175000" indent="-635000" defTabSz="825500">
              <a:lnSpc>
                <a:spcPct val="100000"/>
              </a:lnSpc>
              <a:spcBef>
                <a:spcPts val="5900"/>
              </a:spcBef>
              <a:buSzPct val="125000"/>
              <a:buFontTx/>
              <a:defRPr sz="4800" b="1">
                <a:solidFill>
                  <a:srgbClr val="FFFFFF"/>
                </a:solidFill>
                <a:latin typeface="+mn-lt"/>
                <a:ea typeface="+mn-ea"/>
                <a:cs typeface="+mn-cs"/>
                <a:sym typeface="Helvetica Neue"/>
              </a:defRPr>
            </a:lvl5pPr>
          </a:lstStyle>
          <a:p>
            <a:r>
              <a:t>正文级别 1</a:t>
            </a:r>
          </a:p>
          <a:p>
            <a:pPr lvl="1"/>
            <a:r>
              <a:t>正文级别 2</a:t>
            </a:r>
          </a:p>
          <a:p>
            <a:pPr lvl="2"/>
            <a:r>
              <a:t>正文级别 3</a:t>
            </a:r>
          </a:p>
          <a:p>
            <a:pPr lvl="3"/>
            <a:r>
              <a:t>正文级别 4</a:t>
            </a:r>
          </a:p>
          <a:p>
            <a:pPr lvl="4"/>
            <a:r>
              <a:t>正文级别 5</a:t>
            </a:r>
          </a:p>
        </p:txBody>
      </p:sp>
      <p:sp>
        <p:nvSpPr>
          <p:cNvPr id="170" name="/35"/>
          <p:cNvSpPr txBox="1"/>
          <p:nvPr/>
        </p:nvSpPr>
        <p:spPr>
          <a:xfrm>
            <a:off x="23443946" y="12855650"/>
            <a:ext cx="509729" cy="5230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800" b="1">
                <a:solidFill>
                  <a:srgbClr val="A7A7A7"/>
                </a:solidFill>
                <a:latin typeface="+mn-lt"/>
                <a:ea typeface="+mn-ea"/>
                <a:cs typeface="+mn-cs"/>
                <a:sym typeface="Helvetica Neue"/>
              </a:defRPr>
            </a:lvl1pPr>
          </a:lstStyle>
          <a:p>
            <a:r>
              <a:t>36</a:t>
            </a:r>
          </a:p>
        </p:txBody>
      </p:sp>
      <p:pic>
        <p:nvPicPr>
          <p:cNvPr id="171" name="WechatIMG5051.png" descr="WechatIMG5051.png"/>
          <p:cNvPicPr>
            <a:picLocks noChangeAspect="1"/>
          </p:cNvPicPr>
          <p:nvPr/>
        </p:nvPicPr>
        <p:blipFill>
          <a:blip r:embed="rId2"/>
          <a:stretch>
            <a:fillRect/>
          </a:stretch>
        </p:blipFill>
        <p:spPr>
          <a:xfrm>
            <a:off x="20751800" y="228047"/>
            <a:ext cx="2997591" cy="1662855"/>
          </a:xfrm>
          <a:prstGeom prst="rect">
            <a:avLst/>
          </a:prstGeom>
          <a:ln w="12700">
            <a:miter lim="400000"/>
          </a:ln>
        </p:spPr>
      </p:pic>
      <p:sp>
        <p:nvSpPr>
          <p:cNvPr id="172" name="/35"/>
          <p:cNvSpPr txBox="1"/>
          <p:nvPr/>
        </p:nvSpPr>
        <p:spPr>
          <a:xfrm>
            <a:off x="23229188" y="12855650"/>
            <a:ext cx="246229" cy="5230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800" b="1">
                <a:solidFill>
                  <a:srgbClr val="A7A7A7"/>
                </a:solidFill>
                <a:latin typeface="+mn-lt"/>
                <a:ea typeface="+mn-ea"/>
                <a:cs typeface="+mn-cs"/>
                <a:sym typeface="Helvetica Neue"/>
              </a:defRPr>
            </a:lvl1pPr>
          </a:lstStyle>
          <a:p>
            <a:r>
              <a:t>/</a:t>
            </a:r>
          </a:p>
        </p:txBody>
      </p:sp>
      <p:sp>
        <p:nvSpPr>
          <p:cNvPr id="173" name="幻灯片编号"/>
          <p:cNvSpPr txBox="1">
            <a:spLocks noGrp="1"/>
          </p:cNvSpPr>
          <p:nvPr>
            <p:ph type="sldNum" sz="quarter" idx="2"/>
          </p:nvPr>
        </p:nvSpPr>
        <p:spPr>
          <a:xfrm>
            <a:off x="22750932" y="12855650"/>
            <a:ext cx="509728" cy="523086"/>
          </a:xfrm>
          <a:prstGeom prst="rect">
            <a:avLst/>
          </a:prstGeom>
        </p:spPr>
        <p:txBody>
          <a:bodyPr lIns="50800" tIns="50800" rIns="50800" bIns="50800"/>
          <a:lstStyle>
            <a:lvl1pPr algn="ctr" defTabSz="825500">
              <a:defRPr sz="2800" b="1">
                <a:solidFill>
                  <a:srgbClr val="A7A7A7"/>
                </a:solidFill>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标题与项目符号">
    <p:bg>
      <p:bgPr>
        <a:solidFill>
          <a:srgbClr val="003462"/>
        </a:solidFill>
        <a:effectLst/>
      </p:bgPr>
    </p:bg>
    <p:spTree>
      <p:nvGrpSpPr>
        <p:cNvPr id="1" name=""/>
        <p:cNvGrpSpPr/>
        <p:nvPr/>
      </p:nvGrpSpPr>
      <p:grpSpPr>
        <a:xfrm>
          <a:off x="0" y="0"/>
          <a:ext cx="0" cy="0"/>
          <a:chOff x="0" y="0"/>
          <a:chExt cx="0" cy="0"/>
        </a:xfrm>
      </p:grpSpPr>
      <p:sp>
        <p:nvSpPr>
          <p:cNvPr id="180" name="标题文本"/>
          <p:cNvSpPr txBox="1">
            <a:spLocks noGrp="1"/>
          </p:cNvSpPr>
          <p:nvPr>
            <p:ph type="title"/>
          </p:nvPr>
        </p:nvSpPr>
        <p:spPr>
          <a:xfrm>
            <a:off x="254612" y="355600"/>
            <a:ext cx="20682817" cy="1416382"/>
          </a:xfrm>
          <a:prstGeom prst="rect">
            <a:avLst/>
          </a:prstGeom>
        </p:spPr>
        <p:txBody>
          <a:bodyPr lIns="50800" tIns="50800" rIns="50800" bIns="50800"/>
          <a:lstStyle>
            <a:lvl1pPr algn="ctr" defTabSz="825500">
              <a:lnSpc>
                <a:spcPct val="100000"/>
              </a:lnSpc>
              <a:defRPr sz="11200">
                <a:solidFill>
                  <a:srgbClr val="FFFFFF"/>
                </a:solidFill>
                <a:latin typeface="Helvetica Neue Medium"/>
                <a:ea typeface="Helvetica Neue Medium"/>
                <a:cs typeface="Helvetica Neue Medium"/>
                <a:sym typeface="Helvetica Neue Medium"/>
              </a:defRPr>
            </a:lvl1pPr>
          </a:lstStyle>
          <a:p>
            <a:r>
              <a:t>标题文本</a:t>
            </a:r>
          </a:p>
        </p:txBody>
      </p:sp>
      <p:sp>
        <p:nvSpPr>
          <p:cNvPr id="181" name="正文级别 1…"/>
          <p:cNvSpPr txBox="1">
            <a:spLocks noGrp="1"/>
          </p:cNvSpPr>
          <p:nvPr>
            <p:ph type="body" idx="1"/>
          </p:nvPr>
        </p:nvSpPr>
        <p:spPr>
          <a:xfrm>
            <a:off x="345526" y="1837980"/>
            <a:ext cx="23692948" cy="10941919"/>
          </a:xfrm>
          <a:prstGeom prst="rect">
            <a:avLst/>
          </a:prstGeom>
        </p:spPr>
        <p:txBody>
          <a:bodyPr lIns="50800" tIns="50800" rIns="50800" bIns="50800" anchor="ctr"/>
          <a:lstStyle>
            <a:lvl1pPr marL="635000" indent="-635000" defTabSz="825500">
              <a:lnSpc>
                <a:spcPct val="100000"/>
              </a:lnSpc>
              <a:spcBef>
                <a:spcPts val="5900"/>
              </a:spcBef>
              <a:buSzPct val="125000"/>
              <a:buFontTx/>
              <a:defRPr sz="4800" b="1">
                <a:solidFill>
                  <a:srgbClr val="FFFFFF"/>
                </a:solidFill>
                <a:latin typeface="+mn-lt"/>
                <a:ea typeface="+mn-ea"/>
                <a:cs typeface="+mn-cs"/>
                <a:sym typeface="Helvetica Neue"/>
              </a:defRPr>
            </a:lvl1pPr>
            <a:lvl2pPr marL="1270000" indent="-635000" defTabSz="825500">
              <a:lnSpc>
                <a:spcPct val="100000"/>
              </a:lnSpc>
              <a:spcBef>
                <a:spcPts val="5900"/>
              </a:spcBef>
              <a:buSzPct val="125000"/>
              <a:buFontTx/>
              <a:defRPr sz="4800" b="1">
                <a:solidFill>
                  <a:srgbClr val="FFFFFF"/>
                </a:solidFill>
                <a:latin typeface="+mn-lt"/>
                <a:ea typeface="+mn-ea"/>
                <a:cs typeface="+mn-cs"/>
                <a:sym typeface="Helvetica Neue"/>
              </a:defRPr>
            </a:lvl2pPr>
            <a:lvl3pPr marL="1905000" indent="-635000" defTabSz="825500">
              <a:lnSpc>
                <a:spcPct val="100000"/>
              </a:lnSpc>
              <a:spcBef>
                <a:spcPts val="5900"/>
              </a:spcBef>
              <a:buSzPct val="125000"/>
              <a:buFontTx/>
              <a:defRPr sz="4800" b="1">
                <a:solidFill>
                  <a:srgbClr val="FFFFFF"/>
                </a:solidFill>
                <a:latin typeface="+mn-lt"/>
                <a:ea typeface="+mn-ea"/>
                <a:cs typeface="+mn-cs"/>
                <a:sym typeface="Helvetica Neue"/>
              </a:defRPr>
            </a:lvl3pPr>
            <a:lvl4pPr marL="2540000" indent="-635000" defTabSz="825500">
              <a:lnSpc>
                <a:spcPct val="100000"/>
              </a:lnSpc>
              <a:spcBef>
                <a:spcPts val="5900"/>
              </a:spcBef>
              <a:buSzPct val="125000"/>
              <a:buFontTx/>
              <a:defRPr sz="4800" b="1">
                <a:solidFill>
                  <a:srgbClr val="FFFFFF"/>
                </a:solidFill>
                <a:latin typeface="+mn-lt"/>
                <a:ea typeface="+mn-ea"/>
                <a:cs typeface="+mn-cs"/>
                <a:sym typeface="Helvetica Neue"/>
              </a:defRPr>
            </a:lvl4pPr>
            <a:lvl5pPr marL="3175000" indent="-635000" defTabSz="825500">
              <a:lnSpc>
                <a:spcPct val="100000"/>
              </a:lnSpc>
              <a:spcBef>
                <a:spcPts val="5900"/>
              </a:spcBef>
              <a:buSzPct val="125000"/>
              <a:buFontTx/>
              <a:defRPr sz="4800" b="1">
                <a:solidFill>
                  <a:srgbClr val="FFFFFF"/>
                </a:solidFill>
                <a:latin typeface="+mn-lt"/>
                <a:ea typeface="+mn-ea"/>
                <a:cs typeface="+mn-cs"/>
                <a:sym typeface="Helvetica Neue"/>
              </a:defRPr>
            </a:lvl5pPr>
          </a:lstStyle>
          <a:p>
            <a:r>
              <a:t>正文级别 1</a:t>
            </a:r>
          </a:p>
          <a:p>
            <a:pPr lvl="1"/>
            <a:r>
              <a:t>正文级别 2</a:t>
            </a:r>
          </a:p>
          <a:p>
            <a:pPr lvl="2"/>
            <a:r>
              <a:t>正文级别 3</a:t>
            </a:r>
          </a:p>
          <a:p>
            <a:pPr lvl="3"/>
            <a:r>
              <a:t>正文级别 4</a:t>
            </a:r>
          </a:p>
          <a:p>
            <a:pPr lvl="4"/>
            <a:r>
              <a:t>正文级别 5</a:t>
            </a:r>
          </a:p>
        </p:txBody>
      </p:sp>
      <p:pic>
        <p:nvPicPr>
          <p:cNvPr id="182" name="图像" descr="图像"/>
          <p:cNvPicPr>
            <a:picLocks noChangeAspect="1"/>
          </p:cNvPicPr>
          <p:nvPr/>
        </p:nvPicPr>
        <p:blipFill>
          <a:blip r:embed="rId2"/>
          <a:stretch>
            <a:fillRect/>
          </a:stretch>
        </p:blipFill>
        <p:spPr>
          <a:xfrm>
            <a:off x="21691074" y="215900"/>
            <a:ext cx="2347403" cy="1809827"/>
          </a:xfrm>
          <a:prstGeom prst="rect">
            <a:avLst/>
          </a:prstGeom>
          <a:ln w="12700">
            <a:miter lim="400000"/>
          </a:ln>
        </p:spPr>
      </p:pic>
      <p:sp>
        <p:nvSpPr>
          <p:cNvPr id="183" name="W P Liu, CJPL IAC, Dec. , 2018"/>
          <p:cNvSpPr txBox="1"/>
          <p:nvPr/>
        </p:nvSpPr>
        <p:spPr>
          <a:xfrm>
            <a:off x="562460" y="13126119"/>
            <a:ext cx="3720485" cy="5604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b="1">
                <a:solidFill>
                  <a:srgbClr val="FFFFFF"/>
                </a:solidFill>
                <a:latin typeface="+mn-lt"/>
                <a:ea typeface="+mn-ea"/>
                <a:cs typeface="+mn-cs"/>
                <a:sym typeface="Helvetica Neue"/>
              </a:defRPr>
            </a:lvl1pPr>
          </a:lstStyle>
          <a:p>
            <a:r>
              <a:t>W P Liu, 2021</a:t>
            </a:r>
          </a:p>
        </p:txBody>
      </p:sp>
      <p:sp>
        <p:nvSpPr>
          <p:cNvPr id="184" name="/35"/>
          <p:cNvSpPr txBox="1"/>
          <p:nvPr/>
        </p:nvSpPr>
        <p:spPr>
          <a:xfrm>
            <a:off x="23359145" y="12845895"/>
            <a:ext cx="679324" cy="5604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FFFFFF"/>
                </a:solidFill>
                <a:latin typeface="+mn-lt"/>
                <a:ea typeface="+mn-ea"/>
                <a:cs typeface="+mn-cs"/>
                <a:sym typeface="Helvetica Neue"/>
              </a:defRPr>
            </a:lvl1pPr>
          </a:lstStyle>
          <a:p>
            <a:r>
              <a:t>/36</a:t>
            </a:r>
          </a:p>
        </p:txBody>
      </p:sp>
      <p:sp>
        <p:nvSpPr>
          <p:cNvPr id="185" name="幻灯片编号"/>
          <p:cNvSpPr txBox="1">
            <a:spLocks noGrp="1"/>
          </p:cNvSpPr>
          <p:nvPr>
            <p:ph type="sldNum" sz="quarter" idx="2"/>
          </p:nvPr>
        </p:nvSpPr>
        <p:spPr>
          <a:xfrm>
            <a:off x="22750932" y="12846721"/>
            <a:ext cx="509728" cy="523086"/>
          </a:xfrm>
          <a:prstGeom prst="rect">
            <a:avLst/>
          </a:prstGeom>
        </p:spPr>
        <p:txBody>
          <a:bodyPr lIns="50800" tIns="50800" rIns="50800" bIns="50800" anchor="t"/>
          <a:lstStyle>
            <a:lvl1pPr algn="ctr" defTabSz="825500">
              <a:defRPr sz="2800" b="1">
                <a:solidFill>
                  <a:srgbClr val="FFFFFF"/>
                </a:solidFill>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2_自定义版式">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92" name="图片 7" descr="图片 7"/>
          <p:cNvPicPr>
            <a:picLocks noChangeAspect="1"/>
          </p:cNvPicPr>
          <p:nvPr/>
        </p:nvPicPr>
        <p:blipFill>
          <a:blip r:embed="rId3"/>
          <a:stretch>
            <a:fillRect/>
          </a:stretch>
        </p:blipFill>
        <p:spPr>
          <a:xfrm>
            <a:off x="22706640" y="12146952"/>
            <a:ext cx="1080002" cy="1296002"/>
          </a:xfrm>
          <a:prstGeom prst="rect">
            <a:avLst/>
          </a:prstGeom>
          <a:ln w="12700">
            <a:miter lim="400000"/>
          </a:ln>
        </p:spPr>
      </p:pic>
      <p:sp>
        <p:nvSpPr>
          <p:cNvPr id="193" name="文本框 8"/>
          <p:cNvSpPr txBox="1"/>
          <p:nvPr/>
        </p:nvSpPr>
        <p:spPr>
          <a:xfrm>
            <a:off x="16351939" y="12793987"/>
            <a:ext cx="6095041" cy="8178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chor="b">
            <a:spAutoFit/>
          </a:bodyPr>
          <a:lstStyle>
            <a:lvl1pPr algn="r" defTabSz="1828800">
              <a:defRPr sz="3600">
                <a:solidFill>
                  <a:srgbClr val="FFFFFF"/>
                </a:solidFill>
                <a:latin typeface="Microsoft YaHei"/>
                <a:ea typeface="Microsoft YaHei"/>
                <a:cs typeface="Microsoft YaHei"/>
                <a:sym typeface="Microsoft YaHei"/>
              </a:defRPr>
            </a:lvl1pPr>
          </a:lstStyle>
          <a:p>
            <a:r>
              <a:t>中国原子能科学研究院</a:t>
            </a:r>
          </a:p>
        </p:txBody>
      </p:sp>
      <p:pic>
        <p:nvPicPr>
          <p:cNvPr id="194" name="图片 9" descr="图片 9"/>
          <p:cNvPicPr>
            <a:picLocks noChangeAspect="1"/>
          </p:cNvPicPr>
          <p:nvPr/>
        </p:nvPicPr>
        <p:blipFill>
          <a:blip r:embed="rId4"/>
          <a:stretch>
            <a:fillRect/>
          </a:stretch>
        </p:blipFill>
        <p:spPr>
          <a:xfrm>
            <a:off x="265570" y="12758428"/>
            <a:ext cx="1620000" cy="799078"/>
          </a:xfrm>
          <a:prstGeom prst="rect">
            <a:avLst/>
          </a:prstGeom>
          <a:ln w="12700">
            <a:miter lim="400000"/>
          </a:ln>
        </p:spPr>
      </p:pic>
      <p:sp>
        <p:nvSpPr>
          <p:cNvPr id="195" name="矩形 5"/>
          <p:cNvSpPr/>
          <p:nvPr/>
        </p:nvSpPr>
        <p:spPr>
          <a:xfrm>
            <a:off x="0" y="-2"/>
            <a:ext cx="24384000" cy="1440000"/>
          </a:xfrm>
          <a:prstGeom prst="rect">
            <a:avLst/>
          </a:prstGeom>
          <a:solidFill>
            <a:srgbClr val="63686E"/>
          </a:solidFill>
          <a:ln w="12700">
            <a:miter lim="400000"/>
          </a:ln>
        </p:spPr>
        <p:txBody>
          <a:bodyPr lIns="50800" tIns="50800" rIns="50800" bIns="50800" anchor="ctr"/>
          <a:lstStyle/>
          <a:p>
            <a:pPr defTabSz="1828800">
              <a:defRPr sz="3600">
                <a:solidFill>
                  <a:srgbClr val="FFFFFF"/>
                </a:solidFill>
                <a:latin typeface="Calibri"/>
                <a:ea typeface="Calibri"/>
                <a:cs typeface="Calibri"/>
                <a:sym typeface="Calibri"/>
              </a:defRPr>
            </a:pPr>
            <a:endParaRPr/>
          </a:p>
        </p:txBody>
      </p:sp>
      <p:sp>
        <p:nvSpPr>
          <p:cNvPr id="196" name="标题文本"/>
          <p:cNvSpPr txBox="1">
            <a:spLocks noGrp="1"/>
          </p:cNvSpPr>
          <p:nvPr>
            <p:ph type="title"/>
          </p:nvPr>
        </p:nvSpPr>
        <p:spPr>
          <a:xfrm>
            <a:off x="1676400" y="306183"/>
            <a:ext cx="21031200" cy="819148"/>
          </a:xfrm>
          <a:prstGeom prst="rect">
            <a:avLst/>
          </a:prstGeom>
        </p:spPr>
        <p:txBody>
          <a:bodyPr lIns="91438" tIns="91438" rIns="91438" bIns="91438"/>
          <a:lstStyle>
            <a:lvl1pPr algn="ctr">
              <a:defRPr sz="6400" b="1">
                <a:solidFill>
                  <a:srgbClr val="FFFFFF"/>
                </a:solidFill>
                <a:latin typeface="Arial"/>
                <a:ea typeface="Arial"/>
                <a:cs typeface="Arial"/>
                <a:sym typeface="Arial"/>
              </a:defRPr>
            </a:lvl1pPr>
          </a:lstStyle>
          <a:p>
            <a:r>
              <a:t>标题文本</a:t>
            </a:r>
          </a:p>
        </p:txBody>
      </p:sp>
      <p:sp>
        <p:nvSpPr>
          <p:cNvPr id="197" name="幻灯片编号"/>
          <p:cNvSpPr txBox="1">
            <a:spLocks noGrp="1"/>
          </p:cNvSpPr>
          <p:nvPr>
            <p:ph type="sldNum" sz="quarter" idx="2"/>
          </p:nvPr>
        </p:nvSpPr>
        <p:spPr>
          <a:xfrm>
            <a:off x="11500535" y="13005088"/>
            <a:ext cx="659030" cy="640774"/>
          </a:xfrm>
          <a:prstGeom prst="rect">
            <a:avLst/>
          </a:prstGeom>
        </p:spPr>
        <p:txBody>
          <a:bodyPr lIns="91438" tIns="91438" rIns="91438" bIns="91438"/>
          <a:lstStyle>
            <a:lvl1pPr algn="ctr">
              <a:defRPr sz="3600">
                <a:solidFill>
                  <a:srgbClr val="F2F2F2"/>
                </a:solidFill>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标题与项目符号">
    <p:bg>
      <p:bgPr>
        <a:gradFill flip="none" rotWithShape="1">
          <a:gsLst>
            <a:gs pos="0">
              <a:srgbClr val="000727"/>
            </a:gs>
            <a:gs pos="100000">
              <a:srgbClr val="001896"/>
            </a:gs>
          </a:gsLst>
          <a:lin ang="16200000" scaled="0"/>
        </a:gradFill>
        <a:effectLst/>
      </p:bgPr>
    </p:bg>
    <p:spTree>
      <p:nvGrpSpPr>
        <p:cNvPr id="1" name=""/>
        <p:cNvGrpSpPr/>
        <p:nvPr/>
      </p:nvGrpSpPr>
      <p:grpSpPr>
        <a:xfrm>
          <a:off x="0" y="0"/>
          <a:ext cx="0" cy="0"/>
          <a:chOff x="0" y="0"/>
          <a:chExt cx="0" cy="0"/>
        </a:xfrm>
      </p:grpSpPr>
      <p:sp>
        <p:nvSpPr>
          <p:cNvPr id="204" name="标题文本"/>
          <p:cNvSpPr txBox="1">
            <a:spLocks noGrp="1"/>
          </p:cNvSpPr>
          <p:nvPr>
            <p:ph type="title"/>
          </p:nvPr>
        </p:nvSpPr>
        <p:spPr>
          <a:xfrm>
            <a:off x="380653" y="355600"/>
            <a:ext cx="20556777" cy="1407751"/>
          </a:xfrm>
          <a:prstGeom prst="rect">
            <a:avLst/>
          </a:prstGeom>
        </p:spPr>
        <p:txBody>
          <a:bodyPr lIns="50800" tIns="50800" rIns="50800" bIns="50800"/>
          <a:lstStyle>
            <a:lvl1pPr algn="ctr" defTabSz="825500">
              <a:lnSpc>
                <a:spcPct val="100000"/>
              </a:lnSpc>
              <a:defRPr sz="11200">
                <a:solidFill>
                  <a:srgbClr val="FFFFFF"/>
                </a:solidFill>
                <a:latin typeface="Helvetica Neue Medium"/>
                <a:ea typeface="Helvetica Neue Medium"/>
                <a:cs typeface="Helvetica Neue Medium"/>
                <a:sym typeface="Helvetica Neue Medium"/>
              </a:defRPr>
            </a:lvl1pPr>
          </a:lstStyle>
          <a:p>
            <a:r>
              <a:t>标题文本</a:t>
            </a:r>
          </a:p>
        </p:txBody>
      </p:sp>
      <p:sp>
        <p:nvSpPr>
          <p:cNvPr id="205" name="正文级别 1…"/>
          <p:cNvSpPr txBox="1">
            <a:spLocks noGrp="1"/>
          </p:cNvSpPr>
          <p:nvPr>
            <p:ph type="body" idx="1"/>
          </p:nvPr>
        </p:nvSpPr>
        <p:spPr>
          <a:xfrm>
            <a:off x="345526" y="1837980"/>
            <a:ext cx="23692948" cy="10941919"/>
          </a:xfrm>
          <a:prstGeom prst="rect">
            <a:avLst/>
          </a:prstGeom>
        </p:spPr>
        <p:txBody>
          <a:bodyPr lIns="50800" tIns="50800" rIns="50800" bIns="50800" anchor="ctr"/>
          <a:lstStyle>
            <a:lvl1pPr marL="635000" indent="-635000" defTabSz="825500">
              <a:lnSpc>
                <a:spcPct val="100000"/>
              </a:lnSpc>
              <a:spcBef>
                <a:spcPts val="5900"/>
              </a:spcBef>
              <a:buSzPct val="125000"/>
              <a:buFontTx/>
              <a:defRPr sz="4800" b="1">
                <a:solidFill>
                  <a:srgbClr val="FFFFFF"/>
                </a:solidFill>
                <a:latin typeface="+mn-lt"/>
                <a:ea typeface="+mn-ea"/>
                <a:cs typeface="+mn-cs"/>
                <a:sym typeface="Helvetica Neue"/>
              </a:defRPr>
            </a:lvl1pPr>
            <a:lvl2pPr marL="1270000" indent="-635000" defTabSz="825500">
              <a:lnSpc>
                <a:spcPct val="100000"/>
              </a:lnSpc>
              <a:spcBef>
                <a:spcPts val="5900"/>
              </a:spcBef>
              <a:buSzPct val="125000"/>
              <a:buFontTx/>
              <a:defRPr sz="4800" b="1">
                <a:solidFill>
                  <a:srgbClr val="FFFFFF"/>
                </a:solidFill>
                <a:latin typeface="+mn-lt"/>
                <a:ea typeface="+mn-ea"/>
                <a:cs typeface="+mn-cs"/>
                <a:sym typeface="Helvetica Neue"/>
              </a:defRPr>
            </a:lvl2pPr>
            <a:lvl3pPr marL="1905000" indent="-635000" defTabSz="825500">
              <a:lnSpc>
                <a:spcPct val="100000"/>
              </a:lnSpc>
              <a:spcBef>
                <a:spcPts val="5900"/>
              </a:spcBef>
              <a:buSzPct val="125000"/>
              <a:buFontTx/>
              <a:defRPr sz="4800" b="1">
                <a:solidFill>
                  <a:srgbClr val="FFFFFF"/>
                </a:solidFill>
                <a:latin typeface="+mn-lt"/>
                <a:ea typeface="+mn-ea"/>
                <a:cs typeface="+mn-cs"/>
                <a:sym typeface="Helvetica Neue"/>
              </a:defRPr>
            </a:lvl3pPr>
            <a:lvl4pPr marL="2540000" indent="-635000" defTabSz="825500">
              <a:lnSpc>
                <a:spcPct val="100000"/>
              </a:lnSpc>
              <a:spcBef>
                <a:spcPts val="5900"/>
              </a:spcBef>
              <a:buSzPct val="125000"/>
              <a:buFontTx/>
              <a:defRPr sz="4800" b="1">
                <a:solidFill>
                  <a:srgbClr val="FFFFFF"/>
                </a:solidFill>
                <a:latin typeface="+mn-lt"/>
                <a:ea typeface="+mn-ea"/>
                <a:cs typeface="+mn-cs"/>
                <a:sym typeface="Helvetica Neue"/>
              </a:defRPr>
            </a:lvl4pPr>
            <a:lvl5pPr marL="3175000" indent="-635000" defTabSz="825500">
              <a:lnSpc>
                <a:spcPct val="100000"/>
              </a:lnSpc>
              <a:spcBef>
                <a:spcPts val="5900"/>
              </a:spcBef>
              <a:buSzPct val="125000"/>
              <a:buFontTx/>
              <a:defRPr sz="4800" b="1">
                <a:solidFill>
                  <a:srgbClr val="FFFFFF"/>
                </a:solidFill>
                <a:latin typeface="+mn-lt"/>
                <a:ea typeface="+mn-ea"/>
                <a:cs typeface="+mn-cs"/>
                <a:sym typeface="Helvetica Neue"/>
              </a:defRPr>
            </a:lvl5pPr>
          </a:lstStyle>
          <a:p>
            <a:r>
              <a:t>正文级别 1</a:t>
            </a:r>
          </a:p>
          <a:p>
            <a:pPr lvl="1"/>
            <a:r>
              <a:t>正文级别 2</a:t>
            </a:r>
          </a:p>
          <a:p>
            <a:pPr lvl="2"/>
            <a:r>
              <a:t>正文级别 3</a:t>
            </a:r>
          </a:p>
          <a:p>
            <a:pPr lvl="3"/>
            <a:r>
              <a:t>正文级别 4</a:t>
            </a:r>
          </a:p>
          <a:p>
            <a:pPr lvl="4"/>
            <a:r>
              <a:t>正文级别 5</a:t>
            </a:r>
          </a:p>
        </p:txBody>
      </p:sp>
      <p:sp>
        <p:nvSpPr>
          <p:cNvPr id="206" name="/35"/>
          <p:cNvSpPr txBox="1"/>
          <p:nvPr/>
        </p:nvSpPr>
        <p:spPr>
          <a:xfrm>
            <a:off x="23443946" y="12855650"/>
            <a:ext cx="509729" cy="5230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800" b="1">
                <a:solidFill>
                  <a:srgbClr val="A7A7A7"/>
                </a:solidFill>
                <a:latin typeface="+mn-lt"/>
                <a:ea typeface="+mn-ea"/>
                <a:cs typeface="+mn-cs"/>
                <a:sym typeface="Helvetica Neue"/>
              </a:defRPr>
            </a:lvl1pPr>
          </a:lstStyle>
          <a:p>
            <a:r>
              <a:t>36</a:t>
            </a:r>
          </a:p>
        </p:txBody>
      </p:sp>
      <p:pic>
        <p:nvPicPr>
          <p:cNvPr id="207" name="WechatIMG5051.png" descr="WechatIMG5051.png"/>
          <p:cNvPicPr>
            <a:picLocks noChangeAspect="1"/>
          </p:cNvPicPr>
          <p:nvPr/>
        </p:nvPicPr>
        <p:blipFill>
          <a:blip r:embed="rId2"/>
          <a:stretch>
            <a:fillRect/>
          </a:stretch>
        </p:blipFill>
        <p:spPr>
          <a:xfrm>
            <a:off x="20751800" y="228047"/>
            <a:ext cx="2997591" cy="1662855"/>
          </a:xfrm>
          <a:prstGeom prst="rect">
            <a:avLst/>
          </a:prstGeom>
          <a:ln w="12700">
            <a:miter lim="400000"/>
          </a:ln>
        </p:spPr>
      </p:pic>
      <p:sp>
        <p:nvSpPr>
          <p:cNvPr id="208" name="/35"/>
          <p:cNvSpPr txBox="1"/>
          <p:nvPr/>
        </p:nvSpPr>
        <p:spPr>
          <a:xfrm>
            <a:off x="23229188" y="12855650"/>
            <a:ext cx="246229" cy="5230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800" b="1">
                <a:solidFill>
                  <a:srgbClr val="A7A7A7"/>
                </a:solidFill>
                <a:latin typeface="+mn-lt"/>
                <a:ea typeface="+mn-ea"/>
                <a:cs typeface="+mn-cs"/>
                <a:sym typeface="Helvetica Neue"/>
              </a:defRPr>
            </a:lvl1pPr>
          </a:lstStyle>
          <a:p>
            <a:r>
              <a:t>/</a:t>
            </a:r>
          </a:p>
        </p:txBody>
      </p:sp>
      <p:sp>
        <p:nvSpPr>
          <p:cNvPr id="209" name="幻灯片编号"/>
          <p:cNvSpPr txBox="1">
            <a:spLocks noGrp="1"/>
          </p:cNvSpPr>
          <p:nvPr>
            <p:ph type="sldNum" sz="quarter" idx="2"/>
          </p:nvPr>
        </p:nvSpPr>
        <p:spPr>
          <a:xfrm>
            <a:off x="22750932" y="12855650"/>
            <a:ext cx="509728" cy="523086"/>
          </a:xfrm>
          <a:prstGeom prst="rect">
            <a:avLst/>
          </a:prstGeom>
        </p:spPr>
        <p:txBody>
          <a:bodyPr lIns="50800" tIns="50800" rIns="50800" bIns="50800"/>
          <a:lstStyle>
            <a:lvl1pPr algn="ctr" defTabSz="825500">
              <a:defRPr sz="2800" b="1">
                <a:solidFill>
                  <a:srgbClr val="A7A7A7"/>
                </a:solidFill>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1_标题和内容">
    <p:spTree>
      <p:nvGrpSpPr>
        <p:cNvPr id="1" name=""/>
        <p:cNvGrpSpPr/>
        <p:nvPr/>
      </p:nvGrpSpPr>
      <p:grpSpPr>
        <a:xfrm>
          <a:off x="0" y="0"/>
          <a:ext cx="0" cy="0"/>
          <a:chOff x="0" y="0"/>
          <a:chExt cx="0" cy="0"/>
        </a:xfrm>
      </p:grpSpPr>
      <p:grpSp>
        <p:nvGrpSpPr>
          <p:cNvPr id="221" name="Group 39"/>
          <p:cNvGrpSpPr/>
          <p:nvPr/>
        </p:nvGrpSpPr>
        <p:grpSpPr>
          <a:xfrm>
            <a:off x="20942641" y="148643"/>
            <a:ext cx="3199981" cy="2317483"/>
            <a:chOff x="110166" y="0"/>
            <a:chExt cx="3199980" cy="2317481"/>
          </a:xfrm>
        </p:grpSpPr>
        <p:sp>
          <p:nvSpPr>
            <p:cNvPr id="216" name="Isosceles Triangle 40"/>
            <p:cNvSpPr/>
            <p:nvPr/>
          </p:nvSpPr>
          <p:spPr>
            <a:xfrm>
              <a:off x="162535" y="341637"/>
              <a:ext cx="2101291" cy="1649525"/>
            </a:xfrm>
            <a:prstGeom prst="triangle">
              <a:avLst/>
            </a:prstGeom>
            <a:solidFill>
              <a:srgbClr val="008000"/>
            </a:solidFill>
            <a:ln w="12700" cap="flat">
              <a:solidFill>
                <a:srgbClr val="4A7EBB"/>
              </a:solidFill>
              <a:prstDash val="solid"/>
              <a:round/>
            </a:ln>
            <a:effectLst>
              <a:outerShdw blurRad="76200" dist="38100" dir="5400000" rotWithShape="0">
                <a:srgbClr val="000000">
                  <a:alpha val="35000"/>
                </a:srgbClr>
              </a:outerShdw>
            </a:effectLst>
          </p:spPr>
          <p:txBody>
            <a:bodyPr wrap="square" lIns="50800" tIns="50800" rIns="50800" bIns="50800" numCol="1" anchor="ctr">
              <a:noAutofit/>
            </a:bodyPr>
            <a:lstStyle/>
            <a:p>
              <a:pPr defTabSz="1828800">
                <a:defRPr sz="3600">
                  <a:solidFill>
                    <a:srgbClr val="FFFFFF"/>
                  </a:solidFill>
                  <a:latin typeface="Calibri"/>
                  <a:ea typeface="Calibri"/>
                  <a:cs typeface="Calibri"/>
                  <a:sym typeface="Calibri"/>
                </a:defRPr>
              </a:pPr>
              <a:endParaRPr/>
            </a:p>
          </p:txBody>
        </p:sp>
        <p:sp>
          <p:nvSpPr>
            <p:cNvPr id="217" name="Isosceles Triangle 41"/>
            <p:cNvSpPr/>
            <p:nvPr/>
          </p:nvSpPr>
          <p:spPr>
            <a:xfrm>
              <a:off x="746964" y="667957"/>
              <a:ext cx="2101291" cy="1649525"/>
            </a:xfrm>
            <a:prstGeom prst="triangle">
              <a:avLst/>
            </a:prstGeom>
            <a:solidFill>
              <a:srgbClr val="3366FF"/>
            </a:solidFill>
            <a:ln w="12700" cap="flat">
              <a:noFill/>
              <a:miter lim="400000"/>
            </a:ln>
            <a:effectLst>
              <a:outerShdw blurRad="76200" dist="38100" dir="5400000" rotWithShape="0">
                <a:srgbClr val="000000">
                  <a:alpha val="35000"/>
                </a:srgbClr>
              </a:outerShdw>
            </a:effectLst>
          </p:spPr>
          <p:txBody>
            <a:bodyPr wrap="square" lIns="50800" tIns="50800" rIns="50800" bIns="50800" numCol="1" anchor="ctr">
              <a:noAutofit/>
            </a:bodyPr>
            <a:lstStyle/>
            <a:p>
              <a:pPr defTabSz="1828800">
                <a:defRPr sz="3600">
                  <a:solidFill>
                    <a:srgbClr val="FFFFFF"/>
                  </a:solidFill>
                  <a:latin typeface="Calibri"/>
                  <a:ea typeface="Calibri"/>
                  <a:cs typeface="Calibri"/>
                  <a:sym typeface="Calibri"/>
                </a:defRPr>
              </a:pPr>
              <a:endParaRPr/>
            </a:p>
          </p:txBody>
        </p:sp>
        <p:sp>
          <p:nvSpPr>
            <p:cNvPr id="218" name="4-Point Star 42"/>
            <p:cNvSpPr/>
            <p:nvPr/>
          </p:nvSpPr>
          <p:spPr>
            <a:xfrm>
              <a:off x="110166" y="0"/>
              <a:ext cx="458228" cy="448616"/>
            </a:xfrm>
            <a:prstGeom prst="star4">
              <a:avLst>
                <a:gd name="adj" fmla="val 12500"/>
              </a:avLst>
            </a:prstGeom>
            <a:solidFill>
              <a:srgbClr val="3366FF"/>
            </a:solidFill>
            <a:ln w="12700" cap="flat">
              <a:solidFill>
                <a:srgbClr val="4A7EBB"/>
              </a:solidFill>
              <a:prstDash val="solid"/>
              <a:round/>
            </a:ln>
            <a:effectLst>
              <a:outerShdw blurRad="76200" dist="38100" dir="5400000" rotWithShape="0">
                <a:srgbClr val="000000">
                  <a:alpha val="35000"/>
                </a:srgbClr>
              </a:outerShdw>
            </a:effectLst>
          </p:spPr>
          <p:txBody>
            <a:bodyPr wrap="square" lIns="50800" tIns="50800" rIns="50800" bIns="50800" numCol="1" anchor="ctr">
              <a:noAutofit/>
            </a:bodyPr>
            <a:lstStyle/>
            <a:p>
              <a:pPr defTabSz="1828800">
                <a:defRPr sz="3600">
                  <a:solidFill>
                    <a:srgbClr val="FFFFFF"/>
                  </a:solidFill>
                  <a:latin typeface="Calibri"/>
                  <a:ea typeface="Calibri"/>
                  <a:cs typeface="Calibri"/>
                  <a:sym typeface="Calibri"/>
                </a:defRPr>
              </a:pPr>
              <a:endParaRPr/>
            </a:p>
          </p:txBody>
        </p:sp>
        <p:sp>
          <p:nvSpPr>
            <p:cNvPr id="219" name="Right Arrow 43"/>
            <p:cNvSpPr/>
            <p:nvPr/>
          </p:nvSpPr>
          <p:spPr>
            <a:xfrm>
              <a:off x="746964" y="1797910"/>
              <a:ext cx="1091368" cy="248466"/>
            </a:xfrm>
            <a:prstGeom prst="rightArrow">
              <a:avLst>
                <a:gd name="adj1" fmla="val 50000"/>
                <a:gd name="adj2" fmla="val 50000"/>
              </a:avLst>
            </a:prstGeom>
            <a:solidFill>
              <a:srgbClr val="FF0000"/>
            </a:solidFill>
            <a:ln w="12700" cap="flat">
              <a:noFill/>
              <a:miter lim="400000"/>
            </a:ln>
            <a:effectLst>
              <a:outerShdw blurRad="76200" dist="38100" dir="5400000" rotWithShape="0">
                <a:srgbClr val="000000">
                  <a:alpha val="35000"/>
                </a:srgbClr>
              </a:outerShdw>
            </a:effectLst>
          </p:spPr>
          <p:txBody>
            <a:bodyPr wrap="square" lIns="50800" tIns="50800" rIns="50800" bIns="50800" numCol="1" anchor="ctr">
              <a:noAutofit/>
            </a:bodyPr>
            <a:lstStyle/>
            <a:p>
              <a:pPr defTabSz="1828800">
                <a:defRPr sz="3600">
                  <a:solidFill>
                    <a:srgbClr val="FFFFFF"/>
                  </a:solidFill>
                  <a:latin typeface="Calibri"/>
                  <a:ea typeface="Calibri"/>
                  <a:cs typeface="Calibri"/>
                  <a:sym typeface="Calibri"/>
                </a:defRPr>
              </a:pPr>
              <a:endParaRPr/>
            </a:p>
          </p:txBody>
        </p:sp>
        <p:sp>
          <p:nvSpPr>
            <p:cNvPr id="220" name="TextBox 44"/>
            <p:cNvSpPr txBox="1"/>
            <p:nvPr/>
          </p:nvSpPr>
          <p:spPr>
            <a:xfrm>
              <a:off x="1869613" y="0"/>
              <a:ext cx="1440535" cy="7284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38" tIns="91438" rIns="91438" bIns="91438" numCol="1" anchor="t">
              <a:spAutoFit/>
            </a:bodyPr>
            <a:lstStyle>
              <a:lvl1pPr algn="l" defTabSz="1828800">
                <a:defRPr sz="3600" b="1">
                  <a:solidFill>
                    <a:srgbClr val="808080"/>
                  </a:solidFill>
                  <a:latin typeface="+mn-lt"/>
                  <a:ea typeface="+mn-ea"/>
                  <a:cs typeface="+mn-cs"/>
                  <a:sym typeface="Helvetica Neue"/>
                </a:defRPr>
              </a:lvl1pPr>
            </a:lstStyle>
            <a:p>
              <a:r>
                <a:t>JUNA</a:t>
              </a:r>
            </a:p>
          </p:txBody>
        </p:sp>
      </p:grpSp>
      <p:sp>
        <p:nvSpPr>
          <p:cNvPr id="222" name="幻灯片编号"/>
          <p:cNvSpPr txBox="1">
            <a:spLocks noGrp="1"/>
          </p:cNvSpPr>
          <p:nvPr>
            <p:ph type="sldNum" sz="quarter" idx="2"/>
          </p:nvPr>
        </p:nvSpPr>
        <p:spPr>
          <a:xfrm>
            <a:off x="15649854" y="12470746"/>
            <a:ext cx="504546" cy="483909"/>
          </a:xfrm>
          <a:prstGeom prst="rect">
            <a:avLst/>
          </a:prstGeom>
        </p:spPr>
        <p:txBody>
          <a:bodyPr lIns="91438" tIns="91438" rIns="91438" bIns="91438"/>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照片 - 水平">
    <p:bg>
      <p:bgPr>
        <a:solidFill>
          <a:srgbClr val="000000"/>
        </a:solidFill>
        <a:effectLst/>
      </p:bgPr>
    </p:bg>
    <p:spTree>
      <p:nvGrpSpPr>
        <p:cNvPr id="1" name=""/>
        <p:cNvGrpSpPr/>
        <p:nvPr/>
      </p:nvGrpSpPr>
      <p:grpSpPr>
        <a:xfrm>
          <a:off x="0" y="0"/>
          <a:ext cx="0" cy="0"/>
          <a:chOff x="0" y="0"/>
          <a:chExt cx="0" cy="0"/>
        </a:xfrm>
      </p:grpSpPr>
      <p:sp>
        <p:nvSpPr>
          <p:cNvPr id="20" name="图像"/>
          <p:cNvSpPr>
            <a:spLocks noGrp="1"/>
          </p:cNvSpPr>
          <p:nvPr>
            <p:ph type="pic" idx="21"/>
          </p:nvPr>
        </p:nvSpPr>
        <p:spPr>
          <a:xfrm>
            <a:off x="3125966" y="673100"/>
            <a:ext cx="18135605" cy="8737600"/>
          </a:xfrm>
          <a:prstGeom prst="rect">
            <a:avLst/>
          </a:prstGeom>
        </p:spPr>
        <p:txBody>
          <a:bodyPr lIns="91439" tIns="45719" rIns="91439" bIns="45719">
            <a:noAutofit/>
          </a:bodyPr>
          <a:lstStyle/>
          <a:p>
            <a:endParaRPr/>
          </a:p>
        </p:txBody>
      </p:sp>
      <p:sp>
        <p:nvSpPr>
          <p:cNvPr id="21" name="标题文本"/>
          <p:cNvSpPr txBox="1">
            <a:spLocks noGrp="1"/>
          </p:cNvSpPr>
          <p:nvPr>
            <p:ph type="title"/>
          </p:nvPr>
        </p:nvSpPr>
        <p:spPr>
          <a:xfrm>
            <a:off x="635000" y="9512300"/>
            <a:ext cx="23114000" cy="2006600"/>
          </a:xfrm>
          <a:prstGeom prst="rect">
            <a:avLst/>
          </a:prstGeom>
        </p:spPr>
        <p:txBody>
          <a:bodyPr lIns="50800" tIns="50800" rIns="50800" bIns="50800"/>
          <a:lstStyle>
            <a:lvl1pPr algn="ctr" defTabSz="825500">
              <a:lnSpc>
                <a:spcPct val="100000"/>
              </a:lnSpc>
              <a:defRPr sz="11200">
                <a:solidFill>
                  <a:srgbClr val="FFFFFF"/>
                </a:solidFill>
                <a:latin typeface="Helvetica Neue Medium"/>
                <a:ea typeface="Helvetica Neue Medium"/>
                <a:cs typeface="Helvetica Neue Medium"/>
                <a:sym typeface="Helvetica Neue Medium"/>
              </a:defRPr>
            </a:lvl1pPr>
          </a:lstStyle>
          <a:p>
            <a:r>
              <a:t>标题文本</a:t>
            </a:r>
          </a:p>
        </p:txBody>
      </p:sp>
      <p:sp>
        <p:nvSpPr>
          <p:cNvPr id="22" name="正文级别 1…"/>
          <p:cNvSpPr txBox="1">
            <a:spLocks noGrp="1"/>
          </p:cNvSpPr>
          <p:nvPr>
            <p:ph type="body" sz="quarter" idx="1"/>
          </p:nvPr>
        </p:nvSpPr>
        <p:spPr>
          <a:xfrm>
            <a:off x="635000" y="11442700"/>
            <a:ext cx="23114000" cy="1587500"/>
          </a:xfrm>
          <a:prstGeom prst="rect">
            <a:avLst/>
          </a:prstGeom>
        </p:spPr>
        <p:txBody>
          <a:bodyPr lIns="50800" tIns="50800" rIns="50800" bIns="50800"/>
          <a:lstStyle>
            <a:lvl1pPr marL="0" indent="0" algn="ctr" defTabSz="825500">
              <a:lnSpc>
                <a:spcPct val="100000"/>
              </a:lnSpc>
              <a:spcBef>
                <a:spcPts val="0"/>
              </a:spcBef>
              <a:buSzTx/>
              <a:buFontTx/>
              <a:buNone/>
              <a:defRPr sz="5400">
                <a:solidFill>
                  <a:srgbClr val="FFFFFF"/>
                </a:solidFill>
                <a:latin typeface="+mn-lt"/>
                <a:ea typeface="+mn-ea"/>
                <a:cs typeface="+mn-cs"/>
                <a:sym typeface="Helvetica Neue"/>
              </a:defRPr>
            </a:lvl1pPr>
            <a:lvl2pPr marL="0" indent="0" algn="ctr" defTabSz="825500">
              <a:lnSpc>
                <a:spcPct val="100000"/>
              </a:lnSpc>
              <a:spcBef>
                <a:spcPts val="0"/>
              </a:spcBef>
              <a:buSzTx/>
              <a:buFontTx/>
              <a:buNone/>
              <a:defRPr sz="5400">
                <a:solidFill>
                  <a:srgbClr val="FFFFFF"/>
                </a:solidFill>
                <a:latin typeface="+mn-lt"/>
                <a:ea typeface="+mn-ea"/>
                <a:cs typeface="+mn-cs"/>
                <a:sym typeface="Helvetica Neue"/>
              </a:defRPr>
            </a:lvl2pPr>
            <a:lvl3pPr marL="0" indent="0" algn="ctr" defTabSz="825500">
              <a:lnSpc>
                <a:spcPct val="100000"/>
              </a:lnSpc>
              <a:spcBef>
                <a:spcPts val="0"/>
              </a:spcBef>
              <a:buSzTx/>
              <a:buFontTx/>
              <a:buNone/>
              <a:defRPr sz="5400">
                <a:solidFill>
                  <a:srgbClr val="FFFFFF"/>
                </a:solidFill>
                <a:latin typeface="+mn-lt"/>
                <a:ea typeface="+mn-ea"/>
                <a:cs typeface="+mn-cs"/>
                <a:sym typeface="Helvetica Neue"/>
              </a:defRPr>
            </a:lvl3pPr>
            <a:lvl4pPr marL="0" indent="0" algn="ctr" defTabSz="825500">
              <a:lnSpc>
                <a:spcPct val="100000"/>
              </a:lnSpc>
              <a:spcBef>
                <a:spcPts val="0"/>
              </a:spcBef>
              <a:buSzTx/>
              <a:buFontTx/>
              <a:buNone/>
              <a:defRPr sz="5400">
                <a:solidFill>
                  <a:srgbClr val="FFFFFF"/>
                </a:solidFill>
                <a:latin typeface="+mn-lt"/>
                <a:ea typeface="+mn-ea"/>
                <a:cs typeface="+mn-cs"/>
                <a:sym typeface="Helvetica Neue"/>
              </a:defRPr>
            </a:lvl4pPr>
            <a:lvl5pPr marL="0" indent="0" algn="ctr" defTabSz="825500">
              <a:lnSpc>
                <a:spcPct val="100000"/>
              </a:lnSpc>
              <a:spcBef>
                <a:spcPts val="0"/>
              </a:spcBef>
              <a:buSzTx/>
              <a:buFontTx/>
              <a:buNone/>
              <a:defRPr sz="5400">
                <a:solidFill>
                  <a:srgbClr val="FFFFFF"/>
                </a:solidFill>
                <a:latin typeface="+mn-lt"/>
                <a:ea typeface="+mn-ea"/>
                <a:cs typeface="+mn-cs"/>
                <a:sym typeface="Helvetica Neue"/>
              </a:defRPr>
            </a:lvl5pPr>
          </a:lstStyle>
          <a:p>
            <a:r>
              <a:t>正文级别 1</a:t>
            </a:r>
          </a:p>
          <a:p>
            <a:pPr lvl="1"/>
            <a:r>
              <a:t>正文级别 2</a:t>
            </a:r>
          </a:p>
          <a:p>
            <a:pPr lvl="2"/>
            <a:r>
              <a:t>正文级别 3</a:t>
            </a:r>
          </a:p>
          <a:p>
            <a:pPr lvl="3"/>
            <a:r>
              <a:t>正文级别 4</a:t>
            </a:r>
          </a:p>
          <a:p>
            <a:pPr lvl="4"/>
            <a:r>
              <a:t>正文级别 5</a:t>
            </a:r>
          </a:p>
        </p:txBody>
      </p:sp>
      <p:sp>
        <p:nvSpPr>
          <p:cNvPr id="23" name="幻灯片编号"/>
          <p:cNvSpPr txBox="1">
            <a:spLocks noGrp="1"/>
          </p:cNvSpPr>
          <p:nvPr>
            <p:ph type="sldNum" sz="quarter" idx="2"/>
          </p:nvPr>
        </p:nvSpPr>
        <p:spPr>
          <a:xfrm>
            <a:off x="11959031" y="13081000"/>
            <a:ext cx="453238" cy="461059"/>
          </a:xfrm>
          <a:prstGeom prst="rect">
            <a:avLst/>
          </a:prstGeom>
        </p:spPr>
        <p:txBody>
          <a:bodyPr lIns="50800" tIns="50800" rIns="50800" bIns="50800" anchor="t"/>
          <a:lstStyle>
            <a:lvl1pPr algn="ctr" defTabSz="825500">
              <a:defRPr>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自定义版式">
    <p:spTree>
      <p:nvGrpSpPr>
        <p:cNvPr id="1" name=""/>
        <p:cNvGrpSpPr/>
        <p:nvPr/>
      </p:nvGrpSpPr>
      <p:grpSpPr>
        <a:xfrm>
          <a:off x="0" y="0"/>
          <a:ext cx="0" cy="0"/>
          <a:chOff x="0" y="0"/>
          <a:chExt cx="0" cy="0"/>
        </a:xfrm>
      </p:grpSpPr>
      <p:sp>
        <p:nvSpPr>
          <p:cNvPr id="229" name="标题文本"/>
          <p:cNvSpPr txBox="1">
            <a:spLocks noGrp="1"/>
          </p:cNvSpPr>
          <p:nvPr>
            <p:ph type="title"/>
          </p:nvPr>
        </p:nvSpPr>
        <p:spPr>
          <a:xfrm>
            <a:off x="3263900" y="238128"/>
            <a:ext cx="12553971" cy="1644651"/>
          </a:xfrm>
          <a:prstGeom prst="rect">
            <a:avLst/>
          </a:prstGeom>
        </p:spPr>
        <p:txBody>
          <a:bodyPr lIns="91438" tIns="91438" rIns="91438" bIns="91438"/>
          <a:lstStyle>
            <a:lvl1pPr>
              <a:defRPr sz="6400">
                <a:latin typeface="SimSun"/>
                <a:ea typeface="SimSun"/>
                <a:cs typeface="SimSun"/>
                <a:sym typeface="SimSun"/>
              </a:defRPr>
            </a:lvl1pPr>
          </a:lstStyle>
          <a:p>
            <a:r>
              <a:t>标题文本</a:t>
            </a:r>
          </a:p>
        </p:txBody>
      </p:sp>
      <p:sp>
        <p:nvSpPr>
          <p:cNvPr id="230" name="矩形 5"/>
          <p:cNvSpPr/>
          <p:nvPr/>
        </p:nvSpPr>
        <p:spPr>
          <a:xfrm>
            <a:off x="3048000" y="1930400"/>
            <a:ext cx="14871700" cy="330200"/>
          </a:xfrm>
          <a:prstGeom prst="rect">
            <a:avLst/>
          </a:prstGeom>
          <a:gradFill>
            <a:gsLst>
              <a:gs pos="0">
                <a:srgbClr val="1A94D0"/>
              </a:gs>
              <a:gs pos="50000">
                <a:srgbClr val="C3D9FF"/>
              </a:gs>
              <a:gs pos="91000">
                <a:srgbClr val="EDF3FF">
                  <a:alpha val="25000"/>
                </a:srgbClr>
              </a:gs>
            </a:gsLst>
            <a:path path="circle">
              <a:fillToRect l="37721" t="-19636" r="62278" b="119636"/>
            </a:path>
          </a:gradFill>
          <a:ln w="12700">
            <a:miter lim="400000"/>
          </a:ln>
        </p:spPr>
        <p:txBody>
          <a:bodyPr lIns="50800" tIns="50800" rIns="50800" bIns="50800" anchor="ctr"/>
          <a:lstStyle/>
          <a:p>
            <a:pPr defTabSz="1828800">
              <a:defRPr sz="3600">
                <a:solidFill>
                  <a:srgbClr val="FFFFFF"/>
                </a:solidFill>
                <a:latin typeface="Calibri"/>
                <a:ea typeface="Calibri"/>
                <a:cs typeface="Calibri"/>
                <a:sym typeface="Calibri"/>
              </a:defRPr>
            </a:pPr>
            <a:endParaRPr/>
          </a:p>
        </p:txBody>
      </p:sp>
      <p:pic>
        <p:nvPicPr>
          <p:cNvPr id="231" name="Picture 2" descr="Picture 2"/>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19062697" y="11700"/>
            <a:ext cx="2273302" cy="2160000"/>
          </a:xfrm>
          <a:prstGeom prst="rect">
            <a:avLst/>
          </a:prstGeom>
          <a:ln w="12700">
            <a:miter lim="400000"/>
          </a:ln>
        </p:spPr>
      </p:pic>
      <p:sp>
        <p:nvSpPr>
          <p:cNvPr id="232" name="正文级别 1…"/>
          <p:cNvSpPr txBox="1">
            <a:spLocks noGrp="1"/>
          </p:cNvSpPr>
          <p:nvPr>
            <p:ph type="body" idx="1"/>
          </p:nvPr>
        </p:nvSpPr>
        <p:spPr>
          <a:xfrm>
            <a:off x="3429000" y="2844800"/>
            <a:ext cx="17399000" cy="9839326"/>
          </a:xfrm>
          <a:prstGeom prst="rect">
            <a:avLst/>
          </a:prstGeom>
        </p:spPr>
        <p:txBody>
          <a:bodyPr lIns="91438" tIns="91438" rIns="91438" bIns="91438"/>
          <a:lstStyle>
            <a:lvl1pPr>
              <a:defRPr>
                <a:latin typeface="Times New Roman"/>
                <a:ea typeface="Times New Roman"/>
                <a:cs typeface="Times New Roman"/>
                <a:sym typeface="Times New Roman"/>
              </a:defRPr>
            </a:lvl1pPr>
            <a:lvl2pPr>
              <a:defRPr>
                <a:latin typeface="Times New Roman"/>
                <a:ea typeface="Times New Roman"/>
                <a:cs typeface="Times New Roman"/>
                <a:sym typeface="Times New Roman"/>
              </a:defRPr>
            </a:lvl2pPr>
            <a:lvl3pPr marL="1554478" indent="-640078">
              <a:defRPr>
                <a:latin typeface="Times New Roman"/>
                <a:ea typeface="Times New Roman"/>
                <a:cs typeface="Times New Roman"/>
                <a:sym typeface="Times New Roman"/>
              </a:defRPr>
            </a:lvl3pPr>
            <a:lvl4pPr>
              <a:defRPr>
                <a:latin typeface="Times New Roman"/>
                <a:ea typeface="Times New Roman"/>
                <a:cs typeface="Times New Roman"/>
                <a:sym typeface="Times New Roman"/>
              </a:defRPr>
            </a:lvl4pPr>
            <a:lvl5pPr>
              <a:defRPr>
                <a:latin typeface="Times New Roman"/>
                <a:ea typeface="Times New Roman"/>
                <a:cs typeface="Times New Roman"/>
                <a:sym typeface="Times New Roman"/>
              </a:defRPr>
            </a:lvl5pPr>
          </a:lstStyle>
          <a:p>
            <a:r>
              <a:t>正文级别 1</a:t>
            </a:r>
          </a:p>
          <a:p>
            <a:pPr lvl="1"/>
            <a:r>
              <a:t>正文级别 2</a:t>
            </a:r>
          </a:p>
          <a:p>
            <a:pPr lvl="2"/>
            <a:r>
              <a:t>正文级别 3</a:t>
            </a:r>
          </a:p>
          <a:p>
            <a:pPr lvl="3"/>
            <a:r>
              <a:t>正文级别 4</a:t>
            </a:r>
          </a:p>
          <a:p>
            <a:pPr lvl="4"/>
            <a:r>
              <a:t>正文级别 5</a:t>
            </a:r>
          </a:p>
        </p:txBody>
      </p:sp>
      <p:grpSp>
        <p:nvGrpSpPr>
          <p:cNvPr id="238" name="Group 39"/>
          <p:cNvGrpSpPr/>
          <p:nvPr/>
        </p:nvGrpSpPr>
        <p:grpSpPr>
          <a:xfrm>
            <a:off x="16368464" y="295784"/>
            <a:ext cx="2439053" cy="1644652"/>
            <a:chOff x="78182" y="0"/>
            <a:chExt cx="2439051" cy="1644650"/>
          </a:xfrm>
        </p:grpSpPr>
        <p:sp>
          <p:nvSpPr>
            <p:cNvPr id="233" name="Isosceles Triangle 40"/>
            <p:cNvSpPr/>
            <p:nvPr/>
          </p:nvSpPr>
          <p:spPr>
            <a:xfrm>
              <a:off x="115346" y="242450"/>
              <a:ext cx="1491227" cy="1170620"/>
            </a:xfrm>
            <a:prstGeom prst="triangle">
              <a:avLst/>
            </a:prstGeom>
            <a:solidFill>
              <a:srgbClr val="008000"/>
            </a:solidFill>
            <a:ln w="12700" cap="flat">
              <a:solidFill>
                <a:srgbClr val="4A7EBB"/>
              </a:solidFill>
              <a:prstDash val="solid"/>
              <a:round/>
            </a:ln>
            <a:effectLst>
              <a:outerShdw blurRad="76200" dist="38100" dir="5400000" rotWithShape="0">
                <a:srgbClr val="000000">
                  <a:alpha val="35000"/>
                </a:srgbClr>
              </a:outerShdw>
            </a:effectLst>
          </p:spPr>
          <p:txBody>
            <a:bodyPr wrap="square" lIns="50800" tIns="50800" rIns="50800" bIns="50800" numCol="1" anchor="ctr">
              <a:noAutofit/>
            </a:bodyPr>
            <a:lstStyle/>
            <a:p>
              <a:pPr defTabSz="1828800">
                <a:defRPr sz="2800">
                  <a:solidFill>
                    <a:srgbClr val="FFFFFF"/>
                  </a:solidFill>
                  <a:latin typeface="Calibri"/>
                  <a:ea typeface="Calibri"/>
                  <a:cs typeface="Calibri"/>
                  <a:sym typeface="Calibri"/>
                </a:defRPr>
              </a:pPr>
              <a:endParaRPr/>
            </a:p>
          </p:txBody>
        </p:sp>
        <p:sp>
          <p:nvSpPr>
            <p:cNvPr id="234" name="Isosceles Triangle 41"/>
            <p:cNvSpPr/>
            <p:nvPr/>
          </p:nvSpPr>
          <p:spPr>
            <a:xfrm>
              <a:off x="530099" y="474029"/>
              <a:ext cx="1491226" cy="1170622"/>
            </a:xfrm>
            <a:prstGeom prst="triangle">
              <a:avLst/>
            </a:prstGeom>
            <a:solidFill>
              <a:srgbClr val="3366FF"/>
            </a:solidFill>
            <a:ln w="12700" cap="flat">
              <a:noFill/>
              <a:miter lim="400000"/>
            </a:ln>
            <a:effectLst>
              <a:outerShdw blurRad="76200" dist="38100" dir="5400000" rotWithShape="0">
                <a:srgbClr val="000000">
                  <a:alpha val="35000"/>
                </a:srgbClr>
              </a:outerShdw>
            </a:effectLst>
          </p:spPr>
          <p:txBody>
            <a:bodyPr wrap="square" lIns="50800" tIns="50800" rIns="50800" bIns="50800" numCol="1" anchor="ctr">
              <a:noAutofit/>
            </a:bodyPr>
            <a:lstStyle/>
            <a:p>
              <a:pPr defTabSz="1828800">
                <a:defRPr sz="2800">
                  <a:solidFill>
                    <a:srgbClr val="FFFFFF"/>
                  </a:solidFill>
                  <a:latin typeface="Calibri"/>
                  <a:ea typeface="Calibri"/>
                  <a:cs typeface="Calibri"/>
                  <a:sym typeface="Calibri"/>
                </a:defRPr>
              </a:pPr>
              <a:endParaRPr/>
            </a:p>
          </p:txBody>
        </p:sp>
        <p:sp>
          <p:nvSpPr>
            <p:cNvPr id="235" name="4-Point Star 42"/>
            <p:cNvSpPr/>
            <p:nvPr/>
          </p:nvSpPr>
          <p:spPr>
            <a:xfrm>
              <a:off x="78182" y="0"/>
              <a:ext cx="325192" cy="318370"/>
            </a:xfrm>
            <a:prstGeom prst="star4">
              <a:avLst>
                <a:gd name="adj" fmla="val 12500"/>
              </a:avLst>
            </a:prstGeom>
            <a:solidFill>
              <a:srgbClr val="3366FF"/>
            </a:solidFill>
            <a:ln w="12700" cap="flat">
              <a:solidFill>
                <a:srgbClr val="4A7EBB"/>
              </a:solidFill>
              <a:prstDash val="solid"/>
              <a:round/>
            </a:ln>
            <a:effectLst>
              <a:outerShdw blurRad="76200" dist="38100" dir="5400000" rotWithShape="0">
                <a:srgbClr val="000000">
                  <a:alpha val="35000"/>
                </a:srgbClr>
              </a:outerShdw>
            </a:effectLst>
          </p:spPr>
          <p:txBody>
            <a:bodyPr wrap="square" lIns="50800" tIns="50800" rIns="50800" bIns="50800" numCol="1" anchor="ctr">
              <a:noAutofit/>
            </a:bodyPr>
            <a:lstStyle/>
            <a:p>
              <a:pPr defTabSz="1828800">
                <a:defRPr sz="2800">
                  <a:solidFill>
                    <a:srgbClr val="FFFFFF"/>
                  </a:solidFill>
                  <a:latin typeface="Calibri"/>
                  <a:ea typeface="Calibri"/>
                  <a:cs typeface="Calibri"/>
                  <a:sym typeface="Calibri"/>
                </a:defRPr>
              </a:pPr>
              <a:endParaRPr/>
            </a:p>
          </p:txBody>
        </p:sp>
        <p:sp>
          <p:nvSpPr>
            <p:cNvPr id="236" name="Right Arrow 43"/>
            <p:cNvSpPr/>
            <p:nvPr/>
          </p:nvSpPr>
          <p:spPr>
            <a:xfrm>
              <a:off x="530099" y="1275924"/>
              <a:ext cx="774513" cy="176330"/>
            </a:xfrm>
            <a:prstGeom prst="rightArrow">
              <a:avLst>
                <a:gd name="adj1" fmla="val 50000"/>
                <a:gd name="adj2" fmla="val 50000"/>
              </a:avLst>
            </a:prstGeom>
            <a:solidFill>
              <a:srgbClr val="FF0000"/>
            </a:solidFill>
            <a:ln w="12700" cap="flat">
              <a:noFill/>
              <a:miter lim="400000"/>
            </a:ln>
            <a:effectLst>
              <a:outerShdw blurRad="76200" dist="38100" dir="5400000" rotWithShape="0">
                <a:srgbClr val="000000">
                  <a:alpha val="35000"/>
                </a:srgbClr>
              </a:outerShdw>
            </a:effectLst>
          </p:spPr>
          <p:txBody>
            <a:bodyPr wrap="square" lIns="50800" tIns="50800" rIns="50800" bIns="50800" numCol="1" anchor="ctr">
              <a:noAutofit/>
            </a:bodyPr>
            <a:lstStyle/>
            <a:p>
              <a:pPr defTabSz="1828800">
                <a:defRPr sz="2800">
                  <a:solidFill>
                    <a:srgbClr val="FFFFFF"/>
                  </a:solidFill>
                  <a:latin typeface="Calibri"/>
                  <a:ea typeface="Calibri"/>
                  <a:cs typeface="Calibri"/>
                  <a:sym typeface="Calibri"/>
                </a:defRPr>
              </a:pPr>
              <a:endParaRPr/>
            </a:p>
          </p:txBody>
        </p:sp>
        <p:sp>
          <p:nvSpPr>
            <p:cNvPr id="237" name="TextBox 44"/>
            <p:cNvSpPr txBox="1"/>
            <p:nvPr/>
          </p:nvSpPr>
          <p:spPr>
            <a:xfrm>
              <a:off x="1353357" y="0"/>
              <a:ext cx="1163878" cy="60436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38" tIns="91438" rIns="91438" bIns="91438" numCol="1" anchor="t">
              <a:spAutoFit/>
            </a:bodyPr>
            <a:lstStyle>
              <a:lvl1pPr algn="l" defTabSz="1828800">
                <a:defRPr sz="2800" b="1">
                  <a:solidFill>
                    <a:srgbClr val="B3A2C7"/>
                  </a:solidFill>
                  <a:latin typeface="+mn-lt"/>
                  <a:ea typeface="+mn-ea"/>
                  <a:cs typeface="+mn-cs"/>
                  <a:sym typeface="Helvetica Neue"/>
                </a:defRPr>
              </a:lvl1pPr>
            </a:lstStyle>
            <a:p>
              <a:r>
                <a:t>JUNA</a:t>
              </a:r>
            </a:p>
          </p:txBody>
        </p:sp>
      </p:grpSp>
      <p:sp>
        <p:nvSpPr>
          <p:cNvPr id="239" name="幻灯片编号"/>
          <p:cNvSpPr txBox="1">
            <a:spLocks noGrp="1"/>
          </p:cNvSpPr>
          <p:nvPr>
            <p:ph type="sldNum" sz="quarter" idx="2"/>
          </p:nvPr>
        </p:nvSpPr>
        <p:spPr>
          <a:xfrm>
            <a:off x="19574154" y="12835874"/>
            <a:ext cx="504546" cy="483908"/>
          </a:xfrm>
          <a:prstGeom prst="rect">
            <a:avLst/>
          </a:prstGeom>
        </p:spPr>
        <p:txBody>
          <a:bodyPr lIns="91438" tIns="91438" rIns="91438" bIns="91438"/>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标题与项目符号 拷贝">
    <p:bg>
      <p:bgPr>
        <a:gradFill flip="none" rotWithShape="1">
          <a:gsLst>
            <a:gs pos="0">
              <a:srgbClr val="000727"/>
            </a:gs>
            <a:gs pos="100000">
              <a:srgbClr val="001896"/>
            </a:gs>
          </a:gsLst>
          <a:lin ang="16200000" scaled="0"/>
        </a:gradFill>
        <a:effectLst/>
      </p:bgPr>
    </p:bg>
    <p:spTree>
      <p:nvGrpSpPr>
        <p:cNvPr id="1" name=""/>
        <p:cNvGrpSpPr/>
        <p:nvPr/>
      </p:nvGrpSpPr>
      <p:grpSpPr>
        <a:xfrm>
          <a:off x="0" y="0"/>
          <a:ext cx="0" cy="0"/>
          <a:chOff x="0" y="0"/>
          <a:chExt cx="0" cy="0"/>
        </a:xfrm>
      </p:grpSpPr>
      <p:pic>
        <p:nvPicPr>
          <p:cNvPr id="246" name="图像" descr="图像"/>
          <p:cNvPicPr>
            <a:picLocks noChangeAspect="1"/>
          </p:cNvPicPr>
          <p:nvPr/>
        </p:nvPicPr>
        <p:blipFill>
          <a:blip r:embed="rId2"/>
          <a:stretch>
            <a:fillRect/>
          </a:stretch>
        </p:blipFill>
        <p:spPr>
          <a:xfrm>
            <a:off x="27182" y="-32373"/>
            <a:ext cx="24721082" cy="13715819"/>
          </a:xfrm>
          <a:prstGeom prst="rect">
            <a:avLst/>
          </a:prstGeom>
          <a:ln w="12700">
            <a:miter lim="400000"/>
          </a:ln>
        </p:spPr>
      </p:pic>
      <p:sp>
        <p:nvSpPr>
          <p:cNvPr id="247" name="正文级别 1…"/>
          <p:cNvSpPr txBox="1">
            <a:spLocks noGrp="1"/>
          </p:cNvSpPr>
          <p:nvPr>
            <p:ph type="body" idx="1"/>
          </p:nvPr>
        </p:nvSpPr>
        <p:spPr>
          <a:xfrm>
            <a:off x="522704" y="1970862"/>
            <a:ext cx="23692947" cy="10941920"/>
          </a:xfrm>
          <a:prstGeom prst="rect">
            <a:avLst/>
          </a:prstGeom>
        </p:spPr>
        <p:txBody>
          <a:bodyPr lIns="50800" tIns="50800" rIns="50800" bIns="50800" anchor="ctr"/>
          <a:lstStyle>
            <a:lvl1pPr marL="635000" indent="-635000" defTabSz="825500">
              <a:lnSpc>
                <a:spcPct val="100000"/>
              </a:lnSpc>
              <a:spcBef>
                <a:spcPts val="5900"/>
              </a:spcBef>
              <a:buSzPct val="125000"/>
              <a:buFontTx/>
              <a:defRPr sz="4800" b="1">
                <a:solidFill>
                  <a:srgbClr val="FFFFFF"/>
                </a:solidFill>
                <a:latin typeface="+mn-lt"/>
                <a:ea typeface="+mn-ea"/>
                <a:cs typeface="+mn-cs"/>
                <a:sym typeface="Helvetica Neue"/>
              </a:defRPr>
            </a:lvl1pPr>
            <a:lvl2pPr marL="1270000" indent="-635000" defTabSz="825500">
              <a:lnSpc>
                <a:spcPct val="100000"/>
              </a:lnSpc>
              <a:spcBef>
                <a:spcPts val="5900"/>
              </a:spcBef>
              <a:buSzPct val="125000"/>
              <a:buFontTx/>
              <a:defRPr sz="4800" b="1">
                <a:solidFill>
                  <a:srgbClr val="FFFFFF"/>
                </a:solidFill>
                <a:latin typeface="+mn-lt"/>
                <a:ea typeface="+mn-ea"/>
                <a:cs typeface="+mn-cs"/>
                <a:sym typeface="Helvetica Neue"/>
              </a:defRPr>
            </a:lvl2pPr>
            <a:lvl3pPr marL="1905000" indent="-635000" defTabSz="825500">
              <a:lnSpc>
                <a:spcPct val="100000"/>
              </a:lnSpc>
              <a:spcBef>
                <a:spcPts val="5900"/>
              </a:spcBef>
              <a:buSzPct val="125000"/>
              <a:buFontTx/>
              <a:defRPr sz="4800" b="1">
                <a:solidFill>
                  <a:srgbClr val="FFFFFF"/>
                </a:solidFill>
                <a:latin typeface="+mn-lt"/>
                <a:ea typeface="+mn-ea"/>
                <a:cs typeface="+mn-cs"/>
                <a:sym typeface="Helvetica Neue"/>
              </a:defRPr>
            </a:lvl3pPr>
            <a:lvl4pPr marL="2540000" indent="-635000" defTabSz="825500">
              <a:lnSpc>
                <a:spcPct val="100000"/>
              </a:lnSpc>
              <a:spcBef>
                <a:spcPts val="5900"/>
              </a:spcBef>
              <a:buSzPct val="125000"/>
              <a:buFontTx/>
              <a:defRPr sz="4800" b="1">
                <a:solidFill>
                  <a:srgbClr val="FFFFFF"/>
                </a:solidFill>
                <a:latin typeface="+mn-lt"/>
                <a:ea typeface="+mn-ea"/>
                <a:cs typeface="+mn-cs"/>
                <a:sym typeface="Helvetica Neue"/>
              </a:defRPr>
            </a:lvl4pPr>
            <a:lvl5pPr marL="3175000" indent="-635000" defTabSz="825500">
              <a:lnSpc>
                <a:spcPct val="100000"/>
              </a:lnSpc>
              <a:spcBef>
                <a:spcPts val="5900"/>
              </a:spcBef>
              <a:buSzPct val="125000"/>
              <a:buFontTx/>
              <a:defRPr sz="4800" b="1">
                <a:solidFill>
                  <a:srgbClr val="FFFFFF"/>
                </a:solidFill>
                <a:latin typeface="+mn-lt"/>
                <a:ea typeface="+mn-ea"/>
                <a:cs typeface="+mn-cs"/>
                <a:sym typeface="Helvetica Neue"/>
              </a:defRPr>
            </a:lvl5pPr>
          </a:lstStyle>
          <a:p>
            <a:r>
              <a:t>正文级别 1</a:t>
            </a:r>
          </a:p>
          <a:p>
            <a:pPr lvl="1"/>
            <a:r>
              <a:t>正文级别 2</a:t>
            </a:r>
          </a:p>
          <a:p>
            <a:pPr lvl="2"/>
            <a:r>
              <a:t>正文级别 3</a:t>
            </a:r>
          </a:p>
          <a:p>
            <a:pPr lvl="3"/>
            <a:r>
              <a:t>正文级别 4</a:t>
            </a:r>
          </a:p>
          <a:p>
            <a:pPr lvl="4"/>
            <a:r>
              <a:t>正文级别 5</a:t>
            </a:r>
          </a:p>
        </p:txBody>
      </p:sp>
      <p:sp>
        <p:nvSpPr>
          <p:cNvPr id="248" name="标题文本"/>
          <p:cNvSpPr txBox="1">
            <a:spLocks noGrp="1"/>
          </p:cNvSpPr>
          <p:nvPr>
            <p:ph type="title"/>
          </p:nvPr>
        </p:nvSpPr>
        <p:spPr>
          <a:xfrm>
            <a:off x="380653" y="355600"/>
            <a:ext cx="20556777" cy="1407751"/>
          </a:xfrm>
          <a:prstGeom prst="rect">
            <a:avLst/>
          </a:prstGeom>
        </p:spPr>
        <p:txBody>
          <a:bodyPr lIns="50800" tIns="50800" rIns="50800" bIns="50800"/>
          <a:lstStyle>
            <a:lvl1pPr algn="ctr" defTabSz="825500">
              <a:lnSpc>
                <a:spcPct val="100000"/>
              </a:lnSpc>
              <a:defRPr sz="11200">
                <a:solidFill>
                  <a:srgbClr val="FFFFFF"/>
                </a:solidFill>
                <a:latin typeface="Helvetica Neue Medium"/>
                <a:ea typeface="Helvetica Neue Medium"/>
                <a:cs typeface="Helvetica Neue Medium"/>
                <a:sym typeface="Helvetica Neue Medium"/>
              </a:defRPr>
            </a:lvl1pPr>
          </a:lstStyle>
          <a:p>
            <a:r>
              <a:t>标题文本</a:t>
            </a:r>
          </a:p>
        </p:txBody>
      </p:sp>
      <p:pic>
        <p:nvPicPr>
          <p:cNvPr id="249" name="WechatIMG5051.png" descr="WechatIMG5051.png"/>
          <p:cNvPicPr>
            <a:picLocks noChangeAspect="1"/>
          </p:cNvPicPr>
          <p:nvPr/>
        </p:nvPicPr>
        <p:blipFill>
          <a:blip r:embed="rId3"/>
          <a:stretch>
            <a:fillRect/>
          </a:stretch>
        </p:blipFill>
        <p:spPr>
          <a:xfrm>
            <a:off x="20751800" y="228047"/>
            <a:ext cx="2997591" cy="1662855"/>
          </a:xfrm>
          <a:prstGeom prst="rect">
            <a:avLst/>
          </a:prstGeom>
          <a:ln w="12700">
            <a:miter lim="400000"/>
          </a:ln>
        </p:spPr>
      </p:pic>
      <p:sp>
        <p:nvSpPr>
          <p:cNvPr id="250" name="幻灯片编号"/>
          <p:cNvSpPr txBox="1">
            <a:spLocks noGrp="1"/>
          </p:cNvSpPr>
          <p:nvPr>
            <p:ph type="sldNum" sz="quarter" idx="2"/>
          </p:nvPr>
        </p:nvSpPr>
        <p:spPr>
          <a:xfrm>
            <a:off x="22750932" y="12855650"/>
            <a:ext cx="509728" cy="523086"/>
          </a:xfrm>
          <a:prstGeom prst="rect">
            <a:avLst/>
          </a:prstGeom>
        </p:spPr>
        <p:txBody>
          <a:bodyPr lIns="50800" tIns="50800" rIns="50800" bIns="50800"/>
          <a:lstStyle>
            <a:lvl1pPr algn="ctr" defTabSz="825500">
              <a:defRPr sz="2800" b="1">
                <a:solidFill>
                  <a:srgbClr val="A7A7A7"/>
                </a:solidFill>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标题与项目符号">
    <p:bg>
      <p:bgPr>
        <a:gradFill flip="none" rotWithShape="1">
          <a:gsLst>
            <a:gs pos="0">
              <a:srgbClr val="000727"/>
            </a:gs>
            <a:gs pos="100000">
              <a:srgbClr val="001896"/>
            </a:gs>
          </a:gsLst>
          <a:lin ang="16200000" scaled="0"/>
        </a:gradFill>
        <a:effectLst/>
      </p:bgPr>
    </p:bg>
    <p:spTree>
      <p:nvGrpSpPr>
        <p:cNvPr id="1" name=""/>
        <p:cNvGrpSpPr/>
        <p:nvPr/>
      </p:nvGrpSpPr>
      <p:grpSpPr>
        <a:xfrm>
          <a:off x="0" y="0"/>
          <a:ext cx="0" cy="0"/>
          <a:chOff x="0" y="0"/>
          <a:chExt cx="0" cy="0"/>
        </a:xfrm>
      </p:grpSpPr>
      <p:sp>
        <p:nvSpPr>
          <p:cNvPr id="257" name="标题文本"/>
          <p:cNvSpPr txBox="1">
            <a:spLocks noGrp="1"/>
          </p:cNvSpPr>
          <p:nvPr>
            <p:ph type="title"/>
          </p:nvPr>
        </p:nvSpPr>
        <p:spPr>
          <a:xfrm>
            <a:off x="380653" y="355600"/>
            <a:ext cx="20556777" cy="1407751"/>
          </a:xfrm>
          <a:prstGeom prst="rect">
            <a:avLst/>
          </a:prstGeom>
        </p:spPr>
        <p:txBody>
          <a:bodyPr lIns="50800" tIns="50800" rIns="50800" bIns="50800"/>
          <a:lstStyle>
            <a:lvl1pPr algn="ctr" defTabSz="825500">
              <a:lnSpc>
                <a:spcPct val="100000"/>
              </a:lnSpc>
              <a:defRPr sz="11200">
                <a:solidFill>
                  <a:srgbClr val="FFFFFF"/>
                </a:solidFill>
                <a:latin typeface="Helvetica Neue Medium"/>
                <a:ea typeface="Helvetica Neue Medium"/>
                <a:cs typeface="Helvetica Neue Medium"/>
                <a:sym typeface="Helvetica Neue Medium"/>
              </a:defRPr>
            </a:lvl1pPr>
          </a:lstStyle>
          <a:p>
            <a:r>
              <a:t>标题文本</a:t>
            </a:r>
          </a:p>
        </p:txBody>
      </p:sp>
      <p:sp>
        <p:nvSpPr>
          <p:cNvPr id="258" name="正文级别 1…"/>
          <p:cNvSpPr txBox="1">
            <a:spLocks noGrp="1"/>
          </p:cNvSpPr>
          <p:nvPr>
            <p:ph type="body" idx="1"/>
          </p:nvPr>
        </p:nvSpPr>
        <p:spPr>
          <a:xfrm>
            <a:off x="345526" y="1837980"/>
            <a:ext cx="23692948" cy="10941919"/>
          </a:xfrm>
          <a:prstGeom prst="rect">
            <a:avLst/>
          </a:prstGeom>
        </p:spPr>
        <p:txBody>
          <a:bodyPr lIns="50800" tIns="50800" rIns="50800" bIns="50800" anchor="ctr"/>
          <a:lstStyle>
            <a:lvl1pPr marL="635000" indent="-635000" defTabSz="825500">
              <a:lnSpc>
                <a:spcPct val="100000"/>
              </a:lnSpc>
              <a:spcBef>
                <a:spcPts val="5900"/>
              </a:spcBef>
              <a:buSzPct val="125000"/>
              <a:buFontTx/>
              <a:defRPr sz="4800" b="1">
                <a:solidFill>
                  <a:srgbClr val="FFFFFF"/>
                </a:solidFill>
                <a:latin typeface="+mn-lt"/>
                <a:ea typeface="+mn-ea"/>
                <a:cs typeface="+mn-cs"/>
                <a:sym typeface="Helvetica Neue"/>
              </a:defRPr>
            </a:lvl1pPr>
            <a:lvl2pPr marL="1270000" indent="-635000" defTabSz="825500">
              <a:lnSpc>
                <a:spcPct val="100000"/>
              </a:lnSpc>
              <a:spcBef>
                <a:spcPts val="5900"/>
              </a:spcBef>
              <a:buSzPct val="125000"/>
              <a:buFontTx/>
              <a:defRPr sz="4800" b="1">
                <a:solidFill>
                  <a:srgbClr val="FFFFFF"/>
                </a:solidFill>
                <a:latin typeface="+mn-lt"/>
                <a:ea typeface="+mn-ea"/>
                <a:cs typeface="+mn-cs"/>
                <a:sym typeface="Helvetica Neue"/>
              </a:defRPr>
            </a:lvl2pPr>
            <a:lvl3pPr marL="1905000" indent="-635000" defTabSz="825500">
              <a:lnSpc>
                <a:spcPct val="100000"/>
              </a:lnSpc>
              <a:spcBef>
                <a:spcPts val="5900"/>
              </a:spcBef>
              <a:buSzPct val="125000"/>
              <a:buFontTx/>
              <a:defRPr sz="4800" b="1">
                <a:solidFill>
                  <a:srgbClr val="FFFFFF"/>
                </a:solidFill>
                <a:latin typeface="+mn-lt"/>
                <a:ea typeface="+mn-ea"/>
                <a:cs typeface="+mn-cs"/>
                <a:sym typeface="Helvetica Neue"/>
              </a:defRPr>
            </a:lvl3pPr>
            <a:lvl4pPr marL="2540000" indent="-635000" defTabSz="825500">
              <a:lnSpc>
                <a:spcPct val="100000"/>
              </a:lnSpc>
              <a:spcBef>
                <a:spcPts val="5900"/>
              </a:spcBef>
              <a:buSzPct val="125000"/>
              <a:buFontTx/>
              <a:defRPr sz="4800" b="1">
                <a:solidFill>
                  <a:srgbClr val="FFFFFF"/>
                </a:solidFill>
                <a:latin typeface="+mn-lt"/>
                <a:ea typeface="+mn-ea"/>
                <a:cs typeface="+mn-cs"/>
                <a:sym typeface="Helvetica Neue"/>
              </a:defRPr>
            </a:lvl4pPr>
            <a:lvl5pPr marL="3175000" indent="-635000" defTabSz="825500">
              <a:lnSpc>
                <a:spcPct val="100000"/>
              </a:lnSpc>
              <a:spcBef>
                <a:spcPts val="5900"/>
              </a:spcBef>
              <a:buSzPct val="125000"/>
              <a:buFontTx/>
              <a:defRPr sz="4800" b="1">
                <a:solidFill>
                  <a:srgbClr val="FFFFFF"/>
                </a:solidFill>
                <a:latin typeface="+mn-lt"/>
                <a:ea typeface="+mn-ea"/>
                <a:cs typeface="+mn-cs"/>
                <a:sym typeface="Helvetica Neue"/>
              </a:defRPr>
            </a:lvl5pPr>
          </a:lstStyle>
          <a:p>
            <a:r>
              <a:t>正文级别 1</a:t>
            </a:r>
          </a:p>
          <a:p>
            <a:pPr lvl="1"/>
            <a:r>
              <a:t>正文级别 2</a:t>
            </a:r>
          </a:p>
          <a:p>
            <a:pPr lvl="2"/>
            <a:r>
              <a:t>正文级别 3</a:t>
            </a:r>
          </a:p>
          <a:p>
            <a:pPr lvl="3"/>
            <a:r>
              <a:t>正文级别 4</a:t>
            </a:r>
          </a:p>
          <a:p>
            <a:pPr lvl="4"/>
            <a:r>
              <a:t>正文级别 5</a:t>
            </a:r>
          </a:p>
        </p:txBody>
      </p:sp>
      <p:sp>
        <p:nvSpPr>
          <p:cNvPr id="259" name="/35"/>
          <p:cNvSpPr txBox="1"/>
          <p:nvPr/>
        </p:nvSpPr>
        <p:spPr>
          <a:xfrm>
            <a:off x="23443946" y="12855650"/>
            <a:ext cx="509729" cy="5230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800" b="1">
                <a:solidFill>
                  <a:srgbClr val="A7A7A7"/>
                </a:solidFill>
                <a:latin typeface="+mn-lt"/>
                <a:ea typeface="+mn-ea"/>
                <a:cs typeface="+mn-cs"/>
                <a:sym typeface="Helvetica Neue"/>
              </a:defRPr>
            </a:lvl1pPr>
          </a:lstStyle>
          <a:p>
            <a:r>
              <a:t>36</a:t>
            </a:r>
          </a:p>
        </p:txBody>
      </p:sp>
      <p:pic>
        <p:nvPicPr>
          <p:cNvPr id="260" name="WechatIMG5051.png" descr="WechatIMG5051.png"/>
          <p:cNvPicPr>
            <a:picLocks noChangeAspect="1"/>
          </p:cNvPicPr>
          <p:nvPr/>
        </p:nvPicPr>
        <p:blipFill>
          <a:blip r:embed="rId2"/>
          <a:stretch>
            <a:fillRect/>
          </a:stretch>
        </p:blipFill>
        <p:spPr>
          <a:xfrm>
            <a:off x="20751800" y="228047"/>
            <a:ext cx="2997591" cy="1662855"/>
          </a:xfrm>
          <a:prstGeom prst="rect">
            <a:avLst/>
          </a:prstGeom>
          <a:ln w="12700">
            <a:miter lim="400000"/>
          </a:ln>
        </p:spPr>
      </p:pic>
      <p:sp>
        <p:nvSpPr>
          <p:cNvPr id="261" name="/35"/>
          <p:cNvSpPr txBox="1"/>
          <p:nvPr/>
        </p:nvSpPr>
        <p:spPr>
          <a:xfrm>
            <a:off x="23229188" y="12855650"/>
            <a:ext cx="246229" cy="5230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800" b="1">
                <a:solidFill>
                  <a:srgbClr val="A7A7A7"/>
                </a:solidFill>
                <a:latin typeface="+mn-lt"/>
                <a:ea typeface="+mn-ea"/>
                <a:cs typeface="+mn-cs"/>
                <a:sym typeface="Helvetica Neue"/>
              </a:defRPr>
            </a:lvl1pPr>
          </a:lstStyle>
          <a:p>
            <a:r>
              <a:t>/</a:t>
            </a:r>
          </a:p>
        </p:txBody>
      </p:sp>
      <p:sp>
        <p:nvSpPr>
          <p:cNvPr id="262" name="幻灯片编号"/>
          <p:cNvSpPr txBox="1">
            <a:spLocks noGrp="1"/>
          </p:cNvSpPr>
          <p:nvPr>
            <p:ph type="sldNum" sz="quarter" idx="2"/>
          </p:nvPr>
        </p:nvSpPr>
        <p:spPr>
          <a:xfrm>
            <a:off x="22750932" y="12855650"/>
            <a:ext cx="509728" cy="523086"/>
          </a:xfrm>
          <a:prstGeom prst="rect">
            <a:avLst/>
          </a:prstGeom>
        </p:spPr>
        <p:txBody>
          <a:bodyPr lIns="50800" tIns="50800" rIns="50800" bIns="50800"/>
          <a:lstStyle>
            <a:lvl1pPr algn="ctr" defTabSz="825500">
              <a:defRPr sz="2800" b="1">
                <a:solidFill>
                  <a:srgbClr val="A7A7A7"/>
                </a:solidFill>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标题与项目符号">
    <p:bg>
      <p:bgPr>
        <a:solidFill>
          <a:srgbClr val="003462"/>
        </a:solidFill>
        <a:effectLst/>
      </p:bgPr>
    </p:bg>
    <p:spTree>
      <p:nvGrpSpPr>
        <p:cNvPr id="1" name=""/>
        <p:cNvGrpSpPr/>
        <p:nvPr/>
      </p:nvGrpSpPr>
      <p:grpSpPr>
        <a:xfrm>
          <a:off x="0" y="0"/>
          <a:ext cx="0" cy="0"/>
          <a:chOff x="0" y="0"/>
          <a:chExt cx="0" cy="0"/>
        </a:xfrm>
      </p:grpSpPr>
      <p:sp>
        <p:nvSpPr>
          <p:cNvPr id="269" name="标题文本"/>
          <p:cNvSpPr txBox="1">
            <a:spLocks noGrp="1"/>
          </p:cNvSpPr>
          <p:nvPr>
            <p:ph type="title"/>
          </p:nvPr>
        </p:nvSpPr>
        <p:spPr>
          <a:xfrm>
            <a:off x="3758929" y="355600"/>
            <a:ext cx="17178501" cy="1176403"/>
          </a:xfrm>
          <a:prstGeom prst="rect">
            <a:avLst/>
          </a:prstGeom>
        </p:spPr>
        <p:txBody>
          <a:bodyPr lIns="50800" tIns="50800" rIns="50800" bIns="50800"/>
          <a:lstStyle>
            <a:lvl1pPr algn="ctr" defTabSz="825500">
              <a:lnSpc>
                <a:spcPct val="100000"/>
              </a:lnSpc>
              <a:defRPr sz="11200">
                <a:solidFill>
                  <a:srgbClr val="FFFFFF"/>
                </a:solidFill>
                <a:latin typeface="Helvetica Neue Medium"/>
                <a:ea typeface="Helvetica Neue Medium"/>
                <a:cs typeface="Helvetica Neue Medium"/>
                <a:sym typeface="Helvetica Neue Medium"/>
              </a:defRPr>
            </a:lvl1pPr>
          </a:lstStyle>
          <a:p>
            <a:r>
              <a:t>标题文本</a:t>
            </a:r>
          </a:p>
        </p:txBody>
      </p:sp>
      <p:sp>
        <p:nvSpPr>
          <p:cNvPr id="270" name="正文级别 1…"/>
          <p:cNvSpPr txBox="1">
            <a:spLocks noGrp="1"/>
          </p:cNvSpPr>
          <p:nvPr>
            <p:ph type="body" idx="1"/>
          </p:nvPr>
        </p:nvSpPr>
        <p:spPr>
          <a:xfrm>
            <a:off x="345526" y="1837980"/>
            <a:ext cx="23692948" cy="10941919"/>
          </a:xfrm>
          <a:prstGeom prst="rect">
            <a:avLst/>
          </a:prstGeom>
        </p:spPr>
        <p:txBody>
          <a:bodyPr lIns="50800" tIns="50800" rIns="50800" bIns="50800" anchor="ctr"/>
          <a:lstStyle>
            <a:lvl1pPr marL="635000" indent="-635000" defTabSz="825500">
              <a:lnSpc>
                <a:spcPct val="100000"/>
              </a:lnSpc>
              <a:spcBef>
                <a:spcPts val="5900"/>
              </a:spcBef>
              <a:buSzPct val="125000"/>
              <a:buFontTx/>
              <a:defRPr sz="4800" b="1">
                <a:solidFill>
                  <a:srgbClr val="FFFFFF"/>
                </a:solidFill>
                <a:latin typeface="+mn-lt"/>
                <a:ea typeface="+mn-ea"/>
                <a:cs typeface="+mn-cs"/>
                <a:sym typeface="Helvetica Neue"/>
              </a:defRPr>
            </a:lvl1pPr>
            <a:lvl2pPr marL="1270000" indent="-635000" defTabSz="825500">
              <a:lnSpc>
                <a:spcPct val="100000"/>
              </a:lnSpc>
              <a:spcBef>
                <a:spcPts val="5900"/>
              </a:spcBef>
              <a:buSzPct val="125000"/>
              <a:buFontTx/>
              <a:defRPr sz="4800" b="1">
                <a:solidFill>
                  <a:srgbClr val="FFFFFF"/>
                </a:solidFill>
                <a:latin typeface="+mn-lt"/>
                <a:ea typeface="+mn-ea"/>
                <a:cs typeface="+mn-cs"/>
                <a:sym typeface="Helvetica Neue"/>
              </a:defRPr>
            </a:lvl2pPr>
            <a:lvl3pPr marL="1905000" indent="-635000" defTabSz="825500">
              <a:lnSpc>
                <a:spcPct val="100000"/>
              </a:lnSpc>
              <a:spcBef>
                <a:spcPts val="5900"/>
              </a:spcBef>
              <a:buSzPct val="125000"/>
              <a:buFontTx/>
              <a:defRPr sz="4800" b="1">
                <a:solidFill>
                  <a:srgbClr val="FFFFFF"/>
                </a:solidFill>
                <a:latin typeface="+mn-lt"/>
                <a:ea typeface="+mn-ea"/>
                <a:cs typeface="+mn-cs"/>
                <a:sym typeface="Helvetica Neue"/>
              </a:defRPr>
            </a:lvl3pPr>
            <a:lvl4pPr marL="2540000" indent="-635000" defTabSz="825500">
              <a:lnSpc>
                <a:spcPct val="100000"/>
              </a:lnSpc>
              <a:spcBef>
                <a:spcPts val="5900"/>
              </a:spcBef>
              <a:buSzPct val="125000"/>
              <a:buFontTx/>
              <a:defRPr sz="4800" b="1">
                <a:solidFill>
                  <a:srgbClr val="FFFFFF"/>
                </a:solidFill>
                <a:latin typeface="+mn-lt"/>
                <a:ea typeface="+mn-ea"/>
                <a:cs typeface="+mn-cs"/>
                <a:sym typeface="Helvetica Neue"/>
              </a:defRPr>
            </a:lvl4pPr>
            <a:lvl5pPr marL="3175000" indent="-635000" defTabSz="825500">
              <a:lnSpc>
                <a:spcPct val="100000"/>
              </a:lnSpc>
              <a:spcBef>
                <a:spcPts val="5900"/>
              </a:spcBef>
              <a:buSzPct val="125000"/>
              <a:buFontTx/>
              <a:defRPr sz="4800" b="1">
                <a:solidFill>
                  <a:srgbClr val="FFFFFF"/>
                </a:solidFill>
                <a:latin typeface="+mn-lt"/>
                <a:ea typeface="+mn-ea"/>
                <a:cs typeface="+mn-cs"/>
                <a:sym typeface="Helvetica Neue"/>
              </a:defRPr>
            </a:lvl5pPr>
          </a:lstStyle>
          <a:p>
            <a:r>
              <a:t>正文级别 1</a:t>
            </a:r>
          </a:p>
          <a:p>
            <a:pPr lvl="1"/>
            <a:r>
              <a:t>正文级别 2</a:t>
            </a:r>
          </a:p>
          <a:p>
            <a:pPr lvl="2"/>
            <a:r>
              <a:t>正文级别 3</a:t>
            </a:r>
          </a:p>
          <a:p>
            <a:pPr lvl="3"/>
            <a:r>
              <a:t>正文级别 4</a:t>
            </a:r>
          </a:p>
          <a:p>
            <a:pPr lvl="4"/>
            <a:r>
              <a:t>正文级别 5</a:t>
            </a:r>
          </a:p>
        </p:txBody>
      </p:sp>
      <p:pic>
        <p:nvPicPr>
          <p:cNvPr id="271" name="图像" descr="图像"/>
          <p:cNvPicPr>
            <a:picLocks noChangeAspect="1"/>
          </p:cNvPicPr>
          <p:nvPr/>
        </p:nvPicPr>
        <p:blipFill>
          <a:blip r:embed="rId2"/>
          <a:stretch>
            <a:fillRect/>
          </a:stretch>
        </p:blipFill>
        <p:spPr>
          <a:xfrm>
            <a:off x="22351595" y="76200"/>
            <a:ext cx="1888222" cy="1455803"/>
          </a:xfrm>
          <a:prstGeom prst="rect">
            <a:avLst/>
          </a:prstGeom>
          <a:ln w="12700">
            <a:miter lim="400000"/>
          </a:ln>
        </p:spPr>
      </p:pic>
      <p:sp>
        <p:nvSpPr>
          <p:cNvPr id="272" name="W P Liu, CJPL IAC, Dec. , 2018"/>
          <p:cNvSpPr txBox="1"/>
          <p:nvPr/>
        </p:nvSpPr>
        <p:spPr>
          <a:xfrm>
            <a:off x="-2" y="13126121"/>
            <a:ext cx="4219015" cy="5604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b="1">
                <a:solidFill>
                  <a:srgbClr val="FFFFFF"/>
                </a:solidFill>
                <a:latin typeface="+mn-lt"/>
                <a:ea typeface="+mn-ea"/>
                <a:cs typeface="+mn-cs"/>
                <a:sym typeface="Helvetica Neue"/>
              </a:defRPr>
            </a:lvl1pPr>
          </a:lstStyle>
          <a:p>
            <a:r>
              <a:t>W. P. Liu, 2021, Beijing</a:t>
            </a:r>
          </a:p>
        </p:txBody>
      </p:sp>
      <p:sp>
        <p:nvSpPr>
          <p:cNvPr id="273" name="/35"/>
          <p:cNvSpPr txBox="1"/>
          <p:nvPr/>
        </p:nvSpPr>
        <p:spPr>
          <a:xfrm>
            <a:off x="23723511" y="13174232"/>
            <a:ext cx="641655" cy="5230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800" b="1">
                <a:solidFill>
                  <a:srgbClr val="FFFFFF"/>
                </a:solidFill>
                <a:latin typeface="+mn-lt"/>
                <a:ea typeface="+mn-ea"/>
                <a:cs typeface="+mn-cs"/>
                <a:sym typeface="Helvetica Neue"/>
              </a:defRPr>
            </a:lvl1pPr>
          </a:lstStyle>
          <a:p>
            <a:r>
              <a:t>/37</a:t>
            </a:r>
          </a:p>
        </p:txBody>
      </p:sp>
      <p:sp>
        <p:nvSpPr>
          <p:cNvPr id="274" name="幻灯片编号"/>
          <p:cNvSpPr txBox="1">
            <a:spLocks noGrp="1"/>
          </p:cNvSpPr>
          <p:nvPr>
            <p:ph type="sldNum" sz="quarter" idx="2"/>
          </p:nvPr>
        </p:nvSpPr>
        <p:spPr>
          <a:xfrm>
            <a:off x="23194948" y="13174233"/>
            <a:ext cx="509728" cy="523086"/>
          </a:xfrm>
          <a:prstGeom prst="rect">
            <a:avLst/>
          </a:prstGeom>
        </p:spPr>
        <p:txBody>
          <a:bodyPr lIns="50800" tIns="50800" rIns="50800" bIns="50800" anchor="t"/>
          <a:lstStyle>
            <a:lvl1pPr algn="ctr" defTabSz="825500">
              <a:defRPr sz="2800" b="1">
                <a:solidFill>
                  <a:srgbClr val="FFFFFF"/>
                </a:solidFill>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仅标题">
    <p:spTree>
      <p:nvGrpSpPr>
        <p:cNvPr id="1" name=""/>
        <p:cNvGrpSpPr/>
        <p:nvPr/>
      </p:nvGrpSpPr>
      <p:grpSpPr>
        <a:xfrm>
          <a:off x="0" y="0"/>
          <a:ext cx="0" cy="0"/>
          <a:chOff x="0" y="0"/>
          <a:chExt cx="0" cy="0"/>
        </a:xfrm>
      </p:grpSpPr>
      <p:sp>
        <p:nvSpPr>
          <p:cNvPr id="281" name="Rectangle 4"/>
          <p:cNvSpPr txBox="1"/>
          <p:nvPr/>
        </p:nvSpPr>
        <p:spPr>
          <a:xfrm>
            <a:off x="3505201" y="13106400"/>
            <a:ext cx="4724399" cy="4876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lgn="l" defTabSz="1828800">
              <a:defRPr sz="2400">
                <a:latin typeface="冬青黑体简体中文 W3"/>
                <a:ea typeface="冬青黑体简体中文 W3"/>
                <a:cs typeface="冬青黑体简体中文 W3"/>
                <a:sym typeface="冬青黑体简体中文 W3"/>
              </a:defRPr>
            </a:lvl1pPr>
          </a:lstStyle>
          <a:p>
            <a:r>
              <a:t>2019</a:t>
            </a:r>
          </a:p>
        </p:txBody>
      </p:sp>
      <p:sp>
        <p:nvSpPr>
          <p:cNvPr id="282" name="标题文本"/>
          <p:cNvSpPr txBox="1">
            <a:spLocks noGrp="1"/>
          </p:cNvSpPr>
          <p:nvPr>
            <p:ph type="title"/>
          </p:nvPr>
        </p:nvSpPr>
        <p:spPr>
          <a:xfrm>
            <a:off x="3505200" y="304800"/>
            <a:ext cx="17373600" cy="1127126"/>
          </a:xfrm>
          <a:prstGeom prst="rect">
            <a:avLst/>
          </a:prstGeom>
          <a:solidFill>
            <a:srgbClr val="000090"/>
          </a:solidFill>
        </p:spPr>
        <p:txBody>
          <a:bodyPr lIns="91438" tIns="91438" rIns="91438" bIns="91438"/>
          <a:lstStyle>
            <a:lvl1pPr algn="ctr">
              <a:lnSpc>
                <a:spcPct val="100000"/>
              </a:lnSpc>
              <a:defRPr sz="7200">
                <a:solidFill>
                  <a:srgbClr val="FFFF00"/>
                </a:solidFill>
                <a:latin typeface="冬青黑体简体中文 W6"/>
                <a:ea typeface="冬青黑体简体中文 W6"/>
                <a:cs typeface="冬青黑体简体中文 W6"/>
                <a:sym typeface="冬青黑体简体中文 W6"/>
              </a:defRPr>
            </a:lvl1pPr>
          </a:lstStyle>
          <a:p>
            <a:r>
              <a:t>标题文本</a:t>
            </a:r>
          </a:p>
        </p:txBody>
      </p:sp>
      <p:sp>
        <p:nvSpPr>
          <p:cNvPr id="283" name="幻灯片编号"/>
          <p:cNvSpPr txBox="1">
            <a:spLocks noGrp="1"/>
          </p:cNvSpPr>
          <p:nvPr>
            <p:ph type="sldNum" sz="quarter" idx="2"/>
          </p:nvPr>
        </p:nvSpPr>
        <p:spPr>
          <a:xfrm>
            <a:off x="20744886" y="13106400"/>
            <a:ext cx="591115" cy="577645"/>
          </a:xfrm>
          <a:prstGeom prst="rect">
            <a:avLst/>
          </a:prstGeom>
        </p:spPr>
        <p:txBody>
          <a:bodyPr lIns="91438" tIns="91438" rIns="91438" bIns="91438" anchor="t"/>
          <a:lstStyle>
            <a:lvl1pPr>
              <a:defRPr sz="28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90" name="2021年5月"/>
          <p:cNvSpPr txBox="1"/>
          <p:nvPr/>
        </p:nvSpPr>
        <p:spPr>
          <a:xfrm>
            <a:off x="3505201" y="13106400"/>
            <a:ext cx="4724399" cy="4876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lgn="l" defTabSz="914400">
              <a:defRPr sz="2400">
                <a:latin typeface="冬青黑体简体中文 W6"/>
                <a:ea typeface="冬青黑体简体中文 W6"/>
                <a:cs typeface="冬青黑体简体中文 W6"/>
                <a:sym typeface="冬青黑体简体中文 W6"/>
              </a:defRPr>
            </a:lvl1pPr>
          </a:lstStyle>
          <a:p>
            <a:r>
              <a:t>2021年5月</a:t>
            </a:r>
          </a:p>
        </p:txBody>
      </p:sp>
      <p:sp>
        <p:nvSpPr>
          <p:cNvPr id="291" name="上海2021"/>
          <p:cNvSpPr txBox="1"/>
          <p:nvPr/>
        </p:nvSpPr>
        <p:spPr>
          <a:xfrm>
            <a:off x="8534400" y="13106400"/>
            <a:ext cx="7315199" cy="4876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lvl1pPr algn="l" defTabSz="914400">
              <a:defRPr sz="2400">
                <a:latin typeface="冬青黑体简体中文 W6"/>
                <a:ea typeface="冬青黑体简体中文 W6"/>
                <a:cs typeface="冬青黑体简体中文 W6"/>
                <a:sym typeface="冬青黑体简体中文 W6"/>
              </a:defRPr>
            </a:lvl1pPr>
          </a:lstStyle>
          <a:p>
            <a:r>
              <a:t>上海2021</a:t>
            </a:r>
          </a:p>
        </p:txBody>
      </p:sp>
      <p:sp>
        <p:nvSpPr>
          <p:cNvPr id="292" name="幻灯片编号"/>
          <p:cNvSpPr txBox="1">
            <a:spLocks noGrp="1"/>
          </p:cNvSpPr>
          <p:nvPr>
            <p:ph type="sldNum" sz="quarter" idx="2"/>
          </p:nvPr>
        </p:nvSpPr>
        <p:spPr>
          <a:xfrm>
            <a:off x="18635864" y="13106400"/>
            <a:ext cx="675872" cy="664052"/>
          </a:xfrm>
          <a:prstGeom prst="rect">
            <a:avLst/>
          </a:prstGeom>
        </p:spPr>
        <p:txBody>
          <a:bodyPr lIns="91438" tIns="91438" rIns="91438" bIns="91438" anchor="t"/>
          <a:lstStyle>
            <a:lvl1pPr algn="ctr">
              <a:spcBef>
                <a:spcPts val="2000"/>
              </a:spcBef>
              <a:defRPr sz="3400" b="1">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标题 - 顶部对齐">
    <p:bg>
      <p:bgPr>
        <a:solidFill>
          <a:srgbClr val="002452"/>
        </a:solidFill>
        <a:effectLst/>
      </p:bgPr>
    </p:bg>
    <p:spTree>
      <p:nvGrpSpPr>
        <p:cNvPr id="1" name=""/>
        <p:cNvGrpSpPr/>
        <p:nvPr/>
      </p:nvGrpSpPr>
      <p:grpSpPr>
        <a:xfrm>
          <a:off x="0" y="0"/>
          <a:ext cx="0" cy="0"/>
          <a:chOff x="0" y="0"/>
          <a:chExt cx="0" cy="0"/>
        </a:xfrm>
      </p:grpSpPr>
      <p:sp>
        <p:nvSpPr>
          <p:cNvPr id="299" name="标题文本"/>
          <p:cNvSpPr txBox="1">
            <a:spLocks noGrp="1"/>
          </p:cNvSpPr>
          <p:nvPr>
            <p:ph type="title"/>
          </p:nvPr>
        </p:nvSpPr>
        <p:spPr>
          <a:xfrm>
            <a:off x="3248407" y="209532"/>
            <a:ext cx="17607544" cy="1307300"/>
          </a:xfrm>
          <a:prstGeom prst="rect">
            <a:avLst/>
          </a:prstGeom>
        </p:spPr>
        <p:txBody>
          <a:bodyPr lIns="71436" tIns="71436" rIns="71436" bIns="71436"/>
          <a:lstStyle>
            <a:lvl1pPr algn="ctr" defTabSz="1168400">
              <a:lnSpc>
                <a:spcPct val="100000"/>
              </a:lnSpc>
              <a:defRPr sz="11200">
                <a:solidFill>
                  <a:srgbClr val="ADFDD7"/>
                </a:solidFill>
                <a:latin typeface="Helvetica Light"/>
                <a:ea typeface="Helvetica Light"/>
                <a:cs typeface="Helvetica Light"/>
                <a:sym typeface="Helvetica Light"/>
              </a:defRPr>
            </a:lvl1pPr>
          </a:lstStyle>
          <a:p>
            <a:r>
              <a:t>标题文本</a:t>
            </a:r>
          </a:p>
        </p:txBody>
      </p:sp>
      <p:pic>
        <p:nvPicPr>
          <p:cNvPr id="300" name="图像" descr="图像"/>
          <p:cNvPicPr>
            <a:picLocks noChangeAspect="1"/>
          </p:cNvPicPr>
          <p:nvPr/>
        </p:nvPicPr>
        <p:blipFill>
          <a:blip r:embed="rId2"/>
          <a:stretch>
            <a:fillRect/>
          </a:stretch>
        </p:blipFill>
        <p:spPr>
          <a:xfrm>
            <a:off x="18673311" y="167221"/>
            <a:ext cx="2339581" cy="1803800"/>
          </a:xfrm>
          <a:prstGeom prst="rect">
            <a:avLst/>
          </a:prstGeom>
          <a:ln w="12700">
            <a:miter lim="400000"/>
          </a:ln>
        </p:spPr>
      </p:pic>
      <p:sp>
        <p:nvSpPr>
          <p:cNvPr id="301" name="/49"/>
          <p:cNvSpPr txBox="1"/>
          <p:nvPr/>
        </p:nvSpPr>
        <p:spPr>
          <a:xfrm>
            <a:off x="20262537" y="12725528"/>
            <a:ext cx="579247" cy="5111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defTabSz="1168400">
              <a:defRPr sz="2400">
                <a:solidFill>
                  <a:srgbClr val="FFFFFF"/>
                </a:solidFill>
                <a:latin typeface="Helvetica Light"/>
                <a:ea typeface="Helvetica Light"/>
                <a:cs typeface="Helvetica Light"/>
                <a:sym typeface="Helvetica Light"/>
              </a:defRPr>
            </a:lvl1pPr>
          </a:lstStyle>
          <a:p>
            <a:r>
              <a:t>/49</a:t>
            </a:r>
          </a:p>
        </p:txBody>
      </p:sp>
      <p:sp>
        <p:nvSpPr>
          <p:cNvPr id="302" name="元素合成创新群体暨锦屏深地核天体物理重大项目年会, 2015年12月23-24日，深圳大学"/>
          <p:cNvSpPr txBox="1"/>
          <p:nvPr/>
        </p:nvSpPr>
        <p:spPr>
          <a:xfrm>
            <a:off x="3839171" y="12981117"/>
            <a:ext cx="16003932" cy="4984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6" tIns="71436" rIns="71436" bIns="71436" anchor="ctr">
            <a:spAutoFit/>
          </a:bodyPr>
          <a:lstStyle>
            <a:lvl1pPr defTabSz="1168400">
              <a:defRPr sz="2000">
                <a:solidFill>
                  <a:srgbClr val="FFFFFF"/>
                </a:solidFill>
                <a:latin typeface="Helvetica Light"/>
                <a:ea typeface="Helvetica Light"/>
                <a:cs typeface="Helvetica Light"/>
                <a:sym typeface="Helvetica Light"/>
              </a:defRPr>
            </a:lvl1pPr>
          </a:lstStyle>
          <a:p>
            <a:r>
              <a:t>元素合成创新群体暨锦屏深地核天体物理重大项目年会, 2015年12月23-24日，深圳大学</a:t>
            </a:r>
          </a:p>
        </p:txBody>
      </p:sp>
      <p:sp>
        <p:nvSpPr>
          <p:cNvPr id="303" name="幻灯片编号"/>
          <p:cNvSpPr txBox="1">
            <a:spLocks noGrp="1"/>
          </p:cNvSpPr>
          <p:nvPr>
            <p:ph type="sldNum" sz="quarter" idx="2"/>
          </p:nvPr>
        </p:nvSpPr>
        <p:spPr>
          <a:xfrm>
            <a:off x="19854949" y="12713226"/>
            <a:ext cx="494513" cy="511175"/>
          </a:xfrm>
          <a:prstGeom prst="rect">
            <a:avLst/>
          </a:prstGeom>
        </p:spPr>
        <p:txBody>
          <a:bodyPr lIns="71436" tIns="71436" rIns="71436" bIns="71436" anchor="t"/>
          <a:lstStyle>
            <a:lvl1pPr algn="ctr" defTabSz="1168400">
              <a:defRPr>
                <a:solidFill>
                  <a:srgbClr val="FFFFFF"/>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标题 - 顶部对齐">
    <p:bg>
      <p:bgPr>
        <a:solidFill>
          <a:srgbClr val="002452"/>
        </a:solidFill>
        <a:effectLst/>
      </p:bgPr>
    </p:bg>
    <p:spTree>
      <p:nvGrpSpPr>
        <p:cNvPr id="1" name=""/>
        <p:cNvGrpSpPr/>
        <p:nvPr/>
      </p:nvGrpSpPr>
      <p:grpSpPr>
        <a:xfrm>
          <a:off x="0" y="0"/>
          <a:ext cx="0" cy="0"/>
          <a:chOff x="0" y="0"/>
          <a:chExt cx="0" cy="0"/>
        </a:xfrm>
      </p:grpSpPr>
      <p:sp>
        <p:nvSpPr>
          <p:cNvPr id="310" name="标题文本"/>
          <p:cNvSpPr txBox="1">
            <a:spLocks noGrp="1"/>
          </p:cNvSpPr>
          <p:nvPr>
            <p:ph type="title"/>
          </p:nvPr>
        </p:nvSpPr>
        <p:spPr>
          <a:xfrm>
            <a:off x="3248407" y="209532"/>
            <a:ext cx="13657459" cy="1719178"/>
          </a:xfrm>
          <a:prstGeom prst="rect">
            <a:avLst/>
          </a:prstGeom>
        </p:spPr>
        <p:txBody>
          <a:bodyPr lIns="71436" tIns="71436" rIns="71436" bIns="71436"/>
          <a:lstStyle>
            <a:lvl1pPr algn="ctr" defTabSz="1168400">
              <a:lnSpc>
                <a:spcPct val="100000"/>
              </a:lnSpc>
              <a:defRPr sz="11200">
                <a:solidFill>
                  <a:srgbClr val="FFFFFF"/>
                </a:solidFill>
                <a:latin typeface="Helvetica Light"/>
                <a:ea typeface="Helvetica Light"/>
                <a:cs typeface="Helvetica Light"/>
                <a:sym typeface="Helvetica Light"/>
              </a:defRPr>
            </a:lvl1pPr>
          </a:lstStyle>
          <a:p>
            <a:r>
              <a:t>标题文本</a:t>
            </a:r>
          </a:p>
        </p:txBody>
      </p:sp>
      <p:pic>
        <p:nvPicPr>
          <p:cNvPr id="311" name="图像" descr="图像"/>
          <p:cNvPicPr>
            <a:picLocks noChangeAspect="1"/>
          </p:cNvPicPr>
          <p:nvPr/>
        </p:nvPicPr>
        <p:blipFill>
          <a:blip r:embed="rId2"/>
          <a:stretch>
            <a:fillRect/>
          </a:stretch>
        </p:blipFill>
        <p:spPr>
          <a:xfrm>
            <a:off x="18673311" y="167221"/>
            <a:ext cx="2339581" cy="1803800"/>
          </a:xfrm>
          <a:prstGeom prst="rect">
            <a:avLst/>
          </a:prstGeom>
          <a:ln w="12700">
            <a:miter lim="400000"/>
          </a:ln>
        </p:spPr>
      </p:pic>
      <p:sp>
        <p:nvSpPr>
          <p:cNvPr id="312" name="幻灯片编号"/>
          <p:cNvSpPr txBox="1">
            <a:spLocks noGrp="1"/>
          </p:cNvSpPr>
          <p:nvPr>
            <p:ph type="sldNum" sz="quarter" idx="2"/>
          </p:nvPr>
        </p:nvSpPr>
        <p:spPr>
          <a:xfrm>
            <a:off x="11935814" y="13019484"/>
            <a:ext cx="494513" cy="511175"/>
          </a:xfrm>
          <a:prstGeom prst="rect">
            <a:avLst/>
          </a:prstGeom>
        </p:spPr>
        <p:txBody>
          <a:bodyPr lIns="71436" tIns="71436" rIns="71436" bIns="71436" anchor="t"/>
          <a:lstStyle>
            <a:lvl1pPr algn="ctr" defTabSz="1168400">
              <a:defRPr>
                <a:solidFill>
                  <a:srgbClr val="FFFFFF"/>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标题与项目符号">
    <p:bg>
      <p:bgPr>
        <a:solidFill>
          <a:srgbClr val="003462"/>
        </a:solidFill>
        <a:effectLst/>
      </p:bgPr>
    </p:bg>
    <p:spTree>
      <p:nvGrpSpPr>
        <p:cNvPr id="1" name=""/>
        <p:cNvGrpSpPr/>
        <p:nvPr/>
      </p:nvGrpSpPr>
      <p:grpSpPr>
        <a:xfrm>
          <a:off x="0" y="0"/>
          <a:ext cx="0" cy="0"/>
          <a:chOff x="0" y="0"/>
          <a:chExt cx="0" cy="0"/>
        </a:xfrm>
      </p:grpSpPr>
      <p:sp>
        <p:nvSpPr>
          <p:cNvPr id="319" name="标题文本"/>
          <p:cNvSpPr txBox="1">
            <a:spLocks noGrp="1"/>
          </p:cNvSpPr>
          <p:nvPr>
            <p:ph type="title"/>
          </p:nvPr>
        </p:nvSpPr>
        <p:spPr>
          <a:xfrm>
            <a:off x="3758929" y="355600"/>
            <a:ext cx="17178501" cy="1176403"/>
          </a:xfrm>
          <a:prstGeom prst="rect">
            <a:avLst/>
          </a:prstGeom>
        </p:spPr>
        <p:txBody>
          <a:bodyPr lIns="50800" tIns="50800" rIns="50800" bIns="50800"/>
          <a:lstStyle>
            <a:lvl1pPr algn="ctr" defTabSz="825500">
              <a:lnSpc>
                <a:spcPct val="100000"/>
              </a:lnSpc>
              <a:defRPr sz="11200">
                <a:solidFill>
                  <a:srgbClr val="FFFFFF"/>
                </a:solidFill>
                <a:latin typeface="Helvetica Neue Medium"/>
                <a:ea typeface="Helvetica Neue Medium"/>
                <a:cs typeface="Helvetica Neue Medium"/>
                <a:sym typeface="Helvetica Neue Medium"/>
              </a:defRPr>
            </a:lvl1pPr>
          </a:lstStyle>
          <a:p>
            <a:r>
              <a:t>标题文本</a:t>
            </a:r>
          </a:p>
        </p:txBody>
      </p:sp>
      <p:sp>
        <p:nvSpPr>
          <p:cNvPr id="320" name="正文级别 1…"/>
          <p:cNvSpPr txBox="1">
            <a:spLocks noGrp="1"/>
          </p:cNvSpPr>
          <p:nvPr>
            <p:ph type="body" idx="1"/>
          </p:nvPr>
        </p:nvSpPr>
        <p:spPr>
          <a:xfrm>
            <a:off x="345526" y="1837980"/>
            <a:ext cx="23692948" cy="10941919"/>
          </a:xfrm>
          <a:prstGeom prst="rect">
            <a:avLst/>
          </a:prstGeom>
        </p:spPr>
        <p:txBody>
          <a:bodyPr lIns="50800" tIns="50800" rIns="50800" bIns="50800" anchor="ctr"/>
          <a:lstStyle>
            <a:lvl1pPr marL="635000" indent="-635000" defTabSz="825500">
              <a:lnSpc>
                <a:spcPct val="100000"/>
              </a:lnSpc>
              <a:spcBef>
                <a:spcPts val="5900"/>
              </a:spcBef>
              <a:buSzPct val="125000"/>
              <a:buFontTx/>
              <a:defRPr sz="4800" b="1">
                <a:solidFill>
                  <a:srgbClr val="FFFFFF"/>
                </a:solidFill>
                <a:latin typeface="+mn-lt"/>
                <a:ea typeface="+mn-ea"/>
                <a:cs typeface="+mn-cs"/>
                <a:sym typeface="Helvetica Neue"/>
              </a:defRPr>
            </a:lvl1pPr>
            <a:lvl2pPr marL="1270000" indent="-635000" defTabSz="825500">
              <a:lnSpc>
                <a:spcPct val="100000"/>
              </a:lnSpc>
              <a:spcBef>
                <a:spcPts val="5900"/>
              </a:spcBef>
              <a:buSzPct val="125000"/>
              <a:buFontTx/>
              <a:defRPr sz="4800" b="1">
                <a:solidFill>
                  <a:srgbClr val="FFFFFF"/>
                </a:solidFill>
                <a:latin typeface="+mn-lt"/>
                <a:ea typeface="+mn-ea"/>
                <a:cs typeface="+mn-cs"/>
                <a:sym typeface="Helvetica Neue"/>
              </a:defRPr>
            </a:lvl2pPr>
            <a:lvl3pPr marL="1905000" indent="-635000" defTabSz="825500">
              <a:lnSpc>
                <a:spcPct val="100000"/>
              </a:lnSpc>
              <a:spcBef>
                <a:spcPts val="5900"/>
              </a:spcBef>
              <a:buSzPct val="125000"/>
              <a:buFontTx/>
              <a:defRPr sz="4800" b="1">
                <a:solidFill>
                  <a:srgbClr val="FFFFFF"/>
                </a:solidFill>
                <a:latin typeface="+mn-lt"/>
                <a:ea typeface="+mn-ea"/>
                <a:cs typeface="+mn-cs"/>
                <a:sym typeface="Helvetica Neue"/>
              </a:defRPr>
            </a:lvl3pPr>
            <a:lvl4pPr marL="2540000" indent="-635000" defTabSz="825500">
              <a:lnSpc>
                <a:spcPct val="100000"/>
              </a:lnSpc>
              <a:spcBef>
                <a:spcPts val="5900"/>
              </a:spcBef>
              <a:buSzPct val="125000"/>
              <a:buFontTx/>
              <a:defRPr sz="4800" b="1">
                <a:solidFill>
                  <a:srgbClr val="FFFFFF"/>
                </a:solidFill>
                <a:latin typeface="+mn-lt"/>
                <a:ea typeface="+mn-ea"/>
                <a:cs typeface="+mn-cs"/>
                <a:sym typeface="Helvetica Neue"/>
              </a:defRPr>
            </a:lvl4pPr>
            <a:lvl5pPr marL="3175000" indent="-635000" defTabSz="825500">
              <a:lnSpc>
                <a:spcPct val="100000"/>
              </a:lnSpc>
              <a:spcBef>
                <a:spcPts val="5900"/>
              </a:spcBef>
              <a:buSzPct val="125000"/>
              <a:buFontTx/>
              <a:defRPr sz="4800" b="1">
                <a:solidFill>
                  <a:srgbClr val="FFFFFF"/>
                </a:solidFill>
                <a:latin typeface="+mn-lt"/>
                <a:ea typeface="+mn-ea"/>
                <a:cs typeface="+mn-cs"/>
                <a:sym typeface="Helvetica Neue"/>
              </a:defRPr>
            </a:lvl5pPr>
          </a:lstStyle>
          <a:p>
            <a:r>
              <a:t>正文级别 1</a:t>
            </a:r>
          </a:p>
          <a:p>
            <a:pPr lvl="1"/>
            <a:r>
              <a:t>正文级别 2</a:t>
            </a:r>
          </a:p>
          <a:p>
            <a:pPr lvl="2"/>
            <a:r>
              <a:t>正文级别 3</a:t>
            </a:r>
          </a:p>
          <a:p>
            <a:pPr lvl="3"/>
            <a:r>
              <a:t>正文级别 4</a:t>
            </a:r>
          </a:p>
          <a:p>
            <a:pPr lvl="4"/>
            <a:r>
              <a:t>正文级别 5</a:t>
            </a:r>
          </a:p>
        </p:txBody>
      </p:sp>
      <p:pic>
        <p:nvPicPr>
          <p:cNvPr id="321" name="图像" descr="图像"/>
          <p:cNvPicPr>
            <a:picLocks noChangeAspect="1"/>
          </p:cNvPicPr>
          <p:nvPr/>
        </p:nvPicPr>
        <p:blipFill>
          <a:blip r:embed="rId2"/>
          <a:stretch>
            <a:fillRect/>
          </a:stretch>
        </p:blipFill>
        <p:spPr>
          <a:xfrm>
            <a:off x="22351595" y="76200"/>
            <a:ext cx="1888222" cy="1455803"/>
          </a:xfrm>
          <a:prstGeom prst="rect">
            <a:avLst/>
          </a:prstGeom>
          <a:ln w="12700">
            <a:miter lim="400000"/>
          </a:ln>
        </p:spPr>
      </p:pic>
      <p:sp>
        <p:nvSpPr>
          <p:cNvPr id="322" name="W P Liu, CJPL IAC, Dec. , 2018"/>
          <p:cNvSpPr txBox="1"/>
          <p:nvPr/>
        </p:nvSpPr>
        <p:spPr>
          <a:xfrm>
            <a:off x="-2" y="13126121"/>
            <a:ext cx="4219015" cy="5604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b="1">
                <a:solidFill>
                  <a:srgbClr val="FFFFFF"/>
                </a:solidFill>
                <a:latin typeface="+mn-lt"/>
                <a:ea typeface="+mn-ea"/>
                <a:cs typeface="+mn-cs"/>
                <a:sym typeface="Helvetica Neue"/>
              </a:defRPr>
            </a:lvl1pPr>
          </a:lstStyle>
          <a:p>
            <a:r>
              <a:t>W. P. Liu, 2021, CINA</a:t>
            </a:r>
          </a:p>
        </p:txBody>
      </p:sp>
      <p:sp>
        <p:nvSpPr>
          <p:cNvPr id="323" name="/35"/>
          <p:cNvSpPr txBox="1"/>
          <p:nvPr/>
        </p:nvSpPr>
        <p:spPr>
          <a:xfrm>
            <a:off x="23723511" y="13174232"/>
            <a:ext cx="641655" cy="5230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800" b="1">
                <a:solidFill>
                  <a:srgbClr val="FFFFFF"/>
                </a:solidFill>
                <a:latin typeface="+mn-lt"/>
                <a:ea typeface="+mn-ea"/>
                <a:cs typeface="+mn-cs"/>
                <a:sym typeface="Helvetica Neue"/>
              </a:defRPr>
            </a:lvl1pPr>
          </a:lstStyle>
          <a:p>
            <a:r>
              <a:t>/72</a:t>
            </a:r>
          </a:p>
        </p:txBody>
      </p:sp>
      <p:sp>
        <p:nvSpPr>
          <p:cNvPr id="324" name="幻灯片编号"/>
          <p:cNvSpPr txBox="1">
            <a:spLocks noGrp="1"/>
          </p:cNvSpPr>
          <p:nvPr>
            <p:ph type="sldNum" sz="quarter" idx="2"/>
          </p:nvPr>
        </p:nvSpPr>
        <p:spPr>
          <a:xfrm>
            <a:off x="23194948" y="13174233"/>
            <a:ext cx="509728" cy="523086"/>
          </a:xfrm>
          <a:prstGeom prst="rect">
            <a:avLst/>
          </a:prstGeom>
        </p:spPr>
        <p:txBody>
          <a:bodyPr lIns="50800" tIns="50800" rIns="50800" bIns="50800" anchor="t"/>
          <a:lstStyle>
            <a:lvl1pPr algn="ctr" defTabSz="825500">
              <a:defRPr sz="2800" b="1">
                <a:solidFill>
                  <a:srgbClr val="FFFFFF"/>
                </a:solidFill>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标题与项目符号">
    <p:bg>
      <p:bgPr>
        <a:solidFill>
          <a:srgbClr val="003462"/>
        </a:solidFill>
        <a:effectLst/>
      </p:bgPr>
    </p:bg>
    <p:spTree>
      <p:nvGrpSpPr>
        <p:cNvPr id="1" name=""/>
        <p:cNvGrpSpPr/>
        <p:nvPr/>
      </p:nvGrpSpPr>
      <p:grpSpPr>
        <a:xfrm>
          <a:off x="0" y="0"/>
          <a:ext cx="0" cy="0"/>
          <a:chOff x="0" y="0"/>
          <a:chExt cx="0" cy="0"/>
        </a:xfrm>
      </p:grpSpPr>
      <p:sp>
        <p:nvSpPr>
          <p:cNvPr id="331" name="标题文本"/>
          <p:cNvSpPr txBox="1">
            <a:spLocks noGrp="1"/>
          </p:cNvSpPr>
          <p:nvPr>
            <p:ph type="title"/>
          </p:nvPr>
        </p:nvSpPr>
        <p:spPr>
          <a:xfrm>
            <a:off x="3758929" y="355600"/>
            <a:ext cx="17178500" cy="1176403"/>
          </a:xfrm>
          <a:prstGeom prst="rect">
            <a:avLst/>
          </a:prstGeom>
        </p:spPr>
        <p:txBody>
          <a:bodyPr lIns="50800" tIns="50800" rIns="50800" bIns="50800"/>
          <a:lstStyle>
            <a:lvl1pPr algn="ctr" defTabSz="825500">
              <a:lnSpc>
                <a:spcPct val="100000"/>
              </a:lnSpc>
              <a:defRPr sz="11200">
                <a:solidFill>
                  <a:srgbClr val="FFFFFF"/>
                </a:solidFill>
                <a:latin typeface="Helvetica Neue Medium"/>
                <a:ea typeface="Helvetica Neue Medium"/>
                <a:cs typeface="Helvetica Neue Medium"/>
                <a:sym typeface="Helvetica Neue Medium"/>
              </a:defRPr>
            </a:lvl1pPr>
          </a:lstStyle>
          <a:p>
            <a:r>
              <a:t>标题文本</a:t>
            </a:r>
          </a:p>
        </p:txBody>
      </p:sp>
      <p:sp>
        <p:nvSpPr>
          <p:cNvPr id="332" name="正文级别 1…"/>
          <p:cNvSpPr txBox="1">
            <a:spLocks noGrp="1"/>
          </p:cNvSpPr>
          <p:nvPr>
            <p:ph type="body" idx="1"/>
          </p:nvPr>
        </p:nvSpPr>
        <p:spPr>
          <a:xfrm>
            <a:off x="345527" y="1837980"/>
            <a:ext cx="23692946" cy="10941919"/>
          </a:xfrm>
          <a:prstGeom prst="rect">
            <a:avLst/>
          </a:prstGeom>
        </p:spPr>
        <p:txBody>
          <a:bodyPr lIns="50800" tIns="50800" rIns="50800" bIns="50800" anchor="ctr"/>
          <a:lstStyle>
            <a:lvl1pPr marL="635000" indent="-635000" defTabSz="825500">
              <a:lnSpc>
                <a:spcPct val="100000"/>
              </a:lnSpc>
              <a:spcBef>
                <a:spcPts val="5900"/>
              </a:spcBef>
              <a:buSzPct val="125000"/>
              <a:buFontTx/>
              <a:defRPr sz="4800" b="1">
                <a:solidFill>
                  <a:srgbClr val="FFFFFF"/>
                </a:solidFill>
                <a:latin typeface="+mn-lt"/>
                <a:ea typeface="+mn-ea"/>
                <a:cs typeface="+mn-cs"/>
                <a:sym typeface="Helvetica Neue"/>
              </a:defRPr>
            </a:lvl1pPr>
            <a:lvl2pPr marL="1270000" indent="-635000" defTabSz="825500">
              <a:lnSpc>
                <a:spcPct val="100000"/>
              </a:lnSpc>
              <a:spcBef>
                <a:spcPts val="5900"/>
              </a:spcBef>
              <a:buSzPct val="125000"/>
              <a:buFontTx/>
              <a:defRPr sz="4800" b="1">
                <a:solidFill>
                  <a:srgbClr val="FFFFFF"/>
                </a:solidFill>
                <a:latin typeface="+mn-lt"/>
                <a:ea typeface="+mn-ea"/>
                <a:cs typeface="+mn-cs"/>
                <a:sym typeface="Helvetica Neue"/>
              </a:defRPr>
            </a:lvl2pPr>
            <a:lvl3pPr marL="1905000" indent="-635000" defTabSz="825500">
              <a:lnSpc>
                <a:spcPct val="100000"/>
              </a:lnSpc>
              <a:spcBef>
                <a:spcPts val="5900"/>
              </a:spcBef>
              <a:buSzPct val="125000"/>
              <a:buFontTx/>
              <a:defRPr sz="4800" b="1">
                <a:solidFill>
                  <a:srgbClr val="FFFFFF"/>
                </a:solidFill>
                <a:latin typeface="+mn-lt"/>
                <a:ea typeface="+mn-ea"/>
                <a:cs typeface="+mn-cs"/>
                <a:sym typeface="Helvetica Neue"/>
              </a:defRPr>
            </a:lvl3pPr>
            <a:lvl4pPr marL="2540000" indent="-635000" defTabSz="825500">
              <a:lnSpc>
                <a:spcPct val="100000"/>
              </a:lnSpc>
              <a:spcBef>
                <a:spcPts val="5900"/>
              </a:spcBef>
              <a:buSzPct val="125000"/>
              <a:buFontTx/>
              <a:defRPr sz="4800" b="1">
                <a:solidFill>
                  <a:srgbClr val="FFFFFF"/>
                </a:solidFill>
                <a:latin typeface="+mn-lt"/>
                <a:ea typeface="+mn-ea"/>
                <a:cs typeface="+mn-cs"/>
                <a:sym typeface="Helvetica Neue"/>
              </a:defRPr>
            </a:lvl4pPr>
            <a:lvl5pPr marL="3175000" indent="-635000" defTabSz="825500">
              <a:lnSpc>
                <a:spcPct val="100000"/>
              </a:lnSpc>
              <a:spcBef>
                <a:spcPts val="5900"/>
              </a:spcBef>
              <a:buSzPct val="125000"/>
              <a:buFontTx/>
              <a:defRPr sz="4800" b="1">
                <a:solidFill>
                  <a:srgbClr val="FFFFFF"/>
                </a:solidFill>
                <a:latin typeface="+mn-lt"/>
                <a:ea typeface="+mn-ea"/>
                <a:cs typeface="+mn-cs"/>
                <a:sym typeface="Helvetica Neue"/>
              </a:defRPr>
            </a:lvl5pPr>
          </a:lstStyle>
          <a:p>
            <a:r>
              <a:t>正文级别 1</a:t>
            </a:r>
          </a:p>
          <a:p>
            <a:pPr lvl="1"/>
            <a:r>
              <a:t>正文级别 2</a:t>
            </a:r>
          </a:p>
          <a:p>
            <a:pPr lvl="2"/>
            <a:r>
              <a:t>正文级别 3</a:t>
            </a:r>
          </a:p>
          <a:p>
            <a:pPr lvl="3"/>
            <a:r>
              <a:t>正文级别 4</a:t>
            </a:r>
          </a:p>
          <a:p>
            <a:pPr lvl="4"/>
            <a:r>
              <a:t>正文级别 5</a:t>
            </a:r>
          </a:p>
        </p:txBody>
      </p:sp>
      <p:pic>
        <p:nvPicPr>
          <p:cNvPr id="333" name="图像" descr="图像"/>
          <p:cNvPicPr>
            <a:picLocks noChangeAspect="1"/>
          </p:cNvPicPr>
          <p:nvPr/>
        </p:nvPicPr>
        <p:blipFill>
          <a:blip r:embed="rId2"/>
          <a:stretch>
            <a:fillRect/>
          </a:stretch>
        </p:blipFill>
        <p:spPr>
          <a:xfrm>
            <a:off x="22351596" y="76200"/>
            <a:ext cx="1888221" cy="1455803"/>
          </a:xfrm>
          <a:prstGeom prst="rect">
            <a:avLst/>
          </a:prstGeom>
          <a:ln w="12700">
            <a:miter lim="400000"/>
          </a:ln>
        </p:spPr>
      </p:pic>
      <p:sp>
        <p:nvSpPr>
          <p:cNvPr id="334" name="W P Liu, CJPL IAC, Dec. , 2018"/>
          <p:cNvSpPr txBox="1"/>
          <p:nvPr/>
        </p:nvSpPr>
        <p:spPr>
          <a:xfrm>
            <a:off x="-1" y="13126121"/>
            <a:ext cx="4219013" cy="5604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b="1">
                <a:solidFill>
                  <a:srgbClr val="FFFFFF"/>
                </a:solidFill>
                <a:latin typeface="+mn-lt"/>
                <a:ea typeface="+mn-ea"/>
                <a:cs typeface="+mn-cs"/>
                <a:sym typeface="Helvetica Neue"/>
              </a:defRPr>
            </a:lvl1pPr>
          </a:lstStyle>
          <a:p>
            <a:r>
              <a:t>W. P. Liu, 2021, Beijing</a:t>
            </a:r>
          </a:p>
        </p:txBody>
      </p:sp>
      <p:sp>
        <p:nvSpPr>
          <p:cNvPr id="335" name="/35"/>
          <p:cNvSpPr txBox="1"/>
          <p:nvPr/>
        </p:nvSpPr>
        <p:spPr>
          <a:xfrm>
            <a:off x="23723511" y="13174232"/>
            <a:ext cx="641655" cy="5230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800" b="1">
                <a:solidFill>
                  <a:srgbClr val="FFFFFF"/>
                </a:solidFill>
                <a:latin typeface="+mn-lt"/>
                <a:ea typeface="+mn-ea"/>
                <a:cs typeface="+mn-cs"/>
                <a:sym typeface="Helvetica Neue"/>
              </a:defRPr>
            </a:lvl1pPr>
          </a:lstStyle>
          <a:p>
            <a:r>
              <a:t>/37</a:t>
            </a:r>
          </a:p>
        </p:txBody>
      </p:sp>
      <p:sp>
        <p:nvSpPr>
          <p:cNvPr id="336" name="幻灯片编号"/>
          <p:cNvSpPr txBox="1">
            <a:spLocks noGrp="1"/>
          </p:cNvSpPr>
          <p:nvPr>
            <p:ph type="sldNum" sz="quarter" idx="2"/>
          </p:nvPr>
        </p:nvSpPr>
        <p:spPr>
          <a:xfrm>
            <a:off x="23194948" y="13174233"/>
            <a:ext cx="509728" cy="523086"/>
          </a:xfrm>
          <a:prstGeom prst="rect">
            <a:avLst/>
          </a:prstGeom>
        </p:spPr>
        <p:txBody>
          <a:bodyPr lIns="50800" tIns="50800" rIns="50800" bIns="50800" anchor="t"/>
          <a:lstStyle>
            <a:lvl1pPr algn="ctr" defTabSz="825500">
              <a:defRPr sz="2800" b="1">
                <a:solidFill>
                  <a:srgbClr val="FFFFFF"/>
                </a:solidFill>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标题 - 居中">
    <p:bg>
      <p:bgPr>
        <a:solidFill>
          <a:srgbClr val="000000"/>
        </a:solidFill>
        <a:effectLst/>
      </p:bgPr>
    </p:bg>
    <p:spTree>
      <p:nvGrpSpPr>
        <p:cNvPr id="1" name=""/>
        <p:cNvGrpSpPr/>
        <p:nvPr/>
      </p:nvGrpSpPr>
      <p:grpSpPr>
        <a:xfrm>
          <a:off x="0" y="0"/>
          <a:ext cx="0" cy="0"/>
          <a:chOff x="0" y="0"/>
          <a:chExt cx="0" cy="0"/>
        </a:xfrm>
      </p:grpSpPr>
      <p:sp>
        <p:nvSpPr>
          <p:cNvPr id="30" name="标题文本"/>
          <p:cNvSpPr txBox="1">
            <a:spLocks noGrp="1"/>
          </p:cNvSpPr>
          <p:nvPr>
            <p:ph type="title"/>
          </p:nvPr>
        </p:nvSpPr>
        <p:spPr>
          <a:xfrm>
            <a:off x="1778000" y="4533900"/>
            <a:ext cx="20828000" cy="4648200"/>
          </a:xfrm>
          <a:prstGeom prst="rect">
            <a:avLst/>
          </a:prstGeom>
        </p:spPr>
        <p:txBody>
          <a:bodyPr lIns="50800" tIns="50800" rIns="50800" bIns="50800"/>
          <a:lstStyle>
            <a:lvl1pPr algn="ctr" defTabSz="825500">
              <a:lnSpc>
                <a:spcPct val="100000"/>
              </a:lnSpc>
              <a:defRPr sz="11200">
                <a:solidFill>
                  <a:srgbClr val="FFFFFF"/>
                </a:solidFill>
                <a:latin typeface="Helvetica Neue Medium"/>
                <a:ea typeface="Helvetica Neue Medium"/>
                <a:cs typeface="Helvetica Neue Medium"/>
                <a:sym typeface="Helvetica Neue Medium"/>
              </a:defRPr>
            </a:lvl1pPr>
          </a:lstStyle>
          <a:p>
            <a:r>
              <a:t>标题文本</a:t>
            </a:r>
          </a:p>
        </p:txBody>
      </p:sp>
      <p:sp>
        <p:nvSpPr>
          <p:cNvPr id="31" name="幻灯片编号"/>
          <p:cNvSpPr txBox="1">
            <a:spLocks noGrp="1"/>
          </p:cNvSpPr>
          <p:nvPr>
            <p:ph type="sldNum" sz="quarter" idx="2"/>
          </p:nvPr>
        </p:nvSpPr>
        <p:spPr>
          <a:xfrm>
            <a:off x="11959031" y="13081000"/>
            <a:ext cx="453238" cy="461059"/>
          </a:xfrm>
          <a:prstGeom prst="rect">
            <a:avLst/>
          </a:prstGeom>
        </p:spPr>
        <p:txBody>
          <a:bodyPr lIns="50800" tIns="50800" rIns="50800" bIns="50800" anchor="t"/>
          <a:lstStyle>
            <a:lvl1pPr algn="ctr" defTabSz="825500">
              <a:defRPr>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标题与项目符号">
    <p:bg>
      <p:bgPr>
        <a:gradFill flip="none" rotWithShape="1">
          <a:gsLst>
            <a:gs pos="0">
              <a:srgbClr val="000727"/>
            </a:gs>
            <a:gs pos="100000">
              <a:srgbClr val="001896"/>
            </a:gs>
          </a:gsLst>
          <a:lin ang="16200000" scaled="0"/>
        </a:gradFill>
        <a:effectLst/>
      </p:bgPr>
    </p:bg>
    <p:spTree>
      <p:nvGrpSpPr>
        <p:cNvPr id="1" name=""/>
        <p:cNvGrpSpPr/>
        <p:nvPr/>
      </p:nvGrpSpPr>
      <p:grpSpPr>
        <a:xfrm>
          <a:off x="0" y="0"/>
          <a:ext cx="0" cy="0"/>
          <a:chOff x="0" y="0"/>
          <a:chExt cx="0" cy="0"/>
        </a:xfrm>
      </p:grpSpPr>
      <p:sp>
        <p:nvSpPr>
          <p:cNvPr id="343" name="标题文本"/>
          <p:cNvSpPr txBox="1">
            <a:spLocks noGrp="1"/>
          </p:cNvSpPr>
          <p:nvPr>
            <p:ph type="title"/>
          </p:nvPr>
        </p:nvSpPr>
        <p:spPr>
          <a:xfrm>
            <a:off x="380653" y="355600"/>
            <a:ext cx="20556776" cy="1407751"/>
          </a:xfrm>
          <a:prstGeom prst="rect">
            <a:avLst/>
          </a:prstGeom>
        </p:spPr>
        <p:txBody>
          <a:bodyPr lIns="50800" tIns="50800" rIns="50800" bIns="50800"/>
          <a:lstStyle>
            <a:lvl1pPr algn="ctr" defTabSz="825500">
              <a:lnSpc>
                <a:spcPct val="100000"/>
              </a:lnSpc>
              <a:defRPr sz="11200">
                <a:solidFill>
                  <a:srgbClr val="FFFFFF"/>
                </a:solidFill>
                <a:latin typeface="Helvetica Neue Medium"/>
                <a:ea typeface="Helvetica Neue Medium"/>
                <a:cs typeface="Helvetica Neue Medium"/>
                <a:sym typeface="Helvetica Neue Medium"/>
              </a:defRPr>
            </a:lvl1pPr>
          </a:lstStyle>
          <a:p>
            <a:r>
              <a:t>标题文本</a:t>
            </a:r>
          </a:p>
        </p:txBody>
      </p:sp>
      <p:sp>
        <p:nvSpPr>
          <p:cNvPr id="344" name="正文级别 1…"/>
          <p:cNvSpPr txBox="1">
            <a:spLocks noGrp="1"/>
          </p:cNvSpPr>
          <p:nvPr>
            <p:ph type="body" idx="1"/>
          </p:nvPr>
        </p:nvSpPr>
        <p:spPr>
          <a:xfrm>
            <a:off x="345527" y="1837980"/>
            <a:ext cx="23692946" cy="10941919"/>
          </a:xfrm>
          <a:prstGeom prst="rect">
            <a:avLst/>
          </a:prstGeom>
        </p:spPr>
        <p:txBody>
          <a:bodyPr lIns="50800" tIns="50800" rIns="50800" bIns="50800" anchor="ctr"/>
          <a:lstStyle>
            <a:lvl1pPr marL="635000" indent="-635000" defTabSz="825500">
              <a:lnSpc>
                <a:spcPct val="100000"/>
              </a:lnSpc>
              <a:spcBef>
                <a:spcPts val="5900"/>
              </a:spcBef>
              <a:buSzPct val="125000"/>
              <a:buFontTx/>
              <a:defRPr sz="4800" b="1">
                <a:solidFill>
                  <a:srgbClr val="FFFFFF"/>
                </a:solidFill>
                <a:latin typeface="+mn-lt"/>
                <a:ea typeface="+mn-ea"/>
                <a:cs typeface="+mn-cs"/>
                <a:sym typeface="Helvetica Neue"/>
              </a:defRPr>
            </a:lvl1pPr>
            <a:lvl2pPr marL="1270000" indent="-635000" defTabSz="825500">
              <a:lnSpc>
                <a:spcPct val="100000"/>
              </a:lnSpc>
              <a:spcBef>
                <a:spcPts val="5900"/>
              </a:spcBef>
              <a:buSzPct val="125000"/>
              <a:buFontTx/>
              <a:defRPr sz="4800" b="1">
                <a:solidFill>
                  <a:srgbClr val="FFFFFF"/>
                </a:solidFill>
                <a:latin typeface="+mn-lt"/>
                <a:ea typeface="+mn-ea"/>
                <a:cs typeface="+mn-cs"/>
                <a:sym typeface="Helvetica Neue"/>
              </a:defRPr>
            </a:lvl2pPr>
            <a:lvl3pPr marL="1905000" indent="-635000" defTabSz="825500">
              <a:lnSpc>
                <a:spcPct val="100000"/>
              </a:lnSpc>
              <a:spcBef>
                <a:spcPts val="5900"/>
              </a:spcBef>
              <a:buSzPct val="125000"/>
              <a:buFontTx/>
              <a:defRPr sz="4800" b="1">
                <a:solidFill>
                  <a:srgbClr val="FFFFFF"/>
                </a:solidFill>
                <a:latin typeface="+mn-lt"/>
                <a:ea typeface="+mn-ea"/>
                <a:cs typeface="+mn-cs"/>
                <a:sym typeface="Helvetica Neue"/>
              </a:defRPr>
            </a:lvl3pPr>
            <a:lvl4pPr marL="2540000" indent="-635000" defTabSz="825500">
              <a:lnSpc>
                <a:spcPct val="100000"/>
              </a:lnSpc>
              <a:spcBef>
                <a:spcPts val="5900"/>
              </a:spcBef>
              <a:buSzPct val="125000"/>
              <a:buFontTx/>
              <a:defRPr sz="4800" b="1">
                <a:solidFill>
                  <a:srgbClr val="FFFFFF"/>
                </a:solidFill>
                <a:latin typeface="+mn-lt"/>
                <a:ea typeface="+mn-ea"/>
                <a:cs typeface="+mn-cs"/>
                <a:sym typeface="Helvetica Neue"/>
              </a:defRPr>
            </a:lvl4pPr>
            <a:lvl5pPr marL="3175000" indent="-635000" defTabSz="825500">
              <a:lnSpc>
                <a:spcPct val="100000"/>
              </a:lnSpc>
              <a:spcBef>
                <a:spcPts val="5900"/>
              </a:spcBef>
              <a:buSzPct val="125000"/>
              <a:buFontTx/>
              <a:defRPr sz="4800" b="1">
                <a:solidFill>
                  <a:srgbClr val="FFFFFF"/>
                </a:solidFill>
                <a:latin typeface="+mn-lt"/>
                <a:ea typeface="+mn-ea"/>
                <a:cs typeface="+mn-cs"/>
                <a:sym typeface="Helvetica Neue"/>
              </a:defRPr>
            </a:lvl5pPr>
          </a:lstStyle>
          <a:p>
            <a:r>
              <a:t>正文级别 1</a:t>
            </a:r>
          </a:p>
          <a:p>
            <a:pPr lvl="1"/>
            <a:r>
              <a:t>正文级别 2</a:t>
            </a:r>
          </a:p>
          <a:p>
            <a:pPr lvl="2"/>
            <a:r>
              <a:t>正文级别 3</a:t>
            </a:r>
          </a:p>
          <a:p>
            <a:pPr lvl="3"/>
            <a:r>
              <a:t>正文级别 4</a:t>
            </a:r>
          </a:p>
          <a:p>
            <a:pPr lvl="4"/>
            <a:r>
              <a:t>正文级别 5</a:t>
            </a:r>
          </a:p>
        </p:txBody>
      </p:sp>
      <p:pic>
        <p:nvPicPr>
          <p:cNvPr id="345" name="WechatIMG5051.png" descr="WechatIMG5051.png"/>
          <p:cNvPicPr>
            <a:picLocks noChangeAspect="1"/>
          </p:cNvPicPr>
          <p:nvPr/>
        </p:nvPicPr>
        <p:blipFill>
          <a:blip r:embed="rId2"/>
          <a:stretch>
            <a:fillRect/>
          </a:stretch>
        </p:blipFill>
        <p:spPr>
          <a:xfrm>
            <a:off x="20751800" y="228048"/>
            <a:ext cx="2997590" cy="1662854"/>
          </a:xfrm>
          <a:prstGeom prst="rect">
            <a:avLst/>
          </a:prstGeom>
          <a:ln w="12700">
            <a:miter lim="400000"/>
          </a:ln>
        </p:spPr>
      </p:pic>
      <p:sp>
        <p:nvSpPr>
          <p:cNvPr id="346" name="幻灯片编号"/>
          <p:cNvSpPr txBox="1">
            <a:spLocks noGrp="1"/>
          </p:cNvSpPr>
          <p:nvPr>
            <p:ph type="sldNum" sz="quarter" idx="2"/>
          </p:nvPr>
        </p:nvSpPr>
        <p:spPr>
          <a:xfrm>
            <a:off x="22750932" y="12855650"/>
            <a:ext cx="509728" cy="523086"/>
          </a:xfrm>
          <a:prstGeom prst="rect">
            <a:avLst/>
          </a:prstGeom>
        </p:spPr>
        <p:txBody>
          <a:bodyPr lIns="50800" tIns="50800" rIns="50800" bIns="50800"/>
          <a:lstStyle>
            <a:lvl1pPr algn="ctr" defTabSz="825500">
              <a:defRPr sz="2800" b="1">
                <a:solidFill>
                  <a:srgbClr val="A7A7A7"/>
                </a:solidFill>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标题与项目符号 拷贝">
    <p:bg>
      <p:bgPr>
        <a:gradFill flip="none" rotWithShape="1">
          <a:gsLst>
            <a:gs pos="0">
              <a:srgbClr val="000727"/>
            </a:gs>
            <a:gs pos="100000">
              <a:srgbClr val="001896"/>
            </a:gs>
          </a:gsLst>
          <a:lin ang="16200000" scaled="0"/>
        </a:gradFill>
        <a:effectLst/>
      </p:bgPr>
    </p:bg>
    <p:spTree>
      <p:nvGrpSpPr>
        <p:cNvPr id="1" name=""/>
        <p:cNvGrpSpPr/>
        <p:nvPr/>
      </p:nvGrpSpPr>
      <p:grpSpPr>
        <a:xfrm>
          <a:off x="0" y="0"/>
          <a:ext cx="0" cy="0"/>
          <a:chOff x="0" y="0"/>
          <a:chExt cx="0" cy="0"/>
        </a:xfrm>
      </p:grpSpPr>
      <p:sp>
        <p:nvSpPr>
          <p:cNvPr id="353" name="标题文本"/>
          <p:cNvSpPr txBox="1">
            <a:spLocks noGrp="1"/>
          </p:cNvSpPr>
          <p:nvPr>
            <p:ph type="title"/>
          </p:nvPr>
        </p:nvSpPr>
        <p:spPr>
          <a:xfrm>
            <a:off x="380653" y="355600"/>
            <a:ext cx="20556777" cy="1407751"/>
          </a:xfrm>
          <a:prstGeom prst="rect">
            <a:avLst/>
          </a:prstGeom>
        </p:spPr>
        <p:txBody>
          <a:bodyPr lIns="50800" tIns="50800" rIns="50800" bIns="50800"/>
          <a:lstStyle>
            <a:lvl1pPr algn="ctr" defTabSz="825500">
              <a:lnSpc>
                <a:spcPct val="100000"/>
              </a:lnSpc>
              <a:defRPr sz="11200">
                <a:solidFill>
                  <a:srgbClr val="FFFFFF"/>
                </a:solidFill>
                <a:latin typeface="Helvetica Neue Medium"/>
                <a:ea typeface="Helvetica Neue Medium"/>
                <a:cs typeface="Helvetica Neue Medium"/>
                <a:sym typeface="Helvetica Neue Medium"/>
              </a:defRPr>
            </a:lvl1pPr>
          </a:lstStyle>
          <a:p>
            <a:r>
              <a:t>标题文本</a:t>
            </a:r>
          </a:p>
        </p:txBody>
      </p:sp>
      <p:sp>
        <p:nvSpPr>
          <p:cNvPr id="354" name="正文级别 1…"/>
          <p:cNvSpPr txBox="1">
            <a:spLocks noGrp="1"/>
          </p:cNvSpPr>
          <p:nvPr>
            <p:ph type="body" idx="1"/>
          </p:nvPr>
        </p:nvSpPr>
        <p:spPr>
          <a:xfrm>
            <a:off x="345526" y="1837980"/>
            <a:ext cx="23692948" cy="10941919"/>
          </a:xfrm>
          <a:prstGeom prst="rect">
            <a:avLst/>
          </a:prstGeom>
        </p:spPr>
        <p:txBody>
          <a:bodyPr lIns="50800" tIns="50800" rIns="50800" bIns="50800" anchor="ctr"/>
          <a:lstStyle>
            <a:lvl1pPr marL="635000" indent="-635000" defTabSz="825500">
              <a:lnSpc>
                <a:spcPct val="100000"/>
              </a:lnSpc>
              <a:spcBef>
                <a:spcPts val="5900"/>
              </a:spcBef>
              <a:buSzPct val="125000"/>
              <a:buFontTx/>
              <a:defRPr sz="4800" b="1">
                <a:solidFill>
                  <a:srgbClr val="FFFFFF"/>
                </a:solidFill>
                <a:latin typeface="+mn-lt"/>
                <a:ea typeface="+mn-ea"/>
                <a:cs typeface="+mn-cs"/>
                <a:sym typeface="Helvetica Neue"/>
              </a:defRPr>
            </a:lvl1pPr>
            <a:lvl2pPr marL="1270000" indent="-635000" defTabSz="825500">
              <a:lnSpc>
                <a:spcPct val="100000"/>
              </a:lnSpc>
              <a:spcBef>
                <a:spcPts val="5900"/>
              </a:spcBef>
              <a:buSzPct val="125000"/>
              <a:buFontTx/>
              <a:defRPr sz="4800" b="1">
                <a:solidFill>
                  <a:srgbClr val="FFFFFF"/>
                </a:solidFill>
                <a:latin typeface="+mn-lt"/>
                <a:ea typeface="+mn-ea"/>
                <a:cs typeface="+mn-cs"/>
                <a:sym typeface="Helvetica Neue"/>
              </a:defRPr>
            </a:lvl2pPr>
            <a:lvl3pPr marL="1905000" indent="-635000" defTabSz="825500">
              <a:lnSpc>
                <a:spcPct val="100000"/>
              </a:lnSpc>
              <a:spcBef>
                <a:spcPts val="5900"/>
              </a:spcBef>
              <a:buSzPct val="125000"/>
              <a:buFontTx/>
              <a:defRPr sz="4800" b="1">
                <a:solidFill>
                  <a:srgbClr val="FFFFFF"/>
                </a:solidFill>
                <a:latin typeface="+mn-lt"/>
                <a:ea typeface="+mn-ea"/>
                <a:cs typeface="+mn-cs"/>
                <a:sym typeface="Helvetica Neue"/>
              </a:defRPr>
            </a:lvl3pPr>
            <a:lvl4pPr marL="2540000" indent="-635000" defTabSz="825500">
              <a:lnSpc>
                <a:spcPct val="100000"/>
              </a:lnSpc>
              <a:spcBef>
                <a:spcPts val="5900"/>
              </a:spcBef>
              <a:buSzPct val="125000"/>
              <a:buFontTx/>
              <a:defRPr sz="4800" b="1">
                <a:solidFill>
                  <a:srgbClr val="FFFFFF"/>
                </a:solidFill>
                <a:latin typeface="+mn-lt"/>
                <a:ea typeface="+mn-ea"/>
                <a:cs typeface="+mn-cs"/>
                <a:sym typeface="Helvetica Neue"/>
              </a:defRPr>
            </a:lvl4pPr>
            <a:lvl5pPr marL="3175000" indent="-635000" defTabSz="825500">
              <a:lnSpc>
                <a:spcPct val="100000"/>
              </a:lnSpc>
              <a:spcBef>
                <a:spcPts val="5900"/>
              </a:spcBef>
              <a:buSzPct val="125000"/>
              <a:buFontTx/>
              <a:defRPr sz="4800" b="1">
                <a:solidFill>
                  <a:srgbClr val="FFFFFF"/>
                </a:solidFill>
                <a:latin typeface="+mn-lt"/>
                <a:ea typeface="+mn-ea"/>
                <a:cs typeface="+mn-cs"/>
                <a:sym typeface="Helvetica Neue"/>
              </a:defRPr>
            </a:lvl5pPr>
          </a:lstStyle>
          <a:p>
            <a:r>
              <a:t>正文级别 1</a:t>
            </a:r>
          </a:p>
          <a:p>
            <a:pPr lvl="1"/>
            <a:r>
              <a:t>正文级别 2</a:t>
            </a:r>
          </a:p>
          <a:p>
            <a:pPr lvl="2"/>
            <a:r>
              <a:t>正文级别 3</a:t>
            </a:r>
          </a:p>
          <a:p>
            <a:pPr lvl="3"/>
            <a:r>
              <a:t>正文级别 4</a:t>
            </a:r>
          </a:p>
          <a:p>
            <a:pPr lvl="4"/>
            <a:r>
              <a:t>正文级别 5</a:t>
            </a:r>
          </a:p>
        </p:txBody>
      </p:sp>
      <p:pic>
        <p:nvPicPr>
          <p:cNvPr id="355" name="WechatIMG5051.png" descr="WechatIMG5051.png"/>
          <p:cNvPicPr>
            <a:picLocks noChangeAspect="1"/>
          </p:cNvPicPr>
          <p:nvPr/>
        </p:nvPicPr>
        <p:blipFill>
          <a:blip r:embed="rId2"/>
          <a:stretch>
            <a:fillRect/>
          </a:stretch>
        </p:blipFill>
        <p:spPr>
          <a:xfrm>
            <a:off x="20751800" y="228047"/>
            <a:ext cx="2997591" cy="1662855"/>
          </a:xfrm>
          <a:prstGeom prst="rect">
            <a:avLst/>
          </a:prstGeom>
          <a:ln w="12700">
            <a:miter lim="400000"/>
          </a:ln>
        </p:spPr>
      </p:pic>
      <p:sp>
        <p:nvSpPr>
          <p:cNvPr id="356" name="幻灯片编号"/>
          <p:cNvSpPr txBox="1">
            <a:spLocks noGrp="1"/>
          </p:cNvSpPr>
          <p:nvPr>
            <p:ph type="sldNum" sz="quarter" idx="2"/>
          </p:nvPr>
        </p:nvSpPr>
        <p:spPr>
          <a:xfrm>
            <a:off x="22750932" y="12855650"/>
            <a:ext cx="509728" cy="523086"/>
          </a:xfrm>
          <a:prstGeom prst="rect">
            <a:avLst/>
          </a:prstGeom>
        </p:spPr>
        <p:txBody>
          <a:bodyPr lIns="50800" tIns="50800" rIns="50800" bIns="50800"/>
          <a:lstStyle>
            <a:lvl1pPr algn="ctr" defTabSz="825500">
              <a:defRPr sz="2800" b="1">
                <a:solidFill>
                  <a:srgbClr val="A7A7A7"/>
                </a:solidFill>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标题与项目符号">
    <p:bg>
      <p:bgPr>
        <a:gradFill flip="none" rotWithShape="1">
          <a:gsLst>
            <a:gs pos="0">
              <a:srgbClr val="000727"/>
            </a:gs>
            <a:gs pos="100000">
              <a:srgbClr val="001896"/>
            </a:gs>
          </a:gsLst>
          <a:lin ang="16200000" scaled="0"/>
        </a:gradFill>
        <a:effectLst/>
      </p:bgPr>
    </p:bg>
    <p:spTree>
      <p:nvGrpSpPr>
        <p:cNvPr id="1" name=""/>
        <p:cNvGrpSpPr/>
        <p:nvPr/>
      </p:nvGrpSpPr>
      <p:grpSpPr>
        <a:xfrm>
          <a:off x="0" y="0"/>
          <a:ext cx="0" cy="0"/>
          <a:chOff x="0" y="0"/>
          <a:chExt cx="0" cy="0"/>
        </a:xfrm>
      </p:grpSpPr>
      <p:sp>
        <p:nvSpPr>
          <p:cNvPr id="363" name="标题文本"/>
          <p:cNvSpPr txBox="1">
            <a:spLocks noGrp="1"/>
          </p:cNvSpPr>
          <p:nvPr>
            <p:ph type="title"/>
          </p:nvPr>
        </p:nvSpPr>
        <p:spPr>
          <a:xfrm>
            <a:off x="380653" y="355600"/>
            <a:ext cx="20556777" cy="1407751"/>
          </a:xfrm>
          <a:prstGeom prst="rect">
            <a:avLst/>
          </a:prstGeom>
        </p:spPr>
        <p:txBody>
          <a:bodyPr lIns="50800" tIns="50800" rIns="50800" bIns="50800"/>
          <a:lstStyle>
            <a:lvl1pPr algn="ctr" defTabSz="825500">
              <a:lnSpc>
                <a:spcPct val="100000"/>
              </a:lnSpc>
              <a:defRPr sz="11200">
                <a:solidFill>
                  <a:srgbClr val="FFFFFF"/>
                </a:solidFill>
                <a:latin typeface="Helvetica Neue Medium"/>
                <a:ea typeface="Helvetica Neue Medium"/>
                <a:cs typeface="Helvetica Neue Medium"/>
                <a:sym typeface="Helvetica Neue Medium"/>
              </a:defRPr>
            </a:lvl1pPr>
          </a:lstStyle>
          <a:p>
            <a:r>
              <a:t>标题文本</a:t>
            </a:r>
          </a:p>
        </p:txBody>
      </p:sp>
      <p:sp>
        <p:nvSpPr>
          <p:cNvPr id="364" name="正文级别 1…"/>
          <p:cNvSpPr txBox="1">
            <a:spLocks noGrp="1"/>
          </p:cNvSpPr>
          <p:nvPr>
            <p:ph type="body" idx="1"/>
          </p:nvPr>
        </p:nvSpPr>
        <p:spPr>
          <a:xfrm>
            <a:off x="345526" y="1837980"/>
            <a:ext cx="23692948" cy="10941919"/>
          </a:xfrm>
          <a:prstGeom prst="rect">
            <a:avLst/>
          </a:prstGeom>
        </p:spPr>
        <p:txBody>
          <a:bodyPr lIns="50800" tIns="50800" rIns="50800" bIns="50800" anchor="ctr"/>
          <a:lstStyle>
            <a:lvl1pPr marL="635000" indent="-635000" defTabSz="825500">
              <a:lnSpc>
                <a:spcPct val="100000"/>
              </a:lnSpc>
              <a:spcBef>
                <a:spcPts val="5900"/>
              </a:spcBef>
              <a:buSzPct val="125000"/>
              <a:buFontTx/>
              <a:defRPr sz="4800" b="1">
                <a:solidFill>
                  <a:srgbClr val="FFFFFF"/>
                </a:solidFill>
                <a:latin typeface="+mn-lt"/>
                <a:ea typeface="+mn-ea"/>
                <a:cs typeface="+mn-cs"/>
                <a:sym typeface="Helvetica Neue"/>
              </a:defRPr>
            </a:lvl1pPr>
            <a:lvl2pPr marL="1270000" indent="-635000" defTabSz="825500">
              <a:lnSpc>
                <a:spcPct val="100000"/>
              </a:lnSpc>
              <a:spcBef>
                <a:spcPts val="5900"/>
              </a:spcBef>
              <a:buSzPct val="125000"/>
              <a:buFontTx/>
              <a:defRPr sz="4800" b="1">
                <a:solidFill>
                  <a:srgbClr val="FFFFFF"/>
                </a:solidFill>
                <a:latin typeface="+mn-lt"/>
                <a:ea typeface="+mn-ea"/>
                <a:cs typeface="+mn-cs"/>
                <a:sym typeface="Helvetica Neue"/>
              </a:defRPr>
            </a:lvl2pPr>
            <a:lvl3pPr marL="1905000" indent="-635000" defTabSz="825500">
              <a:lnSpc>
                <a:spcPct val="100000"/>
              </a:lnSpc>
              <a:spcBef>
                <a:spcPts val="5900"/>
              </a:spcBef>
              <a:buSzPct val="125000"/>
              <a:buFontTx/>
              <a:defRPr sz="4800" b="1">
                <a:solidFill>
                  <a:srgbClr val="FFFFFF"/>
                </a:solidFill>
                <a:latin typeface="+mn-lt"/>
                <a:ea typeface="+mn-ea"/>
                <a:cs typeface="+mn-cs"/>
                <a:sym typeface="Helvetica Neue"/>
              </a:defRPr>
            </a:lvl3pPr>
            <a:lvl4pPr marL="2540000" indent="-635000" defTabSz="825500">
              <a:lnSpc>
                <a:spcPct val="100000"/>
              </a:lnSpc>
              <a:spcBef>
                <a:spcPts val="5900"/>
              </a:spcBef>
              <a:buSzPct val="125000"/>
              <a:buFontTx/>
              <a:defRPr sz="4800" b="1">
                <a:solidFill>
                  <a:srgbClr val="FFFFFF"/>
                </a:solidFill>
                <a:latin typeface="+mn-lt"/>
                <a:ea typeface="+mn-ea"/>
                <a:cs typeface="+mn-cs"/>
                <a:sym typeface="Helvetica Neue"/>
              </a:defRPr>
            </a:lvl4pPr>
            <a:lvl5pPr marL="3175000" indent="-635000" defTabSz="825500">
              <a:lnSpc>
                <a:spcPct val="100000"/>
              </a:lnSpc>
              <a:spcBef>
                <a:spcPts val="5900"/>
              </a:spcBef>
              <a:buSzPct val="125000"/>
              <a:buFontTx/>
              <a:defRPr sz="4800" b="1">
                <a:solidFill>
                  <a:srgbClr val="FFFFFF"/>
                </a:solidFill>
                <a:latin typeface="+mn-lt"/>
                <a:ea typeface="+mn-ea"/>
                <a:cs typeface="+mn-cs"/>
                <a:sym typeface="Helvetica Neue"/>
              </a:defRPr>
            </a:lvl5pPr>
          </a:lstStyle>
          <a:p>
            <a:r>
              <a:t>正文级别 1</a:t>
            </a:r>
          </a:p>
          <a:p>
            <a:pPr lvl="1"/>
            <a:r>
              <a:t>正文级别 2</a:t>
            </a:r>
          </a:p>
          <a:p>
            <a:pPr lvl="2"/>
            <a:r>
              <a:t>正文级别 3</a:t>
            </a:r>
          </a:p>
          <a:p>
            <a:pPr lvl="3"/>
            <a:r>
              <a:t>正文级别 4</a:t>
            </a:r>
          </a:p>
          <a:p>
            <a:pPr lvl="4"/>
            <a:r>
              <a:t>正文级别 5</a:t>
            </a:r>
          </a:p>
        </p:txBody>
      </p:sp>
      <p:sp>
        <p:nvSpPr>
          <p:cNvPr id="365" name="/35"/>
          <p:cNvSpPr txBox="1"/>
          <p:nvPr/>
        </p:nvSpPr>
        <p:spPr>
          <a:xfrm>
            <a:off x="23443946" y="12855650"/>
            <a:ext cx="509729" cy="5230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800" b="1">
                <a:solidFill>
                  <a:srgbClr val="A7A7A7"/>
                </a:solidFill>
                <a:latin typeface="+mn-lt"/>
                <a:ea typeface="+mn-ea"/>
                <a:cs typeface="+mn-cs"/>
                <a:sym typeface="Helvetica Neue"/>
              </a:defRPr>
            </a:lvl1pPr>
          </a:lstStyle>
          <a:p>
            <a:r>
              <a:t>36</a:t>
            </a:r>
          </a:p>
        </p:txBody>
      </p:sp>
      <p:pic>
        <p:nvPicPr>
          <p:cNvPr id="366" name="WechatIMG5051.png" descr="WechatIMG5051.png"/>
          <p:cNvPicPr>
            <a:picLocks noChangeAspect="1"/>
          </p:cNvPicPr>
          <p:nvPr/>
        </p:nvPicPr>
        <p:blipFill>
          <a:blip r:embed="rId2"/>
          <a:stretch>
            <a:fillRect/>
          </a:stretch>
        </p:blipFill>
        <p:spPr>
          <a:xfrm>
            <a:off x="20751800" y="228047"/>
            <a:ext cx="2997591" cy="1662855"/>
          </a:xfrm>
          <a:prstGeom prst="rect">
            <a:avLst/>
          </a:prstGeom>
          <a:ln w="12700">
            <a:miter lim="400000"/>
          </a:ln>
        </p:spPr>
      </p:pic>
      <p:sp>
        <p:nvSpPr>
          <p:cNvPr id="367" name="/35"/>
          <p:cNvSpPr txBox="1"/>
          <p:nvPr/>
        </p:nvSpPr>
        <p:spPr>
          <a:xfrm>
            <a:off x="23229188" y="12855650"/>
            <a:ext cx="246229" cy="5230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800" b="1">
                <a:solidFill>
                  <a:srgbClr val="A7A7A7"/>
                </a:solidFill>
                <a:latin typeface="+mn-lt"/>
                <a:ea typeface="+mn-ea"/>
                <a:cs typeface="+mn-cs"/>
                <a:sym typeface="Helvetica Neue"/>
              </a:defRPr>
            </a:lvl1pPr>
          </a:lstStyle>
          <a:p>
            <a:r>
              <a:t>/</a:t>
            </a:r>
          </a:p>
        </p:txBody>
      </p:sp>
      <p:sp>
        <p:nvSpPr>
          <p:cNvPr id="368" name="幻灯片编号"/>
          <p:cNvSpPr txBox="1">
            <a:spLocks noGrp="1"/>
          </p:cNvSpPr>
          <p:nvPr>
            <p:ph type="sldNum" sz="quarter" idx="2"/>
          </p:nvPr>
        </p:nvSpPr>
        <p:spPr>
          <a:xfrm>
            <a:off x="22750932" y="12855650"/>
            <a:ext cx="509728" cy="523086"/>
          </a:xfrm>
          <a:prstGeom prst="rect">
            <a:avLst/>
          </a:prstGeom>
        </p:spPr>
        <p:txBody>
          <a:bodyPr lIns="50800" tIns="50800" rIns="50800" bIns="50800"/>
          <a:lstStyle>
            <a:lvl1pPr algn="ctr" defTabSz="825500">
              <a:defRPr sz="2800" b="1">
                <a:solidFill>
                  <a:srgbClr val="A7A7A7"/>
                </a:solidFill>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标题 - 顶部对齐">
    <p:bg>
      <p:bgPr>
        <a:solidFill>
          <a:srgbClr val="002452"/>
        </a:solidFill>
        <a:effectLst/>
      </p:bgPr>
    </p:bg>
    <p:spTree>
      <p:nvGrpSpPr>
        <p:cNvPr id="1" name=""/>
        <p:cNvGrpSpPr/>
        <p:nvPr/>
      </p:nvGrpSpPr>
      <p:grpSpPr>
        <a:xfrm>
          <a:off x="0" y="0"/>
          <a:ext cx="0" cy="0"/>
          <a:chOff x="0" y="0"/>
          <a:chExt cx="0" cy="0"/>
        </a:xfrm>
      </p:grpSpPr>
      <p:sp>
        <p:nvSpPr>
          <p:cNvPr id="375" name="标题文本"/>
          <p:cNvSpPr txBox="1">
            <a:spLocks noGrp="1"/>
          </p:cNvSpPr>
          <p:nvPr>
            <p:ph type="title"/>
          </p:nvPr>
        </p:nvSpPr>
        <p:spPr>
          <a:xfrm>
            <a:off x="3248407" y="209532"/>
            <a:ext cx="17607545" cy="1307300"/>
          </a:xfrm>
          <a:prstGeom prst="rect">
            <a:avLst/>
          </a:prstGeom>
        </p:spPr>
        <p:txBody>
          <a:bodyPr lIns="71437" tIns="71437" rIns="71437" bIns="71437"/>
          <a:lstStyle>
            <a:lvl1pPr algn="ctr" defTabSz="821531">
              <a:lnSpc>
                <a:spcPct val="100000"/>
              </a:lnSpc>
              <a:defRPr sz="10600">
                <a:solidFill>
                  <a:srgbClr val="ADFDD7"/>
                </a:solidFill>
                <a:latin typeface="Helvetica Light"/>
                <a:ea typeface="Helvetica Light"/>
                <a:cs typeface="Helvetica Light"/>
                <a:sym typeface="Helvetica Light"/>
              </a:defRPr>
            </a:lvl1pPr>
          </a:lstStyle>
          <a:p>
            <a:r>
              <a:t>标题文本</a:t>
            </a:r>
          </a:p>
        </p:txBody>
      </p:sp>
      <p:pic>
        <p:nvPicPr>
          <p:cNvPr id="376" name="图像" descr="图像"/>
          <p:cNvPicPr>
            <a:picLocks noChangeAspect="1"/>
          </p:cNvPicPr>
          <p:nvPr/>
        </p:nvPicPr>
        <p:blipFill>
          <a:blip r:embed="rId2"/>
          <a:stretch>
            <a:fillRect/>
          </a:stretch>
        </p:blipFill>
        <p:spPr>
          <a:xfrm>
            <a:off x="18673311" y="167221"/>
            <a:ext cx="2339580" cy="1803799"/>
          </a:xfrm>
          <a:prstGeom prst="rect">
            <a:avLst/>
          </a:prstGeom>
          <a:ln w="12700">
            <a:miter lim="400000"/>
          </a:ln>
        </p:spPr>
      </p:pic>
      <p:sp>
        <p:nvSpPr>
          <p:cNvPr id="377" name="/49"/>
          <p:cNvSpPr txBox="1"/>
          <p:nvPr/>
        </p:nvSpPr>
        <p:spPr>
          <a:xfrm>
            <a:off x="20315496" y="12769979"/>
            <a:ext cx="473330" cy="422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defTabSz="821531">
              <a:defRPr sz="1800">
                <a:solidFill>
                  <a:srgbClr val="FFFFFF"/>
                </a:solidFill>
                <a:latin typeface="Helvetica Light"/>
                <a:ea typeface="Helvetica Light"/>
                <a:cs typeface="Helvetica Light"/>
                <a:sym typeface="Helvetica Light"/>
              </a:defRPr>
            </a:lvl1pPr>
          </a:lstStyle>
          <a:p>
            <a:r>
              <a:t>/49</a:t>
            </a:r>
          </a:p>
        </p:txBody>
      </p:sp>
      <p:sp>
        <p:nvSpPr>
          <p:cNvPr id="378" name="幻灯片编号"/>
          <p:cNvSpPr txBox="1">
            <a:spLocks noGrp="1"/>
          </p:cNvSpPr>
          <p:nvPr>
            <p:ph type="sldNum" sz="quarter" idx="2"/>
          </p:nvPr>
        </p:nvSpPr>
        <p:spPr>
          <a:xfrm>
            <a:off x="19897316" y="12713224"/>
            <a:ext cx="409779" cy="422276"/>
          </a:xfrm>
          <a:prstGeom prst="rect">
            <a:avLst/>
          </a:prstGeom>
        </p:spPr>
        <p:txBody>
          <a:bodyPr lIns="71437" tIns="71437" rIns="71437" bIns="71437" anchor="t"/>
          <a:lstStyle>
            <a:lvl1pPr algn="ctr" defTabSz="821531">
              <a:defRPr sz="1800">
                <a:solidFill>
                  <a:srgbClr val="FFFFFF"/>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标题与项目符号">
    <p:bg>
      <p:bgPr>
        <a:solidFill>
          <a:srgbClr val="003462"/>
        </a:solidFill>
        <a:effectLst/>
      </p:bgPr>
    </p:bg>
    <p:spTree>
      <p:nvGrpSpPr>
        <p:cNvPr id="1" name=""/>
        <p:cNvGrpSpPr/>
        <p:nvPr/>
      </p:nvGrpSpPr>
      <p:grpSpPr>
        <a:xfrm>
          <a:off x="0" y="0"/>
          <a:ext cx="0" cy="0"/>
          <a:chOff x="0" y="0"/>
          <a:chExt cx="0" cy="0"/>
        </a:xfrm>
      </p:grpSpPr>
      <p:sp>
        <p:nvSpPr>
          <p:cNvPr id="385" name="标题文本"/>
          <p:cNvSpPr txBox="1">
            <a:spLocks noGrp="1"/>
          </p:cNvSpPr>
          <p:nvPr>
            <p:ph type="title"/>
          </p:nvPr>
        </p:nvSpPr>
        <p:spPr>
          <a:xfrm>
            <a:off x="3758929" y="355600"/>
            <a:ext cx="17178500" cy="1176403"/>
          </a:xfrm>
          <a:prstGeom prst="rect">
            <a:avLst/>
          </a:prstGeom>
        </p:spPr>
        <p:txBody>
          <a:bodyPr lIns="50800" tIns="50800" rIns="50800" bIns="50800"/>
          <a:lstStyle>
            <a:lvl1pPr algn="ctr" defTabSz="825500">
              <a:lnSpc>
                <a:spcPct val="100000"/>
              </a:lnSpc>
              <a:defRPr sz="11200">
                <a:solidFill>
                  <a:srgbClr val="FFFFFF"/>
                </a:solidFill>
                <a:latin typeface="Helvetica Neue Medium"/>
                <a:ea typeface="Helvetica Neue Medium"/>
                <a:cs typeface="Helvetica Neue Medium"/>
                <a:sym typeface="Helvetica Neue Medium"/>
              </a:defRPr>
            </a:lvl1pPr>
          </a:lstStyle>
          <a:p>
            <a:r>
              <a:t>标题文本</a:t>
            </a:r>
          </a:p>
        </p:txBody>
      </p:sp>
      <p:sp>
        <p:nvSpPr>
          <p:cNvPr id="386" name="正文级别 1…"/>
          <p:cNvSpPr txBox="1">
            <a:spLocks noGrp="1"/>
          </p:cNvSpPr>
          <p:nvPr>
            <p:ph type="body" idx="1"/>
          </p:nvPr>
        </p:nvSpPr>
        <p:spPr>
          <a:xfrm>
            <a:off x="345527" y="1837980"/>
            <a:ext cx="23692946" cy="10941919"/>
          </a:xfrm>
          <a:prstGeom prst="rect">
            <a:avLst/>
          </a:prstGeom>
        </p:spPr>
        <p:txBody>
          <a:bodyPr lIns="50800" tIns="50800" rIns="50800" bIns="50800" anchor="ctr"/>
          <a:lstStyle>
            <a:lvl1pPr marL="635000" indent="-635000" defTabSz="825500">
              <a:lnSpc>
                <a:spcPct val="100000"/>
              </a:lnSpc>
              <a:spcBef>
                <a:spcPts val="5900"/>
              </a:spcBef>
              <a:buSzPct val="125000"/>
              <a:buFontTx/>
              <a:defRPr sz="4800" b="1">
                <a:solidFill>
                  <a:srgbClr val="FFFFFF"/>
                </a:solidFill>
                <a:latin typeface="+mn-lt"/>
                <a:ea typeface="+mn-ea"/>
                <a:cs typeface="+mn-cs"/>
                <a:sym typeface="Helvetica Neue"/>
              </a:defRPr>
            </a:lvl1pPr>
            <a:lvl2pPr marL="1270000" indent="-635000" defTabSz="825500">
              <a:lnSpc>
                <a:spcPct val="100000"/>
              </a:lnSpc>
              <a:spcBef>
                <a:spcPts val="5900"/>
              </a:spcBef>
              <a:buSzPct val="125000"/>
              <a:buFontTx/>
              <a:defRPr sz="4800" b="1">
                <a:solidFill>
                  <a:srgbClr val="FFFFFF"/>
                </a:solidFill>
                <a:latin typeface="+mn-lt"/>
                <a:ea typeface="+mn-ea"/>
                <a:cs typeface="+mn-cs"/>
                <a:sym typeface="Helvetica Neue"/>
              </a:defRPr>
            </a:lvl2pPr>
            <a:lvl3pPr marL="1905000" indent="-635000" defTabSz="825500">
              <a:lnSpc>
                <a:spcPct val="100000"/>
              </a:lnSpc>
              <a:spcBef>
                <a:spcPts val="5900"/>
              </a:spcBef>
              <a:buSzPct val="125000"/>
              <a:buFontTx/>
              <a:defRPr sz="4800" b="1">
                <a:solidFill>
                  <a:srgbClr val="FFFFFF"/>
                </a:solidFill>
                <a:latin typeface="+mn-lt"/>
                <a:ea typeface="+mn-ea"/>
                <a:cs typeface="+mn-cs"/>
                <a:sym typeface="Helvetica Neue"/>
              </a:defRPr>
            </a:lvl3pPr>
            <a:lvl4pPr marL="2540000" indent="-635000" defTabSz="825500">
              <a:lnSpc>
                <a:spcPct val="100000"/>
              </a:lnSpc>
              <a:spcBef>
                <a:spcPts val="5900"/>
              </a:spcBef>
              <a:buSzPct val="125000"/>
              <a:buFontTx/>
              <a:defRPr sz="4800" b="1">
                <a:solidFill>
                  <a:srgbClr val="FFFFFF"/>
                </a:solidFill>
                <a:latin typeface="+mn-lt"/>
                <a:ea typeface="+mn-ea"/>
                <a:cs typeface="+mn-cs"/>
                <a:sym typeface="Helvetica Neue"/>
              </a:defRPr>
            </a:lvl4pPr>
            <a:lvl5pPr marL="3175000" indent="-635000" defTabSz="825500">
              <a:lnSpc>
                <a:spcPct val="100000"/>
              </a:lnSpc>
              <a:spcBef>
                <a:spcPts val="5900"/>
              </a:spcBef>
              <a:buSzPct val="125000"/>
              <a:buFontTx/>
              <a:defRPr sz="4800" b="1">
                <a:solidFill>
                  <a:srgbClr val="FFFFFF"/>
                </a:solidFill>
                <a:latin typeface="+mn-lt"/>
                <a:ea typeface="+mn-ea"/>
                <a:cs typeface="+mn-cs"/>
                <a:sym typeface="Helvetica Neue"/>
              </a:defRPr>
            </a:lvl5pPr>
          </a:lstStyle>
          <a:p>
            <a:r>
              <a:t>正文级别 1</a:t>
            </a:r>
          </a:p>
          <a:p>
            <a:pPr lvl="1"/>
            <a:r>
              <a:t>正文级别 2</a:t>
            </a:r>
          </a:p>
          <a:p>
            <a:pPr lvl="2"/>
            <a:r>
              <a:t>正文级别 3</a:t>
            </a:r>
          </a:p>
          <a:p>
            <a:pPr lvl="3"/>
            <a:r>
              <a:t>正文级别 4</a:t>
            </a:r>
          </a:p>
          <a:p>
            <a:pPr lvl="4"/>
            <a:r>
              <a:t>正文级别 5</a:t>
            </a:r>
          </a:p>
        </p:txBody>
      </p:sp>
      <p:pic>
        <p:nvPicPr>
          <p:cNvPr id="387" name="图像" descr="图像"/>
          <p:cNvPicPr>
            <a:picLocks noChangeAspect="1"/>
          </p:cNvPicPr>
          <p:nvPr/>
        </p:nvPicPr>
        <p:blipFill>
          <a:blip r:embed="rId2"/>
          <a:stretch>
            <a:fillRect/>
          </a:stretch>
        </p:blipFill>
        <p:spPr>
          <a:xfrm>
            <a:off x="22351596" y="76200"/>
            <a:ext cx="1888221" cy="1455803"/>
          </a:xfrm>
          <a:prstGeom prst="rect">
            <a:avLst/>
          </a:prstGeom>
          <a:ln w="12700">
            <a:miter lim="400000"/>
          </a:ln>
        </p:spPr>
      </p:pic>
      <p:sp>
        <p:nvSpPr>
          <p:cNvPr id="388" name="W P Liu, CJPL IAC, Dec. , 2018"/>
          <p:cNvSpPr txBox="1"/>
          <p:nvPr/>
        </p:nvSpPr>
        <p:spPr>
          <a:xfrm>
            <a:off x="-1" y="13126121"/>
            <a:ext cx="4219013" cy="5604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b="1">
                <a:solidFill>
                  <a:srgbClr val="FFFFFF"/>
                </a:solidFill>
                <a:latin typeface="+mn-lt"/>
                <a:ea typeface="+mn-ea"/>
                <a:cs typeface="+mn-cs"/>
                <a:sym typeface="Helvetica Neue"/>
              </a:defRPr>
            </a:lvl1pPr>
          </a:lstStyle>
          <a:p>
            <a:r>
              <a:t>W. P. Liu, 2021, CINA</a:t>
            </a:r>
          </a:p>
        </p:txBody>
      </p:sp>
      <p:sp>
        <p:nvSpPr>
          <p:cNvPr id="389" name="/35"/>
          <p:cNvSpPr txBox="1"/>
          <p:nvPr/>
        </p:nvSpPr>
        <p:spPr>
          <a:xfrm>
            <a:off x="23723511" y="13174232"/>
            <a:ext cx="641655" cy="5230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800" b="1">
                <a:solidFill>
                  <a:srgbClr val="FFFFFF"/>
                </a:solidFill>
                <a:latin typeface="+mn-lt"/>
                <a:ea typeface="+mn-ea"/>
                <a:cs typeface="+mn-cs"/>
                <a:sym typeface="Helvetica Neue"/>
              </a:defRPr>
            </a:lvl1pPr>
          </a:lstStyle>
          <a:p>
            <a:r>
              <a:t>/37</a:t>
            </a:r>
          </a:p>
        </p:txBody>
      </p:sp>
      <p:sp>
        <p:nvSpPr>
          <p:cNvPr id="390" name="幻灯片编号"/>
          <p:cNvSpPr txBox="1">
            <a:spLocks noGrp="1"/>
          </p:cNvSpPr>
          <p:nvPr>
            <p:ph type="sldNum" sz="quarter" idx="2"/>
          </p:nvPr>
        </p:nvSpPr>
        <p:spPr>
          <a:xfrm>
            <a:off x="23194948" y="13174233"/>
            <a:ext cx="509728" cy="523086"/>
          </a:xfrm>
          <a:prstGeom prst="rect">
            <a:avLst/>
          </a:prstGeom>
        </p:spPr>
        <p:txBody>
          <a:bodyPr lIns="50800" tIns="50800" rIns="50800" bIns="50800" anchor="t"/>
          <a:lstStyle>
            <a:lvl1pPr algn="ctr" defTabSz="825500">
              <a:defRPr sz="2800" b="1">
                <a:solidFill>
                  <a:srgbClr val="FFFFFF"/>
                </a:solidFill>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标题与项目符号 拷贝">
    <p:bg>
      <p:bgPr>
        <a:gradFill flip="none" rotWithShape="1">
          <a:gsLst>
            <a:gs pos="0">
              <a:srgbClr val="000727"/>
            </a:gs>
            <a:gs pos="100000">
              <a:srgbClr val="001896"/>
            </a:gs>
          </a:gsLst>
          <a:lin ang="16200000" scaled="0"/>
        </a:gradFill>
        <a:effectLst/>
      </p:bgPr>
    </p:bg>
    <p:spTree>
      <p:nvGrpSpPr>
        <p:cNvPr id="1" name=""/>
        <p:cNvGrpSpPr/>
        <p:nvPr/>
      </p:nvGrpSpPr>
      <p:grpSpPr>
        <a:xfrm>
          <a:off x="0" y="0"/>
          <a:ext cx="0" cy="0"/>
          <a:chOff x="0" y="0"/>
          <a:chExt cx="0" cy="0"/>
        </a:xfrm>
      </p:grpSpPr>
      <p:pic>
        <p:nvPicPr>
          <p:cNvPr id="397" name="图像" descr="图像"/>
          <p:cNvPicPr>
            <a:picLocks noChangeAspect="1"/>
          </p:cNvPicPr>
          <p:nvPr/>
        </p:nvPicPr>
        <p:blipFill>
          <a:blip r:embed="rId2"/>
          <a:stretch>
            <a:fillRect/>
          </a:stretch>
        </p:blipFill>
        <p:spPr>
          <a:xfrm>
            <a:off x="27182" y="-32373"/>
            <a:ext cx="24838435" cy="13780930"/>
          </a:xfrm>
          <a:prstGeom prst="rect">
            <a:avLst/>
          </a:prstGeom>
          <a:ln w="12700">
            <a:miter lim="400000"/>
          </a:ln>
        </p:spPr>
      </p:pic>
      <p:sp>
        <p:nvSpPr>
          <p:cNvPr id="398" name="正文级别 1…"/>
          <p:cNvSpPr txBox="1">
            <a:spLocks noGrp="1"/>
          </p:cNvSpPr>
          <p:nvPr>
            <p:ph type="body" idx="1"/>
          </p:nvPr>
        </p:nvSpPr>
        <p:spPr>
          <a:xfrm>
            <a:off x="522704" y="1970862"/>
            <a:ext cx="23692947" cy="10941920"/>
          </a:xfrm>
          <a:prstGeom prst="rect">
            <a:avLst/>
          </a:prstGeom>
        </p:spPr>
        <p:txBody>
          <a:bodyPr lIns="50800" tIns="50800" rIns="50800" bIns="50800" anchor="ctr"/>
          <a:lstStyle>
            <a:lvl1pPr marL="635000" indent="-635000" defTabSz="825500">
              <a:lnSpc>
                <a:spcPct val="100000"/>
              </a:lnSpc>
              <a:spcBef>
                <a:spcPts val="5900"/>
              </a:spcBef>
              <a:buSzPct val="125000"/>
              <a:buFontTx/>
              <a:defRPr sz="4800" b="1">
                <a:solidFill>
                  <a:srgbClr val="FFFFFF"/>
                </a:solidFill>
                <a:latin typeface="+mn-lt"/>
                <a:ea typeface="+mn-ea"/>
                <a:cs typeface="+mn-cs"/>
                <a:sym typeface="Helvetica Neue"/>
              </a:defRPr>
            </a:lvl1pPr>
            <a:lvl2pPr marL="1270000" indent="-635000" defTabSz="825500">
              <a:lnSpc>
                <a:spcPct val="100000"/>
              </a:lnSpc>
              <a:spcBef>
                <a:spcPts val="5900"/>
              </a:spcBef>
              <a:buSzPct val="125000"/>
              <a:buFontTx/>
              <a:defRPr sz="4800" b="1">
                <a:solidFill>
                  <a:srgbClr val="FFFFFF"/>
                </a:solidFill>
                <a:latin typeface="+mn-lt"/>
                <a:ea typeface="+mn-ea"/>
                <a:cs typeface="+mn-cs"/>
                <a:sym typeface="Helvetica Neue"/>
              </a:defRPr>
            </a:lvl2pPr>
            <a:lvl3pPr marL="1905000" indent="-635000" defTabSz="825500">
              <a:lnSpc>
                <a:spcPct val="100000"/>
              </a:lnSpc>
              <a:spcBef>
                <a:spcPts val="5900"/>
              </a:spcBef>
              <a:buSzPct val="125000"/>
              <a:buFontTx/>
              <a:defRPr sz="4800" b="1">
                <a:solidFill>
                  <a:srgbClr val="FFFFFF"/>
                </a:solidFill>
                <a:latin typeface="+mn-lt"/>
                <a:ea typeface="+mn-ea"/>
                <a:cs typeface="+mn-cs"/>
                <a:sym typeface="Helvetica Neue"/>
              </a:defRPr>
            </a:lvl3pPr>
            <a:lvl4pPr marL="2540000" indent="-635000" defTabSz="825500">
              <a:lnSpc>
                <a:spcPct val="100000"/>
              </a:lnSpc>
              <a:spcBef>
                <a:spcPts val="5900"/>
              </a:spcBef>
              <a:buSzPct val="125000"/>
              <a:buFontTx/>
              <a:defRPr sz="4800" b="1">
                <a:solidFill>
                  <a:srgbClr val="FFFFFF"/>
                </a:solidFill>
                <a:latin typeface="+mn-lt"/>
                <a:ea typeface="+mn-ea"/>
                <a:cs typeface="+mn-cs"/>
                <a:sym typeface="Helvetica Neue"/>
              </a:defRPr>
            </a:lvl4pPr>
            <a:lvl5pPr marL="3175000" indent="-635000" defTabSz="825500">
              <a:lnSpc>
                <a:spcPct val="100000"/>
              </a:lnSpc>
              <a:spcBef>
                <a:spcPts val="5900"/>
              </a:spcBef>
              <a:buSzPct val="125000"/>
              <a:buFontTx/>
              <a:defRPr sz="4800" b="1">
                <a:solidFill>
                  <a:srgbClr val="FFFFFF"/>
                </a:solidFill>
                <a:latin typeface="+mn-lt"/>
                <a:ea typeface="+mn-ea"/>
                <a:cs typeface="+mn-cs"/>
                <a:sym typeface="Helvetica Neue"/>
              </a:defRPr>
            </a:lvl5pPr>
          </a:lstStyle>
          <a:p>
            <a:r>
              <a:t>正文级别 1</a:t>
            </a:r>
          </a:p>
          <a:p>
            <a:pPr lvl="1"/>
            <a:r>
              <a:t>正文级别 2</a:t>
            </a:r>
          </a:p>
          <a:p>
            <a:pPr lvl="2"/>
            <a:r>
              <a:t>正文级别 3</a:t>
            </a:r>
          </a:p>
          <a:p>
            <a:pPr lvl="3"/>
            <a:r>
              <a:t>正文级别 4</a:t>
            </a:r>
          </a:p>
          <a:p>
            <a:pPr lvl="4"/>
            <a:r>
              <a:t>正文级别 5</a:t>
            </a:r>
          </a:p>
        </p:txBody>
      </p:sp>
      <p:sp>
        <p:nvSpPr>
          <p:cNvPr id="399" name="标题文本"/>
          <p:cNvSpPr txBox="1">
            <a:spLocks noGrp="1"/>
          </p:cNvSpPr>
          <p:nvPr>
            <p:ph type="title"/>
          </p:nvPr>
        </p:nvSpPr>
        <p:spPr>
          <a:xfrm>
            <a:off x="380653" y="355600"/>
            <a:ext cx="20556777" cy="1407751"/>
          </a:xfrm>
          <a:prstGeom prst="rect">
            <a:avLst/>
          </a:prstGeom>
        </p:spPr>
        <p:txBody>
          <a:bodyPr lIns="50800" tIns="50800" rIns="50800" bIns="50800"/>
          <a:lstStyle>
            <a:lvl1pPr algn="ctr" defTabSz="825500">
              <a:lnSpc>
                <a:spcPct val="100000"/>
              </a:lnSpc>
              <a:defRPr sz="11200">
                <a:solidFill>
                  <a:srgbClr val="FFFFFF"/>
                </a:solidFill>
                <a:latin typeface="Helvetica Neue Medium"/>
                <a:ea typeface="Helvetica Neue Medium"/>
                <a:cs typeface="Helvetica Neue Medium"/>
                <a:sym typeface="Helvetica Neue Medium"/>
              </a:defRPr>
            </a:lvl1pPr>
          </a:lstStyle>
          <a:p>
            <a:r>
              <a:t>标题文本</a:t>
            </a:r>
          </a:p>
        </p:txBody>
      </p:sp>
      <p:pic>
        <p:nvPicPr>
          <p:cNvPr id="400" name="WechatIMG5051.png" descr="WechatIMG5051.png"/>
          <p:cNvPicPr>
            <a:picLocks noChangeAspect="1"/>
          </p:cNvPicPr>
          <p:nvPr/>
        </p:nvPicPr>
        <p:blipFill>
          <a:blip r:embed="rId3"/>
          <a:stretch>
            <a:fillRect/>
          </a:stretch>
        </p:blipFill>
        <p:spPr>
          <a:xfrm>
            <a:off x="20751800" y="228047"/>
            <a:ext cx="2997591" cy="1662855"/>
          </a:xfrm>
          <a:prstGeom prst="rect">
            <a:avLst/>
          </a:prstGeom>
          <a:ln w="12700">
            <a:miter lim="400000"/>
          </a:ln>
        </p:spPr>
      </p:pic>
      <p:sp>
        <p:nvSpPr>
          <p:cNvPr id="401" name="幻灯片编号"/>
          <p:cNvSpPr txBox="1">
            <a:spLocks noGrp="1"/>
          </p:cNvSpPr>
          <p:nvPr>
            <p:ph type="sldNum" sz="quarter" idx="2"/>
          </p:nvPr>
        </p:nvSpPr>
        <p:spPr>
          <a:xfrm>
            <a:off x="22750932" y="12855650"/>
            <a:ext cx="509728" cy="523086"/>
          </a:xfrm>
          <a:prstGeom prst="rect">
            <a:avLst/>
          </a:prstGeom>
        </p:spPr>
        <p:txBody>
          <a:bodyPr lIns="50800" tIns="50800" rIns="50800" bIns="50800"/>
          <a:lstStyle>
            <a:lvl1pPr algn="ctr" defTabSz="825500">
              <a:defRPr sz="2800" b="1">
                <a:solidFill>
                  <a:srgbClr val="A7A7A7"/>
                </a:solidFill>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标题与项目符号">
    <p:bg>
      <p:bgPr>
        <a:gradFill flip="none" rotWithShape="1">
          <a:gsLst>
            <a:gs pos="0">
              <a:srgbClr val="000727"/>
            </a:gs>
            <a:gs pos="100000">
              <a:srgbClr val="001896"/>
            </a:gs>
          </a:gsLst>
          <a:lin ang="16200000" scaled="0"/>
        </a:gradFill>
        <a:effectLst/>
      </p:bgPr>
    </p:bg>
    <p:spTree>
      <p:nvGrpSpPr>
        <p:cNvPr id="1" name=""/>
        <p:cNvGrpSpPr/>
        <p:nvPr/>
      </p:nvGrpSpPr>
      <p:grpSpPr>
        <a:xfrm>
          <a:off x="0" y="0"/>
          <a:ext cx="0" cy="0"/>
          <a:chOff x="0" y="0"/>
          <a:chExt cx="0" cy="0"/>
        </a:xfrm>
      </p:grpSpPr>
      <p:pic>
        <p:nvPicPr>
          <p:cNvPr id="408" name="图像" descr="图像"/>
          <p:cNvPicPr>
            <a:picLocks noChangeAspect="1"/>
          </p:cNvPicPr>
          <p:nvPr/>
        </p:nvPicPr>
        <p:blipFill>
          <a:blip r:embed="rId2"/>
          <a:stretch>
            <a:fillRect/>
          </a:stretch>
        </p:blipFill>
        <p:spPr>
          <a:xfrm>
            <a:off x="27182" y="-32373"/>
            <a:ext cx="24838435" cy="13780930"/>
          </a:xfrm>
          <a:prstGeom prst="rect">
            <a:avLst/>
          </a:prstGeom>
          <a:ln w="12700">
            <a:miter lim="400000"/>
          </a:ln>
        </p:spPr>
      </p:pic>
      <p:sp>
        <p:nvSpPr>
          <p:cNvPr id="409" name="标题文本"/>
          <p:cNvSpPr txBox="1">
            <a:spLocks noGrp="1"/>
          </p:cNvSpPr>
          <p:nvPr>
            <p:ph type="title"/>
          </p:nvPr>
        </p:nvSpPr>
        <p:spPr>
          <a:xfrm>
            <a:off x="380653" y="355600"/>
            <a:ext cx="20556776" cy="1407751"/>
          </a:xfrm>
          <a:prstGeom prst="rect">
            <a:avLst/>
          </a:prstGeom>
        </p:spPr>
        <p:txBody>
          <a:bodyPr lIns="50800" tIns="50800" rIns="50800" bIns="50800"/>
          <a:lstStyle>
            <a:lvl1pPr algn="ctr" defTabSz="825500">
              <a:lnSpc>
                <a:spcPct val="100000"/>
              </a:lnSpc>
              <a:defRPr sz="11200">
                <a:solidFill>
                  <a:srgbClr val="FFFFFF"/>
                </a:solidFill>
                <a:latin typeface="Helvetica Neue Medium"/>
                <a:ea typeface="Helvetica Neue Medium"/>
                <a:cs typeface="Helvetica Neue Medium"/>
                <a:sym typeface="Helvetica Neue Medium"/>
              </a:defRPr>
            </a:lvl1pPr>
          </a:lstStyle>
          <a:p>
            <a:r>
              <a:t>标题文本</a:t>
            </a:r>
          </a:p>
        </p:txBody>
      </p:sp>
      <p:sp>
        <p:nvSpPr>
          <p:cNvPr id="410" name="正文级别 1…"/>
          <p:cNvSpPr txBox="1">
            <a:spLocks noGrp="1"/>
          </p:cNvSpPr>
          <p:nvPr>
            <p:ph type="body" idx="1"/>
          </p:nvPr>
        </p:nvSpPr>
        <p:spPr>
          <a:xfrm>
            <a:off x="345527" y="1837980"/>
            <a:ext cx="23692946" cy="10941919"/>
          </a:xfrm>
          <a:prstGeom prst="rect">
            <a:avLst/>
          </a:prstGeom>
        </p:spPr>
        <p:txBody>
          <a:bodyPr lIns="50800" tIns="50800" rIns="50800" bIns="50800" anchor="ctr"/>
          <a:lstStyle>
            <a:lvl1pPr marL="635000" indent="-635000" defTabSz="825500">
              <a:lnSpc>
                <a:spcPct val="100000"/>
              </a:lnSpc>
              <a:spcBef>
                <a:spcPts val="5900"/>
              </a:spcBef>
              <a:buSzPct val="125000"/>
              <a:buFontTx/>
              <a:defRPr sz="4800" b="1">
                <a:solidFill>
                  <a:srgbClr val="FFFFFF"/>
                </a:solidFill>
                <a:latin typeface="+mn-lt"/>
                <a:ea typeface="+mn-ea"/>
                <a:cs typeface="+mn-cs"/>
                <a:sym typeface="Helvetica Neue"/>
              </a:defRPr>
            </a:lvl1pPr>
            <a:lvl2pPr marL="1270000" indent="-635000" defTabSz="825500">
              <a:lnSpc>
                <a:spcPct val="100000"/>
              </a:lnSpc>
              <a:spcBef>
                <a:spcPts val="5900"/>
              </a:spcBef>
              <a:buSzPct val="125000"/>
              <a:buFontTx/>
              <a:defRPr sz="4800" b="1">
                <a:solidFill>
                  <a:srgbClr val="FFFFFF"/>
                </a:solidFill>
                <a:latin typeface="+mn-lt"/>
                <a:ea typeface="+mn-ea"/>
                <a:cs typeface="+mn-cs"/>
                <a:sym typeface="Helvetica Neue"/>
              </a:defRPr>
            </a:lvl2pPr>
            <a:lvl3pPr marL="1905000" indent="-635000" defTabSz="825500">
              <a:lnSpc>
                <a:spcPct val="100000"/>
              </a:lnSpc>
              <a:spcBef>
                <a:spcPts val="5900"/>
              </a:spcBef>
              <a:buSzPct val="125000"/>
              <a:buFontTx/>
              <a:defRPr sz="4800" b="1">
                <a:solidFill>
                  <a:srgbClr val="FFFFFF"/>
                </a:solidFill>
                <a:latin typeface="+mn-lt"/>
                <a:ea typeface="+mn-ea"/>
                <a:cs typeface="+mn-cs"/>
                <a:sym typeface="Helvetica Neue"/>
              </a:defRPr>
            </a:lvl3pPr>
            <a:lvl4pPr marL="2540000" indent="-635000" defTabSz="825500">
              <a:lnSpc>
                <a:spcPct val="100000"/>
              </a:lnSpc>
              <a:spcBef>
                <a:spcPts val="5900"/>
              </a:spcBef>
              <a:buSzPct val="125000"/>
              <a:buFontTx/>
              <a:defRPr sz="4800" b="1">
                <a:solidFill>
                  <a:srgbClr val="FFFFFF"/>
                </a:solidFill>
                <a:latin typeface="+mn-lt"/>
                <a:ea typeface="+mn-ea"/>
                <a:cs typeface="+mn-cs"/>
                <a:sym typeface="Helvetica Neue"/>
              </a:defRPr>
            </a:lvl4pPr>
            <a:lvl5pPr marL="3175000" indent="-635000" defTabSz="825500">
              <a:lnSpc>
                <a:spcPct val="100000"/>
              </a:lnSpc>
              <a:spcBef>
                <a:spcPts val="5900"/>
              </a:spcBef>
              <a:buSzPct val="125000"/>
              <a:buFontTx/>
              <a:defRPr sz="4800" b="1">
                <a:solidFill>
                  <a:srgbClr val="FFFFFF"/>
                </a:solidFill>
                <a:latin typeface="+mn-lt"/>
                <a:ea typeface="+mn-ea"/>
                <a:cs typeface="+mn-cs"/>
                <a:sym typeface="Helvetica Neue"/>
              </a:defRPr>
            </a:lvl5pPr>
          </a:lstStyle>
          <a:p>
            <a:r>
              <a:t>正文级别 1</a:t>
            </a:r>
          </a:p>
          <a:p>
            <a:pPr lvl="1"/>
            <a:r>
              <a:t>正文级别 2</a:t>
            </a:r>
          </a:p>
          <a:p>
            <a:pPr lvl="2"/>
            <a:r>
              <a:t>正文级别 3</a:t>
            </a:r>
          </a:p>
          <a:p>
            <a:pPr lvl="3"/>
            <a:r>
              <a:t>正文级别 4</a:t>
            </a:r>
          </a:p>
          <a:p>
            <a:pPr lvl="4"/>
            <a:r>
              <a:t>正文级别 5</a:t>
            </a:r>
          </a:p>
        </p:txBody>
      </p:sp>
      <p:pic>
        <p:nvPicPr>
          <p:cNvPr id="411" name="WechatIMG5051.png" descr="WechatIMG5051.png"/>
          <p:cNvPicPr>
            <a:picLocks noChangeAspect="1"/>
          </p:cNvPicPr>
          <p:nvPr/>
        </p:nvPicPr>
        <p:blipFill>
          <a:blip r:embed="rId3"/>
          <a:stretch>
            <a:fillRect/>
          </a:stretch>
        </p:blipFill>
        <p:spPr>
          <a:xfrm>
            <a:off x="20751800" y="228048"/>
            <a:ext cx="2997590" cy="1662854"/>
          </a:xfrm>
          <a:prstGeom prst="rect">
            <a:avLst/>
          </a:prstGeom>
          <a:ln w="12700">
            <a:miter lim="400000"/>
          </a:ln>
        </p:spPr>
      </p:pic>
      <p:sp>
        <p:nvSpPr>
          <p:cNvPr id="412" name="幻灯片编号"/>
          <p:cNvSpPr txBox="1">
            <a:spLocks noGrp="1"/>
          </p:cNvSpPr>
          <p:nvPr>
            <p:ph type="sldNum" sz="quarter" idx="2"/>
          </p:nvPr>
        </p:nvSpPr>
        <p:spPr>
          <a:xfrm>
            <a:off x="22750932" y="12855650"/>
            <a:ext cx="509728" cy="523086"/>
          </a:xfrm>
          <a:prstGeom prst="rect">
            <a:avLst/>
          </a:prstGeom>
        </p:spPr>
        <p:txBody>
          <a:bodyPr lIns="50800" tIns="50800" rIns="50800" bIns="50800"/>
          <a:lstStyle>
            <a:lvl1pPr algn="ctr" defTabSz="825500">
              <a:defRPr sz="2800" b="1">
                <a:solidFill>
                  <a:srgbClr val="A7A7A7"/>
                </a:solidFill>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标题和内容">
    <p:spTree>
      <p:nvGrpSpPr>
        <p:cNvPr id="1" name=""/>
        <p:cNvGrpSpPr/>
        <p:nvPr/>
      </p:nvGrpSpPr>
      <p:grpSpPr>
        <a:xfrm>
          <a:off x="0" y="0"/>
          <a:ext cx="0" cy="0"/>
          <a:chOff x="0" y="0"/>
          <a:chExt cx="0" cy="0"/>
        </a:xfrm>
      </p:grpSpPr>
      <p:pic>
        <p:nvPicPr>
          <p:cNvPr id="428" name="Picture 6" descr="Picture 6"/>
          <p:cNvPicPr>
            <a:picLocks noChangeAspect="1"/>
          </p:cNvPicPr>
          <p:nvPr/>
        </p:nvPicPr>
        <p:blipFill>
          <a:blip r:embed="rId2"/>
          <a:stretch>
            <a:fillRect/>
          </a:stretch>
        </p:blipFill>
        <p:spPr>
          <a:xfrm>
            <a:off x="0" y="145511"/>
            <a:ext cx="7399867" cy="1433021"/>
          </a:xfrm>
          <a:prstGeom prst="rect">
            <a:avLst/>
          </a:prstGeom>
          <a:ln w="12700">
            <a:miter lim="400000"/>
          </a:ln>
        </p:spPr>
      </p:pic>
      <p:sp>
        <p:nvSpPr>
          <p:cNvPr id="429" name="直接连接符 15"/>
          <p:cNvSpPr/>
          <p:nvPr/>
        </p:nvSpPr>
        <p:spPr>
          <a:xfrm>
            <a:off x="-24630" y="1742927"/>
            <a:ext cx="24384001" cy="1"/>
          </a:xfrm>
          <a:prstGeom prst="line">
            <a:avLst/>
          </a:prstGeom>
          <a:ln w="76200">
            <a:solidFill>
              <a:srgbClr val="C00000"/>
            </a:solidFill>
            <a:miter/>
          </a:ln>
        </p:spPr>
        <p:txBody>
          <a:bodyPr lIns="0" tIns="0" rIns="0" bIns="0"/>
          <a:lstStyle/>
          <a:p>
            <a:pPr algn="l" defTabSz="1828800">
              <a:defRPr sz="3600">
                <a:latin typeface="Calibri"/>
                <a:ea typeface="Calibri"/>
                <a:cs typeface="Calibri"/>
                <a:sym typeface="Calibri"/>
              </a:defRPr>
            </a:pPr>
            <a:endParaRPr/>
          </a:p>
        </p:txBody>
      </p:sp>
      <p:pic>
        <p:nvPicPr>
          <p:cNvPr id="430" name="图片 1" descr="图片 1"/>
          <p:cNvPicPr>
            <a:picLocks noChangeAspect="1"/>
          </p:cNvPicPr>
          <p:nvPr/>
        </p:nvPicPr>
        <p:blipFill>
          <a:blip r:embed="rId3"/>
          <a:stretch>
            <a:fillRect/>
          </a:stretch>
        </p:blipFill>
        <p:spPr>
          <a:xfrm>
            <a:off x="21283930" y="0"/>
            <a:ext cx="2989581" cy="1704340"/>
          </a:xfrm>
          <a:prstGeom prst="rect">
            <a:avLst/>
          </a:prstGeom>
          <a:ln w="12700">
            <a:miter lim="400000"/>
          </a:ln>
        </p:spPr>
      </p:pic>
      <p:sp>
        <p:nvSpPr>
          <p:cNvPr id="431" name="标题文本"/>
          <p:cNvSpPr txBox="1">
            <a:spLocks noGrp="1"/>
          </p:cNvSpPr>
          <p:nvPr>
            <p:ph type="title"/>
          </p:nvPr>
        </p:nvSpPr>
        <p:spPr>
          <a:xfrm>
            <a:off x="1676400" y="730251"/>
            <a:ext cx="21031200" cy="2651127"/>
          </a:xfrm>
          <a:prstGeom prst="rect">
            <a:avLst/>
          </a:prstGeom>
        </p:spPr>
        <p:txBody>
          <a:bodyPr lIns="91439" tIns="91439" rIns="91439" bIns="91439" anchor="t"/>
          <a:lstStyle/>
          <a:p>
            <a:r>
              <a:t>标题文本</a:t>
            </a:r>
          </a:p>
        </p:txBody>
      </p:sp>
      <p:sp>
        <p:nvSpPr>
          <p:cNvPr id="432" name="正文级别 1…"/>
          <p:cNvSpPr txBox="1">
            <a:spLocks noGrp="1"/>
          </p:cNvSpPr>
          <p:nvPr>
            <p:ph type="body" idx="1"/>
          </p:nvPr>
        </p:nvSpPr>
        <p:spPr>
          <a:prstGeom prst="rect">
            <a:avLst/>
          </a:prstGeom>
        </p:spPr>
        <p:txBody>
          <a:bodyPr lIns="91439" tIns="91439" rIns="91439" bIns="91439"/>
          <a:lstStyle>
            <a:lvl3pPr marL="1554479" indent="-640079"/>
          </a:lstStyle>
          <a:p>
            <a:r>
              <a:t>正文级别 1</a:t>
            </a:r>
          </a:p>
          <a:p>
            <a:pPr lvl="1"/>
            <a:r>
              <a:t>正文级别 2</a:t>
            </a:r>
          </a:p>
          <a:p>
            <a:pPr lvl="2"/>
            <a:r>
              <a:t>正文级别 3</a:t>
            </a:r>
          </a:p>
          <a:p>
            <a:pPr lvl="3"/>
            <a:r>
              <a:t>正文级别 4</a:t>
            </a:r>
          </a:p>
          <a:p>
            <a:pPr lvl="4"/>
            <a:r>
              <a:t>正文级别 5</a:t>
            </a:r>
          </a:p>
        </p:txBody>
      </p:sp>
      <p:sp>
        <p:nvSpPr>
          <p:cNvPr id="433" name="幻灯片编号"/>
          <p:cNvSpPr txBox="1">
            <a:spLocks noGrp="1"/>
          </p:cNvSpPr>
          <p:nvPr>
            <p:ph type="sldNum" sz="quarter" idx="2"/>
          </p:nvPr>
        </p:nvSpPr>
        <p:spPr>
          <a:xfrm>
            <a:off x="11785600" y="12344400"/>
            <a:ext cx="5689600" cy="736601"/>
          </a:xfrm>
          <a:prstGeom prst="rect">
            <a:avLst/>
          </a:prstGeom>
        </p:spPr>
        <p:txBody>
          <a:bodyPr lIns="91439" tIns="91439" rIns="91439" bIns="91439"/>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标题和内容">
    <p:bg>
      <p:bgPr>
        <a:solidFill>
          <a:srgbClr val="203864"/>
        </a:solidFill>
        <a:effectLst/>
      </p:bgPr>
    </p:bg>
    <p:spTree>
      <p:nvGrpSpPr>
        <p:cNvPr id="1" name=""/>
        <p:cNvGrpSpPr/>
        <p:nvPr/>
      </p:nvGrpSpPr>
      <p:grpSpPr>
        <a:xfrm>
          <a:off x="0" y="0"/>
          <a:ext cx="0" cy="0"/>
          <a:chOff x="0" y="0"/>
          <a:chExt cx="0" cy="0"/>
        </a:xfrm>
      </p:grpSpPr>
      <p:pic>
        <p:nvPicPr>
          <p:cNvPr id="468" name="图片 1.png" descr="图片 1.pn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0" y="0"/>
            <a:ext cx="24384000" cy="13716000"/>
          </a:xfrm>
          <a:prstGeom prst="rect">
            <a:avLst/>
          </a:prstGeom>
          <a:ln w="25400">
            <a:solidFill>
              <a:srgbClr val="F3F7F5"/>
            </a:solidFill>
            <a:miter lim="400000"/>
          </a:ln>
        </p:spPr>
      </p:pic>
      <p:sp>
        <p:nvSpPr>
          <p:cNvPr id="469" name="标题文本"/>
          <p:cNvSpPr txBox="1">
            <a:spLocks noGrp="1"/>
          </p:cNvSpPr>
          <p:nvPr>
            <p:ph type="title"/>
          </p:nvPr>
        </p:nvSpPr>
        <p:spPr>
          <a:xfrm>
            <a:off x="958556" y="636919"/>
            <a:ext cx="18381407" cy="1450309"/>
          </a:xfrm>
          <a:prstGeom prst="rect">
            <a:avLst/>
          </a:prstGeom>
        </p:spPr>
        <p:txBody>
          <a:bodyPr lIns="91439" tIns="91439" rIns="91439" bIns="91439"/>
          <a:lstStyle>
            <a:lvl1pPr>
              <a:defRPr>
                <a:solidFill>
                  <a:srgbClr val="FFFF00"/>
                </a:solidFill>
                <a:latin typeface="Microsoft YaHei"/>
                <a:ea typeface="Microsoft YaHei"/>
                <a:cs typeface="Microsoft YaHei"/>
                <a:sym typeface="Microsoft YaHei"/>
              </a:defRPr>
            </a:lvl1pPr>
          </a:lstStyle>
          <a:p>
            <a:r>
              <a:t>标题文本</a:t>
            </a:r>
          </a:p>
        </p:txBody>
      </p:sp>
      <p:sp>
        <p:nvSpPr>
          <p:cNvPr id="470" name="正文级别 1…"/>
          <p:cNvSpPr txBox="1">
            <a:spLocks noGrp="1"/>
          </p:cNvSpPr>
          <p:nvPr>
            <p:ph type="body" idx="1"/>
          </p:nvPr>
        </p:nvSpPr>
        <p:spPr>
          <a:xfrm>
            <a:off x="916084" y="2854836"/>
            <a:ext cx="22509360" cy="10224242"/>
          </a:xfrm>
          <a:prstGeom prst="rect">
            <a:avLst/>
          </a:prstGeom>
        </p:spPr>
        <p:txBody>
          <a:bodyPr lIns="91439" tIns="91439" rIns="91439" bIns="91439"/>
          <a:lstStyle>
            <a:lvl1pPr>
              <a:defRPr>
                <a:solidFill>
                  <a:srgbClr val="8FAADC"/>
                </a:solidFill>
              </a:defRPr>
            </a:lvl1pPr>
            <a:lvl2pPr>
              <a:defRPr>
                <a:solidFill>
                  <a:srgbClr val="8FAADC"/>
                </a:solidFill>
              </a:defRPr>
            </a:lvl2pPr>
            <a:lvl3pPr marL="1554479" indent="-640079">
              <a:defRPr>
                <a:solidFill>
                  <a:srgbClr val="8FAADC"/>
                </a:solidFill>
              </a:defRPr>
            </a:lvl3pPr>
            <a:lvl4pPr>
              <a:defRPr>
                <a:solidFill>
                  <a:srgbClr val="8FAADC"/>
                </a:solidFill>
              </a:defRPr>
            </a:lvl4pPr>
            <a:lvl5pPr>
              <a:defRPr>
                <a:solidFill>
                  <a:srgbClr val="8FAADC"/>
                </a:solidFill>
              </a:defRPr>
            </a:lvl5pPr>
          </a:lstStyle>
          <a:p>
            <a:r>
              <a:t>正文级别 1</a:t>
            </a:r>
          </a:p>
          <a:p>
            <a:pPr lvl="1"/>
            <a:r>
              <a:t>正文级别 2</a:t>
            </a:r>
          </a:p>
          <a:p>
            <a:pPr lvl="2"/>
            <a:r>
              <a:t>正文级别 3</a:t>
            </a:r>
          </a:p>
          <a:p>
            <a:pPr lvl="3"/>
            <a:r>
              <a:t>正文级别 4</a:t>
            </a:r>
          </a:p>
          <a:p>
            <a:pPr lvl="4"/>
            <a:r>
              <a:t>正文级别 5</a:t>
            </a:r>
          </a:p>
        </p:txBody>
      </p:sp>
      <p:sp>
        <p:nvSpPr>
          <p:cNvPr id="471" name="幻灯片编号"/>
          <p:cNvSpPr txBox="1">
            <a:spLocks noGrp="1"/>
          </p:cNvSpPr>
          <p:nvPr>
            <p:ph type="sldNum" sz="quarter" idx="2"/>
          </p:nvPr>
        </p:nvSpPr>
        <p:spPr>
          <a:xfrm>
            <a:off x="17221200" y="12712700"/>
            <a:ext cx="659031" cy="640775"/>
          </a:xfrm>
          <a:prstGeom prst="rect">
            <a:avLst/>
          </a:prstGeom>
        </p:spPr>
        <p:txBody>
          <a:bodyPr lIns="91439" tIns="91439" rIns="91439" bIns="91439" anchor="t"/>
          <a:lstStyle>
            <a:lvl1pPr algn="l" defTabSz="914400">
              <a:defRPr sz="36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标题与项目符号">
    <p:bg>
      <p:bgPr>
        <a:solidFill>
          <a:srgbClr val="003462"/>
        </a:solidFill>
        <a:effectLst/>
      </p:bgPr>
    </p:bg>
    <p:spTree>
      <p:nvGrpSpPr>
        <p:cNvPr id="1" name=""/>
        <p:cNvGrpSpPr/>
        <p:nvPr/>
      </p:nvGrpSpPr>
      <p:grpSpPr>
        <a:xfrm>
          <a:off x="0" y="0"/>
          <a:ext cx="0" cy="0"/>
          <a:chOff x="0" y="0"/>
          <a:chExt cx="0" cy="0"/>
        </a:xfrm>
      </p:grpSpPr>
      <p:sp>
        <p:nvSpPr>
          <p:cNvPr id="478" name="标题文本"/>
          <p:cNvSpPr txBox="1">
            <a:spLocks noGrp="1"/>
          </p:cNvSpPr>
          <p:nvPr>
            <p:ph type="title"/>
          </p:nvPr>
        </p:nvSpPr>
        <p:spPr>
          <a:xfrm>
            <a:off x="254612" y="355600"/>
            <a:ext cx="20682817" cy="1416382"/>
          </a:xfrm>
          <a:prstGeom prst="rect">
            <a:avLst/>
          </a:prstGeom>
        </p:spPr>
        <p:txBody>
          <a:bodyPr lIns="50800" tIns="50800" rIns="50800" bIns="50800"/>
          <a:lstStyle>
            <a:lvl1pPr algn="ctr" defTabSz="825500">
              <a:lnSpc>
                <a:spcPct val="100000"/>
              </a:lnSpc>
              <a:defRPr sz="11200">
                <a:solidFill>
                  <a:srgbClr val="FFFFFF"/>
                </a:solidFill>
                <a:latin typeface="Helvetica Neue Medium"/>
                <a:ea typeface="Helvetica Neue Medium"/>
                <a:cs typeface="Helvetica Neue Medium"/>
                <a:sym typeface="Helvetica Neue Medium"/>
              </a:defRPr>
            </a:lvl1pPr>
          </a:lstStyle>
          <a:p>
            <a:r>
              <a:t>标题文本</a:t>
            </a:r>
          </a:p>
        </p:txBody>
      </p:sp>
      <p:sp>
        <p:nvSpPr>
          <p:cNvPr id="479" name="正文级别 1…"/>
          <p:cNvSpPr txBox="1">
            <a:spLocks noGrp="1"/>
          </p:cNvSpPr>
          <p:nvPr>
            <p:ph type="body" idx="1"/>
          </p:nvPr>
        </p:nvSpPr>
        <p:spPr>
          <a:xfrm>
            <a:off x="345527" y="1837980"/>
            <a:ext cx="23692946" cy="10941919"/>
          </a:xfrm>
          <a:prstGeom prst="rect">
            <a:avLst/>
          </a:prstGeom>
        </p:spPr>
        <p:txBody>
          <a:bodyPr lIns="50800" tIns="50800" rIns="50800" bIns="50800" anchor="ctr"/>
          <a:lstStyle>
            <a:lvl1pPr marL="635000" indent="-635000" defTabSz="825500">
              <a:lnSpc>
                <a:spcPct val="100000"/>
              </a:lnSpc>
              <a:spcBef>
                <a:spcPts val="5900"/>
              </a:spcBef>
              <a:buSzPct val="125000"/>
              <a:buFontTx/>
              <a:defRPr sz="4800" b="1">
                <a:solidFill>
                  <a:srgbClr val="FFFFFF"/>
                </a:solidFill>
                <a:latin typeface="+mn-lt"/>
                <a:ea typeface="+mn-ea"/>
                <a:cs typeface="+mn-cs"/>
                <a:sym typeface="Helvetica Neue"/>
              </a:defRPr>
            </a:lvl1pPr>
            <a:lvl2pPr marL="1270000" indent="-635000" defTabSz="825500">
              <a:lnSpc>
                <a:spcPct val="100000"/>
              </a:lnSpc>
              <a:spcBef>
                <a:spcPts val="5900"/>
              </a:spcBef>
              <a:buSzPct val="125000"/>
              <a:buFontTx/>
              <a:defRPr sz="4800" b="1">
                <a:solidFill>
                  <a:srgbClr val="FFFFFF"/>
                </a:solidFill>
                <a:latin typeface="+mn-lt"/>
                <a:ea typeface="+mn-ea"/>
                <a:cs typeface="+mn-cs"/>
                <a:sym typeface="Helvetica Neue"/>
              </a:defRPr>
            </a:lvl2pPr>
            <a:lvl3pPr marL="1905000" indent="-635000" defTabSz="825500">
              <a:lnSpc>
                <a:spcPct val="100000"/>
              </a:lnSpc>
              <a:spcBef>
                <a:spcPts val="5900"/>
              </a:spcBef>
              <a:buSzPct val="125000"/>
              <a:buFontTx/>
              <a:defRPr sz="4800" b="1">
                <a:solidFill>
                  <a:srgbClr val="FFFFFF"/>
                </a:solidFill>
                <a:latin typeface="+mn-lt"/>
                <a:ea typeface="+mn-ea"/>
                <a:cs typeface="+mn-cs"/>
                <a:sym typeface="Helvetica Neue"/>
              </a:defRPr>
            </a:lvl3pPr>
            <a:lvl4pPr marL="2540000" indent="-635000" defTabSz="825500">
              <a:lnSpc>
                <a:spcPct val="100000"/>
              </a:lnSpc>
              <a:spcBef>
                <a:spcPts val="5900"/>
              </a:spcBef>
              <a:buSzPct val="125000"/>
              <a:buFontTx/>
              <a:defRPr sz="4800" b="1">
                <a:solidFill>
                  <a:srgbClr val="FFFFFF"/>
                </a:solidFill>
                <a:latin typeface="+mn-lt"/>
                <a:ea typeface="+mn-ea"/>
                <a:cs typeface="+mn-cs"/>
                <a:sym typeface="Helvetica Neue"/>
              </a:defRPr>
            </a:lvl4pPr>
            <a:lvl5pPr marL="3175000" indent="-635000" defTabSz="825500">
              <a:lnSpc>
                <a:spcPct val="100000"/>
              </a:lnSpc>
              <a:spcBef>
                <a:spcPts val="5900"/>
              </a:spcBef>
              <a:buSzPct val="125000"/>
              <a:buFontTx/>
              <a:defRPr sz="4800" b="1">
                <a:solidFill>
                  <a:srgbClr val="FFFFFF"/>
                </a:solidFill>
                <a:latin typeface="+mn-lt"/>
                <a:ea typeface="+mn-ea"/>
                <a:cs typeface="+mn-cs"/>
                <a:sym typeface="Helvetica Neue"/>
              </a:defRPr>
            </a:lvl5pPr>
          </a:lstStyle>
          <a:p>
            <a:r>
              <a:t>正文级别 1</a:t>
            </a:r>
          </a:p>
          <a:p>
            <a:pPr lvl="1"/>
            <a:r>
              <a:t>正文级别 2</a:t>
            </a:r>
          </a:p>
          <a:p>
            <a:pPr lvl="2"/>
            <a:r>
              <a:t>正文级别 3</a:t>
            </a:r>
          </a:p>
          <a:p>
            <a:pPr lvl="3"/>
            <a:r>
              <a:t>正文级别 4</a:t>
            </a:r>
          </a:p>
          <a:p>
            <a:pPr lvl="4"/>
            <a:r>
              <a:t>正文级别 5</a:t>
            </a:r>
          </a:p>
        </p:txBody>
      </p:sp>
      <p:pic>
        <p:nvPicPr>
          <p:cNvPr id="480" name="图像" descr="图像"/>
          <p:cNvPicPr>
            <a:picLocks noChangeAspect="1"/>
          </p:cNvPicPr>
          <p:nvPr/>
        </p:nvPicPr>
        <p:blipFill>
          <a:blip r:embed="rId2"/>
          <a:stretch>
            <a:fillRect/>
          </a:stretch>
        </p:blipFill>
        <p:spPr>
          <a:xfrm>
            <a:off x="21691074" y="215900"/>
            <a:ext cx="2347401" cy="1809827"/>
          </a:xfrm>
          <a:prstGeom prst="rect">
            <a:avLst/>
          </a:prstGeom>
          <a:ln w="12700">
            <a:miter lim="400000"/>
          </a:ln>
        </p:spPr>
      </p:pic>
      <p:sp>
        <p:nvSpPr>
          <p:cNvPr id="481" name="W P Liu, CJPL IAC, Dec. , 2018"/>
          <p:cNvSpPr txBox="1"/>
          <p:nvPr/>
        </p:nvSpPr>
        <p:spPr>
          <a:xfrm>
            <a:off x="2063981" y="13043636"/>
            <a:ext cx="2558797" cy="5604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FFFFFF"/>
                </a:solidFill>
                <a:latin typeface="+mn-lt"/>
                <a:ea typeface="+mn-ea"/>
                <a:cs typeface="+mn-cs"/>
                <a:sym typeface="Helvetica Neue"/>
              </a:defRPr>
            </a:lvl1pPr>
          </a:lstStyle>
          <a:p>
            <a:r>
              <a:t>W. P. Liu 2022</a:t>
            </a:r>
          </a:p>
        </p:txBody>
      </p:sp>
      <p:sp>
        <p:nvSpPr>
          <p:cNvPr id="482" name="幻灯片编号"/>
          <p:cNvSpPr txBox="1">
            <a:spLocks noGrp="1"/>
          </p:cNvSpPr>
          <p:nvPr>
            <p:ph type="sldNum" sz="quarter" idx="2"/>
          </p:nvPr>
        </p:nvSpPr>
        <p:spPr>
          <a:xfrm>
            <a:off x="22750932" y="12846721"/>
            <a:ext cx="509728" cy="523086"/>
          </a:xfrm>
          <a:prstGeom prst="rect">
            <a:avLst/>
          </a:prstGeom>
        </p:spPr>
        <p:txBody>
          <a:bodyPr lIns="50800" tIns="50800" rIns="50800" bIns="50800" anchor="t"/>
          <a:lstStyle>
            <a:lvl1pPr algn="ctr" defTabSz="825500">
              <a:defRPr sz="2800" b="1">
                <a:solidFill>
                  <a:srgbClr val="FFFFFF"/>
                </a:solidFill>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照片 - 垂直">
    <p:bg>
      <p:bgPr>
        <a:solidFill>
          <a:srgbClr val="000000"/>
        </a:solidFill>
        <a:effectLst/>
      </p:bgPr>
    </p:bg>
    <p:spTree>
      <p:nvGrpSpPr>
        <p:cNvPr id="1" name=""/>
        <p:cNvGrpSpPr/>
        <p:nvPr/>
      </p:nvGrpSpPr>
      <p:grpSpPr>
        <a:xfrm>
          <a:off x="0" y="0"/>
          <a:ext cx="0" cy="0"/>
          <a:chOff x="0" y="0"/>
          <a:chExt cx="0" cy="0"/>
        </a:xfrm>
      </p:grpSpPr>
      <p:sp>
        <p:nvSpPr>
          <p:cNvPr id="38" name="图像"/>
          <p:cNvSpPr>
            <a:spLocks noGrp="1"/>
          </p:cNvSpPr>
          <p:nvPr>
            <p:ph type="pic" sz="half" idx="21"/>
          </p:nvPr>
        </p:nvSpPr>
        <p:spPr>
          <a:xfrm>
            <a:off x="13169900" y="952500"/>
            <a:ext cx="9525000" cy="11468100"/>
          </a:xfrm>
          <a:prstGeom prst="rect">
            <a:avLst/>
          </a:prstGeom>
        </p:spPr>
        <p:txBody>
          <a:bodyPr lIns="91439" tIns="45719" rIns="91439" bIns="45719">
            <a:noAutofit/>
          </a:bodyPr>
          <a:lstStyle/>
          <a:p>
            <a:endParaRPr/>
          </a:p>
        </p:txBody>
      </p:sp>
      <p:sp>
        <p:nvSpPr>
          <p:cNvPr id="39" name="标题文本"/>
          <p:cNvSpPr txBox="1">
            <a:spLocks noGrp="1"/>
          </p:cNvSpPr>
          <p:nvPr>
            <p:ph type="title"/>
          </p:nvPr>
        </p:nvSpPr>
        <p:spPr>
          <a:xfrm>
            <a:off x="1651000" y="952500"/>
            <a:ext cx="10223500" cy="5549900"/>
          </a:xfrm>
          <a:prstGeom prst="rect">
            <a:avLst/>
          </a:prstGeom>
        </p:spPr>
        <p:txBody>
          <a:bodyPr lIns="50800" tIns="50800" rIns="50800" bIns="50800" anchor="b"/>
          <a:lstStyle>
            <a:lvl1pPr algn="ctr" defTabSz="825500">
              <a:lnSpc>
                <a:spcPct val="100000"/>
              </a:lnSpc>
              <a:defRPr sz="8400">
                <a:solidFill>
                  <a:srgbClr val="FFFFFF"/>
                </a:solidFill>
                <a:latin typeface="Helvetica Neue Medium"/>
                <a:ea typeface="Helvetica Neue Medium"/>
                <a:cs typeface="Helvetica Neue Medium"/>
                <a:sym typeface="Helvetica Neue Medium"/>
              </a:defRPr>
            </a:lvl1pPr>
          </a:lstStyle>
          <a:p>
            <a:r>
              <a:t>标题文本</a:t>
            </a:r>
          </a:p>
        </p:txBody>
      </p:sp>
      <p:sp>
        <p:nvSpPr>
          <p:cNvPr id="40" name="正文级别 1…"/>
          <p:cNvSpPr txBox="1">
            <a:spLocks noGrp="1"/>
          </p:cNvSpPr>
          <p:nvPr>
            <p:ph type="body" sz="quarter" idx="1"/>
          </p:nvPr>
        </p:nvSpPr>
        <p:spPr>
          <a:xfrm>
            <a:off x="1651000" y="6527800"/>
            <a:ext cx="10223500" cy="5727700"/>
          </a:xfrm>
          <a:prstGeom prst="rect">
            <a:avLst/>
          </a:prstGeom>
        </p:spPr>
        <p:txBody>
          <a:bodyPr lIns="50800" tIns="50800" rIns="50800" bIns="50800"/>
          <a:lstStyle>
            <a:lvl1pPr marL="0" indent="0" algn="ctr" defTabSz="825500">
              <a:lnSpc>
                <a:spcPct val="100000"/>
              </a:lnSpc>
              <a:spcBef>
                <a:spcPts val="0"/>
              </a:spcBef>
              <a:buSzTx/>
              <a:buFontTx/>
              <a:buNone/>
              <a:defRPr sz="5400">
                <a:solidFill>
                  <a:srgbClr val="FFFFFF"/>
                </a:solidFill>
                <a:latin typeface="+mn-lt"/>
                <a:ea typeface="+mn-ea"/>
                <a:cs typeface="+mn-cs"/>
                <a:sym typeface="Helvetica Neue"/>
              </a:defRPr>
            </a:lvl1pPr>
            <a:lvl2pPr marL="0" indent="0" algn="ctr" defTabSz="825500">
              <a:lnSpc>
                <a:spcPct val="100000"/>
              </a:lnSpc>
              <a:spcBef>
                <a:spcPts val="0"/>
              </a:spcBef>
              <a:buSzTx/>
              <a:buFontTx/>
              <a:buNone/>
              <a:defRPr sz="5400">
                <a:solidFill>
                  <a:srgbClr val="FFFFFF"/>
                </a:solidFill>
                <a:latin typeface="+mn-lt"/>
                <a:ea typeface="+mn-ea"/>
                <a:cs typeface="+mn-cs"/>
                <a:sym typeface="Helvetica Neue"/>
              </a:defRPr>
            </a:lvl2pPr>
            <a:lvl3pPr marL="0" indent="0" algn="ctr" defTabSz="825500">
              <a:lnSpc>
                <a:spcPct val="100000"/>
              </a:lnSpc>
              <a:spcBef>
                <a:spcPts val="0"/>
              </a:spcBef>
              <a:buSzTx/>
              <a:buFontTx/>
              <a:buNone/>
              <a:defRPr sz="5400">
                <a:solidFill>
                  <a:srgbClr val="FFFFFF"/>
                </a:solidFill>
                <a:latin typeface="+mn-lt"/>
                <a:ea typeface="+mn-ea"/>
                <a:cs typeface="+mn-cs"/>
                <a:sym typeface="Helvetica Neue"/>
              </a:defRPr>
            </a:lvl3pPr>
            <a:lvl4pPr marL="0" indent="0" algn="ctr" defTabSz="825500">
              <a:lnSpc>
                <a:spcPct val="100000"/>
              </a:lnSpc>
              <a:spcBef>
                <a:spcPts val="0"/>
              </a:spcBef>
              <a:buSzTx/>
              <a:buFontTx/>
              <a:buNone/>
              <a:defRPr sz="5400">
                <a:solidFill>
                  <a:srgbClr val="FFFFFF"/>
                </a:solidFill>
                <a:latin typeface="+mn-lt"/>
                <a:ea typeface="+mn-ea"/>
                <a:cs typeface="+mn-cs"/>
                <a:sym typeface="Helvetica Neue"/>
              </a:defRPr>
            </a:lvl4pPr>
            <a:lvl5pPr marL="0" indent="0" algn="ctr" defTabSz="825500">
              <a:lnSpc>
                <a:spcPct val="100000"/>
              </a:lnSpc>
              <a:spcBef>
                <a:spcPts val="0"/>
              </a:spcBef>
              <a:buSzTx/>
              <a:buFontTx/>
              <a:buNone/>
              <a:defRPr sz="5400">
                <a:solidFill>
                  <a:srgbClr val="FFFFFF"/>
                </a:solidFill>
                <a:latin typeface="+mn-lt"/>
                <a:ea typeface="+mn-ea"/>
                <a:cs typeface="+mn-cs"/>
                <a:sym typeface="Helvetica Neue"/>
              </a:defRPr>
            </a:lvl5pPr>
          </a:lstStyle>
          <a:p>
            <a:r>
              <a:t>正文级别 1</a:t>
            </a:r>
          </a:p>
          <a:p>
            <a:pPr lvl="1"/>
            <a:r>
              <a:t>正文级别 2</a:t>
            </a:r>
          </a:p>
          <a:p>
            <a:pPr lvl="2"/>
            <a:r>
              <a:t>正文级别 3</a:t>
            </a:r>
          </a:p>
          <a:p>
            <a:pPr lvl="3"/>
            <a:r>
              <a:t>正文级别 4</a:t>
            </a:r>
          </a:p>
          <a:p>
            <a:pPr lvl="4"/>
            <a:r>
              <a:t>正文级别 5</a:t>
            </a:r>
          </a:p>
        </p:txBody>
      </p:sp>
      <p:sp>
        <p:nvSpPr>
          <p:cNvPr id="41" name="幻灯片编号"/>
          <p:cNvSpPr txBox="1">
            <a:spLocks noGrp="1"/>
          </p:cNvSpPr>
          <p:nvPr>
            <p:ph type="sldNum" sz="quarter" idx="2"/>
          </p:nvPr>
        </p:nvSpPr>
        <p:spPr>
          <a:xfrm>
            <a:off x="11959031" y="13081000"/>
            <a:ext cx="453238" cy="461059"/>
          </a:xfrm>
          <a:prstGeom prst="rect">
            <a:avLst/>
          </a:prstGeom>
        </p:spPr>
        <p:txBody>
          <a:bodyPr lIns="50800" tIns="50800" rIns="50800" bIns="50800" anchor="t"/>
          <a:lstStyle>
            <a:lvl1pPr algn="ctr" defTabSz="825500">
              <a:defRPr>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内容">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89" name="文本框 3"/>
          <p:cNvSpPr txBox="1"/>
          <p:nvPr/>
        </p:nvSpPr>
        <p:spPr>
          <a:xfrm>
            <a:off x="3237506" y="12928054"/>
            <a:ext cx="1703507" cy="5511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91439" bIns="91439">
            <a:spAutoFit/>
          </a:bodyPr>
          <a:lstStyle/>
          <a:p>
            <a:pPr algn="l" defTabSz="1828800">
              <a:defRPr sz="2400" b="1">
                <a:solidFill>
                  <a:srgbClr val="FFFF99"/>
                </a:solidFill>
                <a:latin typeface="Microsoft YaHei"/>
                <a:ea typeface="Microsoft YaHei"/>
                <a:cs typeface="Microsoft YaHei"/>
                <a:sym typeface="Microsoft YaHei"/>
              </a:defRPr>
            </a:pPr>
            <a:r>
              <a:t>JUNA2022</a:t>
            </a:r>
          </a:p>
        </p:txBody>
      </p:sp>
      <p:sp>
        <p:nvSpPr>
          <p:cNvPr id="490" name="标题文本"/>
          <p:cNvSpPr txBox="1">
            <a:spLocks noGrp="1"/>
          </p:cNvSpPr>
          <p:nvPr>
            <p:ph type="title"/>
          </p:nvPr>
        </p:nvSpPr>
        <p:spPr>
          <a:xfrm>
            <a:off x="3295058" y="198180"/>
            <a:ext cx="11148495" cy="1355820"/>
          </a:xfrm>
          <a:prstGeom prst="rect">
            <a:avLst/>
          </a:prstGeom>
        </p:spPr>
        <p:txBody>
          <a:bodyPr lIns="91439" tIns="91439" rIns="91439" bIns="91439"/>
          <a:lstStyle>
            <a:lvl1pPr>
              <a:lnSpc>
                <a:spcPct val="100000"/>
              </a:lnSpc>
              <a:defRPr sz="6400" b="1">
                <a:solidFill>
                  <a:srgbClr val="FFFF99"/>
                </a:solidFill>
                <a:latin typeface="Microsoft YaHei"/>
                <a:ea typeface="Microsoft YaHei"/>
                <a:cs typeface="Microsoft YaHei"/>
                <a:sym typeface="Microsoft YaHei"/>
              </a:defRPr>
            </a:lvl1pPr>
          </a:lstStyle>
          <a:p>
            <a:r>
              <a:t>标题文本</a:t>
            </a:r>
          </a:p>
        </p:txBody>
      </p:sp>
      <p:sp>
        <p:nvSpPr>
          <p:cNvPr id="491" name="矩形 2"/>
          <p:cNvSpPr/>
          <p:nvPr/>
        </p:nvSpPr>
        <p:spPr>
          <a:xfrm>
            <a:off x="3028121" y="198181"/>
            <a:ext cx="131937" cy="1355820"/>
          </a:xfrm>
          <a:prstGeom prst="rect">
            <a:avLst/>
          </a:prstGeom>
          <a:solidFill>
            <a:srgbClr val="C6D9F1"/>
          </a:solidFill>
          <a:ln w="12700">
            <a:miter lim="400000"/>
          </a:ln>
        </p:spPr>
        <p:txBody>
          <a:bodyPr tIns="91439" bIns="91439" anchor="ctr"/>
          <a:lstStyle/>
          <a:p>
            <a:pPr defTabSz="1828800">
              <a:defRPr sz="3600">
                <a:solidFill>
                  <a:srgbClr val="FFFFFF"/>
                </a:solidFill>
                <a:latin typeface="Arial"/>
                <a:ea typeface="Arial"/>
                <a:cs typeface="Arial"/>
                <a:sym typeface="Arial"/>
              </a:defRPr>
            </a:pPr>
            <a:endParaRPr/>
          </a:p>
        </p:txBody>
      </p:sp>
      <p:grpSp>
        <p:nvGrpSpPr>
          <p:cNvPr id="494" name="组合 3"/>
          <p:cNvGrpSpPr/>
          <p:nvPr/>
        </p:nvGrpSpPr>
        <p:grpSpPr>
          <a:xfrm>
            <a:off x="14624746" y="356629"/>
            <a:ext cx="6711255" cy="1038923"/>
            <a:chOff x="0" y="0"/>
            <a:chExt cx="6711253" cy="1038921"/>
          </a:xfrm>
        </p:grpSpPr>
        <p:sp>
          <p:nvSpPr>
            <p:cNvPr id="492" name="矩形 4"/>
            <p:cNvSpPr/>
            <p:nvPr/>
          </p:nvSpPr>
          <p:spPr>
            <a:xfrm>
              <a:off x="0" y="-1"/>
              <a:ext cx="6711254" cy="1038922"/>
            </a:xfrm>
            <a:prstGeom prst="rect">
              <a:avLst/>
            </a:prstGeom>
            <a:solidFill>
              <a:srgbClr val="FFFFFF"/>
            </a:solidFill>
            <a:ln w="12700" cap="flat">
              <a:noFill/>
              <a:miter lim="400000"/>
            </a:ln>
            <a:effectLst/>
          </p:spPr>
          <p:txBody>
            <a:bodyPr wrap="square" lIns="91439" tIns="91439" rIns="91439" bIns="91439" numCol="1" anchor="ctr">
              <a:noAutofit/>
            </a:bodyPr>
            <a:lstStyle/>
            <a:p>
              <a:pPr defTabSz="1828800">
                <a:defRPr sz="3600">
                  <a:solidFill>
                    <a:srgbClr val="FFFFFF"/>
                  </a:solidFill>
                  <a:latin typeface="Arial"/>
                  <a:ea typeface="Arial"/>
                  <a:cs typeface="Arial"/>
                  <a:sym typeface="Arial"/>
                </a:defRPr>
              </a:pPr>
              <a:endParaRPr/>
            </a:p>
          </p:txBody>
        </p:sp>
        <p:pic>
          <p:nvPicPr>
            <p:cNvPr id="493" name="图片 5" descr="图片 5"/>
            <p:cNvPicPr>
              <a:picLocks noChangeAspect="1"/>
            </p:cNvPicPr>
            <p:nvPr/>
          </p:nvPicPr>
          <p:blipFill>
            <a:blip r:embed="rId3"/>
            <a:stretch>
              <a:fillRect/>
            </a:stretch>
          </p:blipFill>
          <p:spPr>
            <a:xfrm>
              <a:off x="65863" y="121072"/>
              <a:ext cx="6398333" cy="917850"/>
            </a:xfrm>
            <a:prstGeom prst="rect">
              <a:avLst/>
            </a:prstGeom>
            <a:ln w="12700" cap="flat">
              <a:noFill/>
              <a:miter lim="400000"/>
            </a:ln>
            <a:effectLst/>
          </p:spPr>
        </p:pic>
      </p:grpSp>
      <p:sp>
        <p:nvSpPr>
          <p:cNvPr id="495" name="幻灯片编号"/>
          <p:cNvSpPr txBox="1">
            <a:spLocks noGrp="1"/>
          </p:cNvSpPr>
          <p:nvPr>
            <p:ph type="sldNum" sz="quarter" idx="2"/>
          </p:nvPr>
        </p:nvSpPr>
        <p:spPr>
          <a:xfrm>
            <a:off x="11918344" y="13010537"/>
            <a:ext cx="534612" cy="551181"/>
          </a:xfrm>
          <a:prstGeom prst="rect">
            <a:avLst/>
          </a:prstGeom>
        </p:spPr>
        <p:txBody>
          <a:bodyPr lIns="91439" tIns="91439" rIns="91439" bIns="91439" anchor="t"/>
          <a:lstStyle>
            <a:lvl1pPr algn="l">
              <a:defRPr b="1">
                <a:solidFill>
                  <a:srgbClr val="FFFF99"/>
                </a:solidFill>
                <a:latin typeface="Microsoft YaHei"/>
                <a:ea typeface="Microsoft YaHei"/>
                <a:cs typeface="Microsoft YaHei"/>
                <a:sym typeface="Microsoft YaHei"/>
              </a:defRPr>
            </a:lvl1pPr>
          </a:lstStyle>
          <a:p>
            <a:fld id="{86CB4B4D-7CA3-9044-876B-883B54F8677D}" type="slidenum">
              <a:t>‹#›</a:t>
            </a:fld>
            <a:endParaRPr/>
          </a:p>
        </p:txBody>
      </p:sp>
      <p:sp>
        <p:nvSpPr>
          <p:cNvPr id="496" name="矩形 7"/>
          <p:cNvSpPr/>
          <p:nvPr/>
        </p:nvSpPr>
        <p:spPr>
          <a:xfrm>
            <a:off x="3028121" y="198181"/>
            <a:ext cx="131937" cy="1355820"/>
          </a:xfrm>
          <a:prstGeom prst="rect">
            <a:avLst/>
          </a:prstGeom>
          <a:solidFill>
            <a:srgbClr val="C6D9F1"/>
          </a:solidFill>
          <a:ln w="12700">
            <a:miter lim="400000"/>
          </a:ln>
        </p:spPr>
        <p:txBody>
          <a:bodyPr tIns="91439" bIns="91439" anchor="ctr"/>
          <a:lstStyle/>
          <a:p>
            <a:pPr defTabSz="1828800">
              <a:defRPr sz="3600">
                <a:solidFill>
                  <a:srgbClr val="FFFFFF"/>
                </a:solidFill>
                <a:latin typeface="Arial"/>
                <a:ea typeface="Arial"/>
                <a:cs typeface="Arial"/>
                <a:sym typeface="Arial"/>
              </a:defRPr>
            </a:pPr>
            <a:endParaRPr/>
          </a:p>
        </p:txBody>
      </p:sp>
      <p:grpSp>
        <p:nvGrpSpPr>
          <p:cNvPr id="499" name="组合 9"/>
          <p:cNvGrpSpPr/>
          <p:nvPr/>
        </p:nvGrpSpPr>
        <p:grpSpPr>
          <a:xfrm>
            <a:off x="14624746" y="356629"/>
            <a:ext cx="6711255" cy="1038923"/>
            <a:chOff x="0" y="0"/>
            <a:chExt cx="6711253" cy="1038921"/>
          </a:xfrm>
        </p:grpSpPr>
        <p:sp>
          <p:nvSpPr>
            <p:cNvPr id="497" name="矩形 10"/>
            <p:cNvSpPr/>
            <p:nvPr/>
          </p:nvSpPr>
          <p:spPr>
            <a:xfrm>
              <a:off x="0" y="-1"/>
              <a:ext cx="6711254" cy="1038922"/>
            </a:xfrm>
            <a:prstGeom prst="rect">
              <a:avLst/>
            </a:prstGeom>
            <a:solidFill>
              <a:srgbClr val="FFFFFF"/>
            </a:solidFill>
            <a:ln w="12700" cap="flat">
              <a:noFill/>
              <a:miter lim="400000"/>
            </a:ln>
            <a:effectLst/>
          </p:spPr>
          <p:txBody>
            <a:bodyPr wrap="square" lIns="91439" tIns="91439" rIns="91439" bIns="91439" numCol="1" anchor="ctr">
              <a:noAutofit/>
            </a:bodyPr>
            <a:lstStyle/>
            <a:p>
              <a:pPr defTabSz="1828800">
                <a:defRPr sz="3600">
                  <a:solidFill>
                    <a:srgbClr val="FFFFFF"/>
                  </a:solidFill>
                  <a:latin typeface="Arial"/>
                  <a:ea typeface="Arial"/>
                  <a:cs typeface="Arial"/>
                  <a:sym typeface="Arial"/>
                </a:defRPr>
              </a:pPr>
              <a:endParaRPr/>
            </a:p>
          </p:txBody>
        </p:sp>
        <p:pic>
          <p:nvPicPr>
            <p:cNvPr id="498" name="图片 11" descr="图片 11"/>
            <p:cNvPicPr>
              <a:picLocks noChangeAspect="1"/>
            </p:cNvPicPr>
            <p:nvPr/>
          </p:nvPicPr>
          <p:blipFill>
            <a:blip r:embed="rId3"/>
            <a:stretch>
              <a:fillRect/>
            </a:stretch>
          </p:blipFill>
          <p:spPr>
            <a:xfrm>
              <a:off x="65863" y="121072"/>
              <a:ext cx="6398333" cy="917850"/>
            </a:xfrm>
            <a:prstGeom prst="rect">
              <a:avLst/>
            </a:prstGeom>
            <a:ln w="12700" cap="flat">
              <a:noFill/>
              <a:miter lim="400000"/>
            </a:ln>
            <a:effectLst/>
          </p:spPr>
        </p:pic>
      </p:gr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标题与项目符号">
    <p:bg>
      <p:bgPr>
        <a:gradFill flip="none" rotWithShape="1">
          <a:gsLst>
            <a:gs pos="0">
              <a:srgbClr val="000727"/>
            </a:gs>
            <a:gs pos="100000">
              <a:srgbClr val="001896"/>
            </a:gs>
          </a:gsLst>
          <a:lin ang="16200000" scaled="0"/>
        </a:gradFill>
        <a:effectLst/>
      </p:bgPr>
    </p:bg>
    <p:spTree>
      <p:nvGrpSpPr>
        <p:cNvPr id="1" name=""/>
        <p:cNvGrpSpPr/>
        <p:nvPr/>
      </p:nvGrpSpPr>
      <p:grpSpPr>
        <a:xfrm>
          <a:off x="0" y="0"/>
          <a:ext cx="0" cy="0"/>
          <a:chOff x="0" y="0"/>
          <a:chExt cx="0" cy="0"/>
        </a:xfrm>
      </p:grpSpPr>
      <p:sp>
        <p:nvSpPr>
          <p:cNvPr id="506" name="标题文本"/>
          <p:cNvSpPr txBox="1">
            <a:spLocks noGrp="1"/>
          </p:cNvSpPr>
          <p:nvPr>
            <p:ph type="title"/>
          </p:nvPr>
        </p:nvSpPr>
        <p:spPr>
          <a:xfrm>
            <a:off x="380653" y="355600"/>
            <a:ext cx="20556776" cy="1407751"/>
          </a:xfrm>
          <a:prstGeom prst="rect">
            <a:avLst/>
          </a:prstGeom>
        </p:spPr>
        <p:txBody>
          <a:bodyPr lIns="50800" tIns="50800" rIns="50800" bIns="50800"/>
          <a:lstStyle>
            <a:lvl1pPr algn="ctr" defTabSz="825500">
              <a:lnSpc>
                <a:spcPct val="100000"/>
              </a:lnSpc>
              <a:defRPr sz="11200">
                <a:solidFill>
                  <a:srgbClr val="FFFFFF"/>
                </a:solidFill>
                <a:latin typeface="Helvetica Neue Medium"/>
                <a:ea typeface="Helvetica Neue Medium"/>
                <a:cs typeface="Helvetica Neue Medium"/>
                <a:sym typeface="Helvetica Neue Medium"/>
              </a:defRPr>
            </a:lvl1pPr>
          </a:lstStyle>
          <a:p>
            <a:r>
              <a:t>标题文本</a:t>
            </a:r>
          </a:p>
        </p:txBody>
      </p:sp>
      <p:sp>
        <p:nvSpPr>
          <p:cNvPr id="507" name="正文级别 1…"/>
          <p:cNvSpPr txBox="1">
            <a:spLocks noGrp="1"/>
          </p:cNvSpPr>
          <p:nvPr>
            <p:ph type="body" idx="1"/>
          </p:nvPr>
        </p:nvSpPr>
        <p:spPr>
          <a:xfrm>
            <a:off x="345527" y="1837980"/>
            <a:ext cx="23692946" cy="10941919"/>
          </a:xfrm>
          <a:prstGeom prst="rect">
            <a:avLst/>
          </a:prstGeom>
        </p:spPr>
        <p:txBody>
          <a:bodyPr lIns="50800" tIns="50800" rIns="50800" bIns="50800" anchor="ctr"/>
          <a:lstStyle>
            <a:lvl1pPr marL="635000" indent="-635000" defTabSz="825500">
              <a:lnSpc>
                <a:spcPct val="100000"/>
              </a:lnSpc>
              <a:spcBef>
                <a:spcPts val="5900"/>
              </a:spcBef>
              <a:buSzPct val="125000"/>
              <a:buFontTx/>
              <a:defRPr sz="4800" b="1">
                <a:solidFill>
                  <a:srgbClr val="FFFFFF"/>
                </a:solidFill>
                <a:latin typeface="+mn-lt"/>
                <a:ea typeface="+mn-ea"/>
                <a:cs typeface="+mn-cs"/>
                <a:sym typeface="Helvetica Neue"/>
              </a:defRPr>
            </a:lvl1pPr>
            <a:lvl2pPr marL="1270000" indent="-635000" defTabSz="825500">
              <a:lnSpc>
                <a:spcPct val="100000"/>
              </a:lnSpc>
              <a:spcBef>
                <a:spcPts val="5900"/>
              </a:spcBef>
              <a:buSzPct val="125000"/>
              <a:buFontTx/>
              <a:defRPr sz="4800" b="1">
                <a:solidFill>
                  <a:srgbClr val="FFFFFF"/>
                </a:solidFill>
                <a:latin typeface="+mn-lt"/>
                <a:ea typeface="+mn-ea"/>
                <a:cs typeface="+mn-cs"/>
                <a:sym typeface="Helvetica Neue"/>
              </a:defRPr>
            </a:lvl2pPr>
            <a:lvl3pPr marL="1905000" indent="-635000" defTabSz="825500">
              <a:lnSpc>
                <a:spcPct val="100000"/>
              </a:lnSpc>
              <a:spcBef>
                <a:spcPts val="5900"/>
              </a:spcBef>
              <a:buSzPct val="125000"/>
              <a:buFontTx/>
              <a:defRPr sz="4800" b="1">
                <a:solidFill>
                  <a:srgbClr val="FFFFFF"/>
                </a:solidFill>
                <a:latin typeface="+mn-lt"/>
                <a:ea typeface="+mn-ea"/>
                <a:cs typeface="+mn-cs"/>
                <a:sym typeface="Helvetica Neue"/>
              </a:defRPr>
            </a:lvl3pPr>
            <a:lvl4pPr marL="2540000" indent="-635000" defTabSz="825500">
              <a:lnSpc>
                <a:spcPct val="100000"/>
              </a:lnSpc>
              <a:spcBef>
                <a:spcPts val="5900"/>
              </a:spcBef>
              <a:buSzPct val="125000"/>
              <a:buFontTx/>
              <a:defRPr sz="4800" b="1">
                <a:solidFill>
                  <a:srgbClr val="FFFFFF"/>
                </a:solidFill>
                <a:latin typeface="+mn-lt"/>
                <a:ea typeface="+mn-ea"/>
                <a:cs typeface="+mn-cs"/>
                <a:sym typeface="Helvetica Neue"/>
              </a:defRPr>
            </a:lvl4pPr>
            <a:lvl5pPr marL="3175000" indent="-635000" defTabSz="825500">
              <a:lnSpc>
                <a:spcPct val="100000"/>
              </a:lnSpc>
              <a:spcBef>
                <a:spcPts val="5900"/>
              </a:spcBef>
              <a:buSzPct val="125000"/>
              <a:buFontTx/>
              <a:defRPr sz="4800" b="1">
                <a:solidFill>
                  <a:srgbClr val="FFFFFF"/>
                </a:solidFill>
                <a:latin typeface="+mn-lt"/>
                <a:ea typeface="+mn-ea"/>
                <a:cs typeface="+mn-cs"/>
                <a:sym typeface="Helvetica Neue"/>
              </a:defRPr>
            </a:lvl5pPr>
          </a:lstStyle>
          <a:p>
            <a:r>
              <a:t>正文级别 1</a:t>
            </a:r>
          </a:p>
          <a:p>
            <a:pPr lvl="1"/>
            <a:r>
              <a:t>正文级别 2</a:t>
            </a:r>
          </a:p>
          <a:p>
            <a:pPr lvl="2"/>
            <a:r>
              <a:t>正文级别 3</a:t>
            </a:r>
          </a:p>
          <a:p>
            <a:pPr lvl="3"/>
            <a:r>
              <a:t>正文级别 4</a:t>
            </a:r>
          </a:p>
          <a:p>
            <a:pPr lvl="4"/>
            <a:r>
              <a:t>正文级别 5</a:t>
            </a:r>
          </a:p>
        </p:txBody>
      </p:sp>
      <p:sp>
        <p:nvSpPr>
          <p:cNvPr id="508" name="/35"/>
          <p:cNvSpPr txBox="1"/>
          <p:nvPr/>
        </p:nvSpPr>
        <p:spPr>
          <a:xfrm>
            <a:off x="23443947" y="12855650"/>
            <a:ext cx="509728" cy="5230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800" b="1">
                <a:solidFill>
                  <a:srgbClr val="A7A7A7"/>
                </a:solidFill>
                <a:latin typeface="+mn-lt"/>
                <a:ea typeface="+mn-ea"/>
                <a:cs typeface="+mn-cs"/>
                <a:sym typeface="Helvetica Neue"/>
              </a:defRPr>
            </a:lvl1pPr>
          </a:lstStyle>
          <a:p>
            <a:r>
              <a:t>36</a:t>
            </a:r>
          </a:p>
        </p:txBody>
      </p:sp>
      <p:pic>
        <p:nvPicPr>
          <p:cNvPr id="509" name="image9.png" descr="image9.png"/>
          <p:cNvPicPr>
            <a:picLocks noChangeAspect="1"/>
          </p:cNvPicPr>
          <p:nvPr/>
        </p:nvPicPr>
        <p:blipFill>
          <a:blip r:embed="rId2"/>
          <a:stretch>
            <a:fillRect/>
          </a:stretch>
        </p:blipFill>
        <p:spPr>
          <a:xfrm>
            <a:off x="20751800" y="228048"/>
            <a:ext cx="2997590" cy="1662854"/>
          </a:xfrm>
          <a:prstGeom prst="rect">
            <a:avLst/>
          </a:prstGeom>
          <a:ln w="12700">
            <a:miter lim="400000"/>
          </a:ln>
        </p:spPr>
      </p:pic>
      <p:sp>
        <p:nvSpPr>
          <p:cNvPr id="510" name="/35"/>
          <p:cNvSpPr txBox="1"/>
          <p:nvPr/>
        </p:nvSpPr>
        <p:spPr>
          <a:xfrm>
            <a:off x="23229189" y="12855650"/>
            <a:ext cx="246229" cy="5230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800" b="1">
                <a:solidFill>
                  <a:srgbClr val="A7A7A7"/>
                </a:solidFill>
                <a:latin typeface="+mn-lt"/>
                <a:ea typeface="+mn-ea"/>
                <a:cs typeface="+mn-cs"/>
                <a:sym typeface="Helvetica Neue"/>
              </a:defRPr>
            </a:lvl1pPr>
          </a:lstStyle>
          <a:p>
            <a:r>
              <a:t>/</a:t>
            </a:r>
          </a:p>
        </p:txBody>
      </p:sp>
      <p:sp>
        <p:nvSpPr>
          <p:cNvPr id="511" name="幻灯片编号"/>
          <p:cNvSpPr txBox="1">
            <a:spLocks noGrp="1"/>
          </p:cNvSpPr>
          <p:nvPr>
            <p:ph type="sldNum" sz="quarter" idx="2"/>
          </p:nvPr>
        </p:nvSpPr>
        <p:spPr>
          <a:xfrm>
            <a:off x="22750932" y="12855650"/>
            <a:ext cx="509728" cy="523086"/>
          </a:xfrm>
          <a:prstGeom prst="rect">
            <a:avLst/>
          </a:prstGeom>
        </p:spPr>
        <p:txBody>
          <a:bodyPr lIns="50800" tIns="50800" rIns="50800" bIns="50800"/>
          <a:lstStyle>
            <a:lvl1pPr algn="ctr" defTabSz="825500">
              <a:defRPr sz="2800" b="1">
                <a:solidFill>
                  <a:srgbClr val="A7A7A7"/>
                </a:solidFill>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标题与项目符号 拷贝">
    <p:bg>
      <p:bgPr>
        <a:gradFill flip="none" rotWithShape="1">
          <a:gsLst>
            <a:gs pos="0">
              <a:srgbClr val="000727"/>
            </a:gs>
            <a:gs pos="100000">
              <a:srgbClr val="001896"/>
            </a:gs>
          </a:gsLst>
          <a:lin ang="16200000" scaled="0"/>
        </a:gradFill>
        <a:effectLst/>
      </p:bgPr>
    </p:bg>
    <p:spTree>
      <p:nvGrpSpPr>
        <p:cNvPr id="1" name=""/>
        <p:cNvGrpSpPr/>
        <p:nvPr/>
      </p:nvGrpSpPr>
      <p:grpSpPr>
        <a:xfrm>
          <a:off x="0" y="0"/>
          <a:ext cx="0" cy="0"/>
          <a:chOff x="0" y="0"/>
          <a:chExt cx="0" cy="0"/>
        </a:xfrm>
      </p:grpSpPr>
      <p:sp>
        <p:nvSpPr>
          <p:cNvPr id="529" name="标题文本"/>
          <p:cNvSpPr txBox="1">
            <a:spLocks noGrp="1"/>
          </p:cNvSpPr>
          <p:nvPr>
            <p:ph type="title"/>
          </p:nvPr>
        </p:nvSpPr>
        <p:spPr>
          <a:xfrm>
            <a:off x="5304702" y="355600"/>
            <a:ext cx="15632727" cy="1407751"/>
          </a:xfrm>
          <a:prstGeom prst="rect">
            <a:avLst/>
          </a:prstGeom>
        </p:spPr>
        <p:txBody>
          <a:bodyPr lIns="50800" tIns="50800" rIns="50800" bIns="50800"/>
          <a:lstStyle>
            <a:lvl1pPr algn="ctr" defTabSz="825500">
              <a:lnSpc>
                <a:spcPct val="100000"/>
              </a:lnSpc>
              <a:defRPr sz="11200">
                <a:solidFill>
                  <a:srgbClr val="FFFFFF"/>
                </a:solidFill>
                <a:latin typeface="Helvetica Neue Medium"/>
                <a:ea typeface="Helvetica Neue Medium"/>
                <a:cs typeface="Helvetica Neue Medium"/>
                <a:sym typeface="Helvetica Neue Medium"/>
              </a:defRPr>
            </a:lvl1pPr>
          </a:lstStyle>
          <a:p>
            <a:r>
              <a:t>标题文本</a:t>
            </a:r>
          </a:p>
        </p:txBody>
      </p:sp>
      <p:sp>
        <p:nvSpPr>
          <p:cNvPr id="530" name="正文级别 1…"/>
          <p:cNvSpPr txBox="1">
            <a:spLocks noGrp="1"/>
          </p:cNvSpPr>
          <p:nvPr>
            <p:ph type="body" idx="1"/>
          </p:nvPr>
        </p:nvSpPr>
        <p:spPr>
          <a:xfrm>
            <a:off x="345527" y="1837980"/>
            <a:ext cx="23692946" cy="10941919"/>
          </a:xfrm>
          <a:prstGeom prst="rect">
            <a:avLst/>
          </a:prstGeom>
        </p:spPr>
        <p:txBody>
          <a:bodyPr lIns="50800" tIns="50800" rIns="50800" bIns="50800" anchor="ctr"/>
          <a:lstStyle>
            <a:lvl1pPr marL="635000" indent="-635000" defTabSz="825500">
              <a:lnSpc>
                <a:spcPct val="100000"/>
              </a:lnSpc>
              <a:spcBef>
                <a:spcPts val="5900"/>
              </a:spcBef>
              <a:buSzPct val="125000"/>
              <a:buFontTx/>
              <a:defRPr sz="4800" b="1">
                <a:solidFill>
                  <a:srgbClr val="FFFFFF"/>
                </a:solidFill>
                <a:latin typeface="+mn-lt"/>
                <a:ea typeface="+mn-ea"/>
                <a:cs typeface="+mn-cs"/>
                <a:sym typeface="Helvetica Neue"/>
              </a:defRPr>
            </a:lvl1pPr>
            <a:lvl2pPr marL="1270000" indent="-635000" defTabSz="825500">
              <a:lnSpc>
                <a:spcPct val="100000"/>
              </a:lnSpc>
              <a:spcBef>
                <a:spcPts val="5900"/>
              </a:spcBef>
              <a:buSzPct val="125000"/>
              <a:buFontTx/>
              <a:defRPr sz="4800" b="1">
                <a:solidFill>
                  <a:srgbClr val="FFFFFF"/>
                </a:solidFill>
                <a:latin typeface="+mn-lt"/>
                <a:ea typeface="+mn-ea"/>
                <a:cs typeface="+mn-cs"/>
                <a:sym typeface="Helvetica Neue"/>
              </a:defRPr>
            </a:lvl2pPr>
            <a:lvl3pPr marL="1905000" indent="-635000" defTabSz="825500">
              <a:lnSpc>
                <a:spcPct val="100000"/>
              </a:lnSpc>
              <a:spcBef>
                <a:spcPts val="5900"/>
              </a:spcBef>
              <a:buSzPct val="125000"/>
              <a:buFontTx/>
              <a:defRPr sz="4800" b="1">
                <a:solidFill>
                  <a:srgbClr val="FFFFFF"/>
                </a:solidFill>
                <a:latin typeface="+mn-lt"/>
                <a:ea typeface="+mn-ea"/>
                <a:cs typeface="+mn-cs"/>
                <a:sym typeface="Helvetica Neue"/>
              </a:defRPr>
            </a:lvl3pPr>
            <a:lvl4pPr marL="2540000" indent="-635000" defTabSz="825500">
              <a:lnSpc>
                <a:spcPct val="100000"/>
              </a:lnSpc>
              <a:spcBef>
                <a:spcPts val="5900"/>
              </a:spcBef>
              <a:buSzPct val="125000"/>
              <a:buFontTx/>
              <a:defRPr sz="4800" b="1">
                <a:solidFill>
                  <a:srgbClr val="FFFFFF"/>
                </a:solidFill>
                <a:latin typeface="+mn-lt"/>
                <a:ea typeface="+mn-ea"/>
                <a:cs typeface="+mn-cs"/>
                <a:sym typeface="Helvetica Neue"/>
              </a:defRPr>
            </a:lvl4pPr>
            <a:lvl5pPr marL="3175000" indent="-635000" defTabSz="825500">
              <a:lnSpc>
                <a:spcPct val="100000"/>
              </a:lnSpc>
              <a:spcBef>
                <a:spcPts val="5900"/>
              </a:spcBef>
              <a:buSzPct val="125000"/>
              <a:buFontTx/>
              <a:defRPr sz="4800" b="1">
                <a:solidFill>
                  <a:srgbClr val="FFFFFF"/>
                </a:solidFill>
                <a:latin typeface="+mn-lt"/>
                <a:ea typeface="+mn-ea"/>
                <a:cs typeface="+mn-cs"/>
                <a:sym typeface="Helvetica Neue"/>
              </a:defRPr>
            </a:lvl5pPr>
          </a:lstStyle>
          <a:p>
            <a:r>
              <a:t>正文级别 1</a:t>
            </a:r>
          </a:p>
          <a:p>
            <a:pPr lvl="1"/>
            <a:r>
              <a:t>正文级别 2</a:t>
            </a:r>
          </a:p>
          <a:p>
            <a:pPr lvl="2"/>
            <a:r>
              <a:t>正文级别 3</a:t>
            </a:r>
          </a:p>
          <a:p>
            <a:pPr lvl="3"/>
            <a:r>
              <a:t>正文级别 4</a:t>
            </a:r>
          </a:p>
          <a:p>
            <a:pPr lvl="4"/>
            <a:r>
              <a:t>正文级别 5</a:t>
            </a:r>
          </a:p>
        </p:txBody>
      </p:sp>
      <p:pic>
        <p:nvPicPr>
          <p:cNvPr id="531" name="image9.png" descr="image9.png"/>
          <p:cNvPicPr>
            <a:picLocks noChangeAspect="1"/>
          </p:cNvPicPr>
          <p:nvPr/>
        </p:nvPicPr>
        <p:blipFill>
          <a:blip r:embed="rId2"/>
          <a:stretch>
            <a:fillRect/>
          </a:stretch>
        </p:blipFill>
        <p:spPr>
          <a:xfrm>
            <a:off x="21326538" y="228048"/>
            <a:ext cx="2422853" cy="1344030"/>
          </a:xfrm>
          <a:prstGeom prst="rect">
            <a:avLst/>
          </a:prstGeom>
          <a:ln w="12700">
            <a:miter lim="400000"/>
          </a:ln>
        </p:spPr>
      </p:pic>
      <p:pic>
        <p:nvPicPr>
          <p:cNvPr id="532" name="图像" descr="图像"/>
          <p:cNvPicPr>
            <a:picLocks noChangeAspect="1"/>
          </p:cNvPicPr>
          <p:nvPr/>
        </p:nvPicPr>
        <p:blipFill>
          <a:blip r:embed="rId3"/>
          <a:stretch>
            <a:fillRect/>
          </a:stretch>
        </p:blipFill>
        <p:spPr>
          <a:xfrm>
            <a:off x="404207" y="338496"/>
            <a:ext cx="4511386" cy="1441958"/>
          </a:xfrm>
          <a:prstGeom prst="rect">
            <a:avLst/>
          </a:prstGeom>
          <a:ln w="12700">
            <a:miter lim="400000"/>
          </a:ln>
        </p:spPr>
      </p:pic>
      <p:sp>
        <p:nvSpPr>
          <p:cNvPr id="533" name="幻灯片编号"/>
          <p:cNvSpPr txBox="1">
            <a:spLocks noGrp="1"/>
          </p:cNvSpPr>
          <p:nvPr>
            <p:ph type="sldNum" sz="quarter" idx="2"/>
          </p:nvPr>
        </p:nvSpPr>
        <p:spPr>
          <a:xfrm>
            <a:off x="22750932" y="12855650"/>
            <a:ext cx="509728" cy="523086"/>
          </a:xfrm>
          <a:prstGeom prst="rect">
            <a:avLst/>
          </a:prstGeom>
        </p:spPr>
        <p:txBody>
          <a:bodyPr lIns="50800" tIns="50800" rIns="50800" bIns="50800"/>
          <a:lstStyle>
            <a:lvl1pPr algn="ctr" defTabSz="825500">
              <a:defRPr sz="2800" b="1">
                <a:solidFill>
                  <a:srgbClr val="A7A7A7"/>
                </a:solidFill>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标题与项目符号">
    <p:bg>
      <p:bgPr>
        <a:solidFill>
          <a:srgbClr val="003462"/>
        </a:solidFill>
        <a:effectLst/>
      </p:bgPr>
    </p:bg>
    <p:spTree>
      <p:nvGrpSpPr>
        <p:cNvPr id="1" name=""/>
        <p:cNvGrpSpPr/>
        <p:nvPr/>
      </p:nvGrpSpPr>
      <p:grpSpPr>
        <a:xfrm>
          <a:off x="0" y="0"/>
          <a:ext cx="0" cy="0"/>
          <a:chOff x="0" y="0"/>
          <a:chExt cx="0" cy="0"/>
        </a:xfrm>
      </p:grpSpPr>
      <p:sp>
        <p:nvSpPr>
          <p:cNvPr id="540" name="标题文本"/>
          <p:cNvSpPr txBox="1">
            <a:spLocks noGrp="1"/>
          </p:cNvSpPr>
          <p:nvPr>
            <p:ph type="title"/>
          </p:nvPr>
        </p:nvSpPr>
        <p:spPr>
          <a:xfrm>
            <a:off x="3758929" y="355600"/>
            <a:ext cx="17178500" cy="1176403"/>
          </a:xfrm>
          <a:prstGeom prst="rect">
            <a:avLst/>
          </a:prstGeom>
        </p:spPr>
        <p:txBody>
          <a:bodyPr lIns="50800" tIns="50800" rIns="50800" bIns="50800"/>
          <a:lstStyle>
            <a:lvl1pPr algn="ctr" defTabSz="825500">
              <a:lnSpc>
                <a:spcPct val="100000"/>
              </a:lnSpc>
              <a:defRPr sz="11200">
                <a:solidFill>
                  <a:srgbClr val="FFFFFF"/>
                </a:solidFill>
                <a:latin typeface="Helvetica Neue Medium"/>
                <a:ea typeface="Helvetica Neue Medium"/>
                <a:cs typeface="Helvetica Neue Medium"/>
                <a:sym typeface="Helvetica Neue Medium"/>
              </a:defRPr>
            </a:lvl1pPr>
          </a:lstStyle>
          <a:p>
            <a:r>
              <a:t>标题文本</a:t>
            </a:r>
          </a:p>
        </p:txBody>
      </p:sp>
      <p:sp>
        <p:nvSpPr>
          <p:cNvPr id="541" name="正文级别 1…"/>
          <p:cNvSpPr txBox="1">
            <a:spLocks noGrp="1"/>
          </p:cNvSpPr>
          <p:nvPr>
            <p:ph type="body" idx="1"/>
          </p:nvPr>
        </p:nvSpPr>
        <p:spPr>
          <a:xfrm>
            <a:off x="345527" y="1837980"/>
            <a:ext cx="23692946" cy="10941919"/>
          </a:xfrm>
          <a:prstGeom prst="rect">
            <a:avLst/>
          </a:prstGeom>
        </p:spPr>
        <p:txBody>
          <a:bodyPr lIns="50800" tIns="50800" rIns="50800" bIns="50800" anchor="ctr"/>
          <a:lstStyle>
            <a:lvl1pPr marL="635000" indent="-635000" defTabSz="825500">
              <a:lnSpc>
                <a:spcPct val="100000"/>
              </a:lnSpc>
              <a:spcBef>
                <a:spcPts val="5900"/>
              </a:spcBef>
              <a:buSzPct val="125000"/>
              <a:buFontTx/>
              <a:defRPr sz="4800" b="1">
                <a:solidFill>
                  <a:srgbClr val="FFFFFF"/>
                </a:solidFill>
                <a:latin typeface="+mn-lt"/>
                <a:ea typeface="+mn-ea"/>
                <a:cs typeface="+mn-cs"/>
                <a:sym typeface="Helvetica Neue"/>
              </a:defRPr>
            </a:lvl1pPr>
            <a:lvl2pPr marL="1270000" indent="-635000" defTabSz="825500">
              <a:lnSpc>
                <a:spcPct val="100000"/>
              </a:lnSpc>
              <a:spcBef>
                <a:spcPts val="5900"/>
              </a:spcBef>
              <a:buSzPct val="125000"/>
              <a:buFontTx/>
              <a:defRPr sz="4800" b="1">
                <a:solidFill>
                  <a:srgbClr val="FFFFFF"/>
                </a:solidFill>
                <a:latin typeface="+mn-lt"/>
                <a:ea typeface="+mn-ea"/>
                <a:cs typeface="+mn-cs"/>
                <a:sym typeface="Helvetica Neue"/>
              </a:defRPr>
            </a:lvl2pPr>
            <a:lvl3pPr marL="1905000" indent="-635000" defTabSz="825500">
              <a:lnSpc>
                <a:spcPct val="100000"/>
              </a:lnSpc>
              <a:spcBef>
                <a:spcPts val="5900"/>
              </a:spcBef>
              <a:buSzPct val="125000"/>
              <a:buFontTx/>
              <a:defRPr sz="4800" b="1">
                <a:solidFill>
                  <a:srgbClr val="FFFFFF"/>
                </a:solidFill>
                <a:latin typeface="+mn-lt"/>
                <a:ea typeface="+mn-ea"/>
                <a:cs typeface="+mn-cs"/>
                <a:sym typeface="Helvetica Neue"/>
              </a:defRPr>
            </a:lvl3pPr>
            <a:lvl4pPr marL="2540000" indent="-635000" defTabSz="825500">
              <a:lnSpc>
                <a:spcPct val="100000"/>
              </a:lnSpc>
              <a:spcBef>
                <a:spcPts val="5900"/>
              </a:spcBef>
              <a:buSzPct val="125000"/>
              <a:buFontTx/>
              <a:defRPr sz="4800" b="1">
                <a:solidFill>
                  <a:srgbClr val="FFFFFF"/>
                </a:solidFill>
                <a:latin typeface="+mn-lt"/>
                <a:ea typeface="+mn-ea"/>
                <a:cs typeface="+mn-cs"/>
                <a:sym typeface="Helvetica Neue"/>
              </a:defRPr>
            </a:lvl4pPr>
            <a:lvl5pPr marL="3175000" indent="-635000" defTabSz="825500">
              <a:lnSpc>
                <a:spcPct val="100000"/>
              </a:lnSpc>
              <a:spcBef>
                <a:spcPts val="5900"/>
              </a:spcBef>
              <a:buSzPct val="125000"/>
              <a:buFontTx/>
              <a:defRPr sz="4800" b="1">
                <a:solidFill>
                  <a:srgbClr val="FFFFFF"/>
                </a:solidFill>
                <a:latin typeface="+mn-lt"/>
                <a:ea typeface="+mn-ea"/>
                <a:cs typeface="+mn-cs"/>
                <a:sym typeface="Helvetica Neue"/>
              </a:defRPr>
            </a:lvl5pPr>
          </a:lstStyle>
          <a:p>
            <a:r>
              <a:t>正文级别 1</a:t>
            </a:r>
          </a:p>
          <a:p>
            <a:pPr lvl="1"/>
            <a:r>
              <a:t>正文级别 2</a:t>
            </a:r>
          </a:p>
          <a:p>
            <a:pPr lvl="2"/>
            <a:r>
              <a:t>正文级别 3</a:t>
            </a:r>
          </a:p>
          <a:p>
            <a:pPr lvl="3"/>
            <a:r>
              <a:t>正文级别 4</a:t>
            </a:r>
          </a:p>
          <a:p>
            <a:pPr lvl="4"/>
            <a:r>
              <a:t>正文级别 5</a:t>
            </a:r>
          </a:p>
        </p:txBody>
      </p:sp>
      <p:pic>
        <p:nvPicPr>
          <p:cNvPr id="542" name="图像" descr="图像"/>
          <p:cNvPicPr>
            <a:picLocks noChangeAspect="1"/>
          </p:cNvPicPr>
          <p:nvPr/>
        </p:nvPicPr>
        <p:blipFill>
          <a:blip r:embed="rId2"/>
          <a:stretch>
            <a:fillRect/>
          </a:stretch>
        </p:blipFill>
        <p:spPr>
          <a:xfrm>
            <a:off x="21322989" y="215900"/>
            <a:ext cx="2715485" cy="2093617"/>
          </a:xfrm>
          <a:prstGeom prst="rect">
            <a:avLst/>
          </a:prstGeom>
          <a:ln w="12700">
            <a:miter lim="400000"/>
          </a:ln>
        </p:spPr>
      </p:pic>
      <p:sp>
        <p:nvSpPr>
          <p:cNvPr id="543" name="W P Liu, CJPL IAC, Dec. , 2018"/>
          <p:cNvSpPr txBox="1"/>
          <p:nvPr/>
        </p:nvSpPr>
        <p:spPr>
          <a:xfrm>
            <a:off x="225665" y="13104378"/>
            <a:ext cx="7079513" cy="5234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800">
                <a:solidFill>
                  <a:srgbClr val="FFFFFF"/>
                </a:solidFill>
                <a:latin typeface="+mn-lt"/>
                <a:ea typeface="+mn-ea"/>
                <a:cs typeface="+mn-cs"/>
                <a:sym typeface="Helvetica Neue"/>
              </a:defRPr>
            </a:lvl1pPr>
          </a:lstStyle>
          <a:p>
            <a:r>
              <a:t>W. P. Liu, 2022, OECE/BUAA-INAC</a:t>
            </a:r>
          </a:p>
        </p:txBody>
      </p:sp>
      <p:sp>
        <p:nvSpPr>
          <p:cNvPr id="544" name="/35"/>
          <p:cNvSpPr txBox="1"/>
          <p:nvPr/>
        </p:nvSpPr>
        <p:spPr>
          <a:xfrm>
            <a:off x="23474551" y="13104378"/>
            <a:ext cx="628143" cy="5234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800">
                <a:solidFill>
                  <a:srgbClr val="FFFFFF"/>
                </a:solidFill>
                <a:latin typeface="+mn-lt"/>
                <a:ea typeface="+mn-ea"/>
                <a:cs typeface="+mn-cs"/>
                <a:sym typeface="Helvetica Neue"/>
              </a:defRPr>
            </a:lvl1pPr>
          </a:lstStyle>
          <a:p>
            <a:r>
              <a:t>/36</a:t>
            </a:r>
          </a:p>
        </p:txBody>
      </p:sp>
      <p:sp>
        <p:nvSpPr>
          <p:cNvPr id="545" name="幻灯片编号"/>
          <p:cNvSpPr txBox="1">
            <a:spLocks noGrp="1"/>
          </p:cNvSpPr>
          <p:nvPr>
            <p:ph type="sldNum" sz="quarter" idx="2"/>
          </p:nvPr>
        </p:nvSpPr>
        <p:spPr>
          <a:xfrm>
            <a:off x="22795837" y="13085875"/>
            <a:ext cx="509729" cy="523444"/>
          </a:xfrm>
          <a:prstGeom prst="rect">
            <a:avLst/>
          </a:prstGeom>
        </p:spPr>
        <p:txBody>
          <a:bodyPr lIns="50800" tIns="50800" rIns="50800" bIns="50800" anchor="t"/>
          <a:lstStyle>
            <a:lvl1pPr algn="ctr" defTabSz="825500">
              <a:defRPr sz="2800">
                <a:solidFill>
                  <a:srgbClr val="FFFFFF"/>
                </a:solidFill>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内页">
    <p:spTree>
      <p:nvGrpSpPr>
        <p:cNvPr id="1" name=""/>
        <p:cNvGrpSpPr/>
        <p:nvPr/>
      </p:nvGrpSpPr>
      <p:grpSpPr>
        <a:xfrm>
          <a:off x="0" y="0"/>
          <a:ext cx="0" cy="0"/>
          <a:chOff x="0" y="0"/>
          <a:chExt cx="0" cy="0"/>
        </a:xfrm>
      </p:grpSpPr>
      <p:pic>
        <p:nvPicPr>
          <p:cNvPr id="564" name="图片 3" descr="图片 3"/>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565" name="正文级别 1…"/>
          <p:cNvSpPr txBox="1">
            <a:spLocks noGrp="1"/>
          </p:cNvSpPr>
          <p:nvPr>
            <p:ph type="body" sz="quarter" idx="1" hasCustomPrompt="1"/>
          </p:nvPr>
        </p:nvSpPr>
        <p:spPr>
          <a:xfrm>
            <a:off x="2553678" y="1027976"/>
            <a:ext cx="9843659" cy="1135353"/>
          </a:xfrm>
          <a:prstGeom prst="rect">
            <a:avLst/>
          </a:prstGeom>
        </p:spPr>
        <p:txBody>
          <a:bodyPr lIns="91438" tIns="91438" rIns="91438" bIns="91438"/>
          <a:lstStyle>
            <a:lvl1pPr marL="0" indent="0">
              <a:lnSpc>
                <a:spcPct val="100000"/>
              </a:lnSpc>
              <a:spcBef>
                <a:spcPts val="0"/>
              </a:spcBef>
              <a:buSzTx/>
              <a:buFontTx/>
              <a:buNone/>
              <a:defRPr sz="6400" spc="600">
                <a:solidFill>
                  <a:srgbClr val="A4B2E0"/>
                </a:solidFill>
                <a:latin typeface="等线"/>
                <a:ea typeface="等线"/>
                <a:cs typeface="等线"/>
                <a:sym typeface="等线"/>
              </a:defRPr>
            </a:lvl1pPr>
            <a:lvl2pPr marL="1066800" indent="-609600">
              <a:lnSpc>
                <a:spcPct val="100000"/>
              </a:lnSpc>
              <a:spcBef>
                <a:spcPts val="0"/>
              </a:spcBef>
              <a:buFontTx/>
              <a:defRPr sz="6400" spc="600">
                <a:solidFill>
                  <a:srgbClr val="A4B2E0"/>
                </a:solidFill>
                <a:latin typeface="等线"/>
                <a:ea typeface="等线"/>
                <a:cs typeface="等线"/>
                <a:sym typeface="等线"/>
              </a:defRPr>
            </a:lvl2pPr>
            <a:lvl3pPr marL="1645920" indent="-731519">
              <a:lnSpc>
                <a:spcPct val="100000"/>
              </a:lnSpc>
              <a:spcBef>
                <a:spcPts val="0"/>
              </a:spcBef>
              <a:buFontTx/>
              <a:defRPr sz="6400" spc="600">
                <a:solidFill>
                  <a:srgbClr val="A4B2E0"/>
                </a:solidFill>
                <a:latin typeface="等线"/>
                <a:ea typeface="等线"/>
                <a:cs typeface="等线"/>
                <a:sym typeface="等线"/>
              </a:defRPr>
            </a:lvl3pPr>
            <a:lvl4pPr marL="2184400" indent="-812800">
              <a:lnSpc>
                <a:spcPct val="100000"/>
              </a:lnSpc>
              <a:spcBef>
                <a:spcPts val="0"/>
              </a:spcBef>
              <a:buFontTx/>
              <a:defRPr sz="6400" spc="600">
                <a:solidFill>
                  <a:srgbClr val="A4B2E0"/>
                </a:solidFill>
                <a:latin typeface="等线"/>
                <a:ea typeface="等线"/>
                <a:cs typeface="等线"/>
                <a:sym typeface="等线"/>
              </a:defRPr>
            </a:lvl4pPr>
            <a:lvl5pPr marL="2641600" indent="-812800">
              <a:lnSpc>
                <a:spcPct val="100000"/>
              </a:lnSpc>
              <a:spcBef>
                <a:spcPts val="0"/>
              </a:spcBef>
              <a:buFontTx/>
              <a:defRPr sz="6400" spc="600">
                <a:solidFill>
                  <a:srgbClr val="A4B2E0"/>
                </a:solidFill>
                <a:latin typeface="等线"/>
                <a:ea typeface="等线"/>
                <a:cs typeface="等线"/>
                <a:sym typeface="等线"/>
              </a:defRPr>
            </a:lvl5pPr>
          </a:lstStyle>
          <a:p>
            <a:r>
              <a:t>请在此处添加标题</a:t>
            </a:r>
          </a:p>
          <a:p>
            <a:pPr lvl="1"/>
            <a:endParaRPr/>
          </a:p>
          <a:p>
            <a:pPr lvl="2"/>
            <a:endParaRPr/>
          </a:p>
          <a:p>
            <a:pPr lvl="3"/>
            <a:endParaRPr/>
          </a:p>
          <a:p>
            <a:pPr lvl="4"/>
            <a:endParaRPr/>
          </a:p>
        </p:txBody>
      </p:sp>
      <p:sp>
        <p:nvSpPr>
          <p:cNvPr id="566" name="文本占位符 7"/>
          <p:cNvSpPr>
            <a:spLocks noGrp="1"/>
          </p:cNvSpPr>
          <p:nvPr>
            <p:ph type="body" sz="quarter" idx="21" hasCustomPrompt="1"/>
          </p:nvPr>
        </p:nvSpPr>
        <p:spPr>
          <a:xfrm>
            <a:off x="2553678" y="2066806"/>
            <a:ext cx="9843659" cy="477626"/>
          </a:xfrm>
          <a:prstGeom prst="rect">
            <a:avLst/>
          </a:prstGeom>
        </p:spPr>
        <p:txBody>
          <a:bodyPr lIns="91438" tIns="91438" rIns="91438" bIns="91438"/>
          <a:lstStyle>
            <a:lvl1pPr marL="0" indent="0" defTabSz="1609344">
              <a:lnSpc>
                <a:spcPct val="100000"/>
              </a:lnSpc>
              <a:spcBef>
                <a:spcPts val="0"/>
              </a:spcBef>
              <a:buSzTx/>
              <a:buFontTx/>
              <a:buNone/>
              <a:defRPr sz="1900" spc="500">
                <a:solidFill>
                  <a:srgbClr val="A4B2E0"/>
                </a:solidFill>
                <a:latin typeface="等线"/>
                <a:ea typeface="等线"/>
                <a:cs typeface="等线"/>
                <a:sym typeface="等线"/>
              </a:defRPr>
            </a:lvl1pPr>
          </a:lstStyle>
          <a:p>
            <a:r>
              <a:t>DESIGN &amp; CREATIVITY SPACE STUDIO</a:t>
            </a:r>
          </a:p>
        </p:txBody>
      </p:sp>
      <p:sp>
        <p:nvSpPr>
          <p:cNvPr id="567" name="幻灯片编号"/>
          <p:cNvSpPr txBox="1">
            <a:spLocks noGrp="1"/>
          </p:cNvSpPr>
          <p:nvPr>
            <p:ph type="sldNum" sz="quarter" idx="2"/>
          </p:nvPr>
        </p:nvSpPr>
        <p:spPr>
          <a:xfrm>
            <a:off x="16940591" y="12437111"/>
            <a:ext cx="534610" cy="551179"/>
          </a:xfrm>
          <a:prstGeom prst="rect">
            <a:avLst/>
          </a:prstGeom>
        </p:spPr>
        <p:txBody>
          <a:bodyPr lIns="91438" tIns="91438" rIns="91438" bIns="91438"/>
          <a:lstStyle>
            <a:lvl1pPr>
              <a:defRPr>
                <a:solidFill>
                  <a:srgbClr val="000000"/>
                </a:solidFill>
                <a:latin typeface="等线"/>
                <a:ea typeface="等线"/>
                <a:cs typeface="等线"/>
                <a:sym typeface="等线"/>
              </a:defRPr>
            </a:lvl1p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标题与项目符号">
    <p:bg>
      <p:bgPr>
        <a:gradFill flip="none" rotWithShape="1">
          <a:gsLst>
            <a:gs pos="0">
              <a:srgbClr val="000727"/>
            </a:gs>
            <a:gs pos="100000">
              <a:srgbClr val="001896"/>
            </a:gs>
          </a:gsLst>
          <a:lin ang="16200000" scaled="0"/>
        </a:gradFill>
        <a:effectLst/>
      </p:bgPr>
    </p:bg>
    <p:spTree>
      <p:nvGrpSpPr>
        <p:cNvPr id="1" name=""/>
        <p:cNvGrpSpPr/>
        <p:nvPr/>
      </p:nvGrpSpPr>
      <p:grpSpPr>
        <a:xfrm>
          <a:off x="0" y="0"/>
          <a:ext cx="0" cy="0"/>
          <a:chOff x="0" y="0"/>
          <a:chExt cx="0" cy="0"/>
        </a:xfrm>
      </p:grpSpPr>
      <p:sp>
        <p:nvSpPr>
          <p:cNvPr id="574" name="标题文本"/>
          <p:cNvSpPr txBox="1">
            <a:spLocks noGrp="1"/>
          </p:cNvSpPr>
          <p:nvPr>
            <p:ph type="title"/>
          </p:nvPr>
        </p:nvSpPr>
        <p:spPr>
          <a:xfrm>
            <a:off x="380653" y="355600"/>
            <a:ext cx="20556777" cy="1407751"/>
          </a:xfrm>
          <a:prstGeom prst="rect">
            <a:avLst/>
          </a:prstGeom>
        </p:spPr>
        <p:txBody>
          <a:bodyPr lIns="50800" tIns="50800" rIns="50800" bIns="50800"/>
          <a:lstStyle>
            <a:lvl1pPr algn="ctr" defTabSz="825500">
              <a:lnSpc>
                <a:spcPct val="100000"/>
              </a:lnSpc>
              <a:defRPr sz="11200">
                <a:solidFill>
                  <a:srgbClr val="FFFFFF"/>
                </a:solidFill>
                <a:latin typeface="Helvetica Neue Medium"/>
                <a:ea typeface="Helvetica Neue Medium"/>
                <a:cs typeface="Helvetica Neue Medium"/>
                <a:sym typeface="Helvetica Neue Medium"/>
              </a:defRPr>
            </a:lvl1pPr>
          </a:lstStyle>
          <a:p>
            <a:r>
              <a:t>标题文本</a:t>
            </a:r>
          </a:p>
        </p:txBody>
      </p:sp>
      <p:sp>
        <p:nvSpPr>
          <p:cNvPr id="575" name="正文级别 1…"/>
          <p:cNvSpPr txBox="1">
            <a:spLocks noGrp="1"/>
          </p:cNvSpPr>
          <p:nvPr>
            <p:ph type="body" idx="1"/>
          </p:nvPr>
        </p:nvSpPr>
        <p:spPr>
          <a:xfrm>
            <a:off x="345526" y="1837980"/>
            <a:ext cx="23692948" cy="10941919"/>
          </a:xfrm>
          <a:prstGeom prst="rect">
            <a:avLst/>
          </a:prstGeom>
        </p:spPr>
        <p:txBody>
          <a:bodyPr lIns="50800" tIns="50800" rIns="50800" bIns="50800" anchor="ctr"/>
          <a:lstStyle>
            <a:lvl1pPr marL="635000" indent="-635000" defTabSz="825500">
              <a:lnSpc>
                <a:spcPct val="100000"/>
              </a:lnSpc>
              <a:spcBef>
                <a:spcPts val="5900"/>
              </a:spcBef>
              <a:buSzPct val="125000"/>
              <a:buFontTx/>
              <a:defRPr sz="4800" b="1">
                <a:solidFill>
                  <a:srgbClr val="FFFFFF"/>
                </a:solidFill>
                <a:latin typeface="+mn-lt"/>
                <a:ea typeface="+mn-ea"/>
                <a:cs typeface="+mn-cs"/>
                <a:sym typeface="Helvetica Neue"/>
              </a:defRPr>
            </a:lvl1pPr>
            <a:lvl2pPr marL="1270000" indent="-635000" defTabSz="825500">
              <a:lnSpc>
                <a:spcPct val="100000"/>
              </a:lnSpc>
              <a:spcBef>
                <a:spcPts val="5900"/>
              </a:spcBef>
              <a:buSzPct val="125000"/>
              <a:buFontTx/>
              <a:defRPr sz="4800" b="1">
                <a:solidFill>
                  <a:srgbClr val="FFFFFF"/>
                </a:solidFill>
                <a:latin typeface="+mn-lt"/>
                <a:ea typeface="+mn-ea"/>
                <a:cs typeface="+mn-cs"/>
                <a:sym typeface="Helvetica Neue"/>
              </a:defRPr>
            </a:lvl2pPr>
            <a:lvl3pPr marL="1905000" indent="-635000" defTabSz="825500">
              <a:lnSpc>
                <a:spcPct val="100000"/>
              </a:lnSpc>
              <a:spcBef>
                <a:spcPts val="5900"/>
              </a:spcBef>
              <a:buSzPct val="125000"/>
              <a:buFontTx/>
              <a:defRPr sz="4800" b="1">
                <a:solidFill>
                  <a:srgbClr val="FFFFFF"/>
                </a:solidFill>
                <a:latin typeface="+mn-lt"/>
                <a:ea typeface="+mn-ea"/>
                <a:cs typeface="+mn-cs"/>
                <a:sym typeface="Helvetica Neue"/>
              </a:defRPr>
            </a:lvl3pPr>
            <a:lvl4pPr marL="2540000" indent="-635000" defTabSz="825500">
              <a:lnSpc>
                <a:spcPct val="100000"/>
              </a:lnSpc>
              <a:spcBef>
                <a:spcPts val="5900"/>
              </a:spcBef>
              <a:buSzPct val="125000"/>
              <a:buFontTx/>
              <a:defRPr sz="4800" b="1">
                <a:solidFill>
                  <a:srgbClr val="FFFFFF"/>
                </a:solidFill>
                <a:latin typeface="+mn-lt"/>
                <a:ea typeface="+mn-ea"/>
                <a:cs typeface="+mn-cs"/>
                <a:sym typeface="Helvetica Neue"/>
              </a:defRPr>
            </a:lvl4pPr>
            <a:lvl5pPr marL="3175000" indent="-635000" defTabSz="825500">
              <a:lnSpc>
                <a:spcPct val="100000"/>
              </a:lnSpc>
              <a:spcBef>
                <a:spcPts val="5900"/>
              </a:spcBef>
              <a:buSzPct val="125000"/>
              <a:buFontTx/>
              <a:defRPr sz="4800" b="1">
                <a:solidFill>
                  <a:srgbClr val="FFFFFF"/>
                </a:solidFill>
                <a:latin typeface="+mn-lt"/>
                <a:ea typeface="+mn-ea"/>
                <a:cs typeface="+mn-cs"/>
                <a:sym typeface="Helvetica Neue"/>
              </a:defRPr>
            </a:lvl5pPr>
          </a:lstStyle>
          <a:p>
            <a:r>
              <a:t>正文级别 1</a:t>
            </a:r>
          </a:p>
          <a:p>
            <a:pPr lvl="1"/>
            <a:r>
              <a:t>正文级别 2</a:t>
            </a:r>
          </a:p>
          <a:p>
            <a:pPr lvl="2"/>
            <a:r>
              <a:t>正文级别 3</a:t>
            </a:r>
          </a:p>
          <a:p>
            <a:pPr lvl="3"/>
            <a:r>
              <a:t>正文级别 4</a:t>
            </a:r>
          </a:p>
          <a:p>
            <a:pPr lvl="4"/>
            <a:r>
              <a:t>正文级别 5</a:t>
            </a:r>
          </a:p>
        </p:txBody>
      </p:sp>
      <p:sp>
        <p:nvSpPr>
          <p:cNvPr id="576" name="/35"/>
          <p:cNvSpPr txBox="1"/>
          <p:nvPr/>
        </p:nvSpPr>
        <p:spPr>
          <a:xfrm>
            <a:off x="23345089" y="12855650"/>
            <a:ext cx="707442" cy="5230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800" b="1">
                <a:solidFill>
                  <a:srgbClr val="A7A7A7"/>
                </a:solidFill>
                <a:latin typeface="+mn-lt"/>
                <a:ea typeface="+mn-ea"/>
                <a:cs typeface="+mn-cs"/>
                <a:sym typeface="Helvetica Neue"/>
              </a:defRPr>
            </a:lvl1pPr>
          </a:lstStyle>
          <a:p>
            <a:r>
              <a:t>125</a:t>
            </a:r>
          </a:p>
        </p:txBody>
      </p:sp>
      <p:pic>
        <p:nvPicPr>
          <p:cNvPr id="577" name="image9.png" descr="image9.png"/>
          <p:cNvPicPr>
            <a:picLocks noChangeAspect="1"/>
          </p:cNvPicPr>
          <p:nvPr/>
        </p:nvPicPr>
        <p:blipFill>
          <a:blip r:embed="rId2"/>
          <a:stretch>
            <a:fillRect/>
          </a:stretch>
        </p:blipFill>
        <p:spPr>
          <a:xfrm>
            <a:off x="20751800" y="228047"/>
            <a:ext cx="2997591" cy="1662855"/>
          </a:xfrm>
          <a:prstGeom prst="rect">
            <a:avLst/>
          </a:prstGeom>
          <a:ln w="12700">
            <a:miter lim="400000"/>
          </a:ln>
        </p:spPr>
      </p:pic>
      <p:sp>
        <p:nvSpPr>
          <p:cNvPr id="578" name="/35"/>
          <p:cNvSpPr txBox="1"/>
          <p:nvPr/>
        </p:nvSpPr>
        <p:spPr>
          <a:xfrm>
            <a:off x="23229188" y="12855650"/>
            <a:ext cx="246229" cy="5230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800" b="1">
                <a:solidFill>
                  <a:srgbClr val="A7A7A7"/>
                </a:solidFill>
                <a:latin typeface="+mn-lt"/>
                <a:ea typeface="+mn-ea"/>
                <a:cs typeface="+mn-cs"/>
                <a:sym typeface="Helvetica Neue"/>
              </a:defRPr>
            </a:lvl1pPr>
          </a:lstStyle>
          <a:p>
            <a:r>
              <a:t>/</a:t>
            </a:r>
          </a:p>
        </p:txBody>
      </p:sp>
      <p:sp>
        <p:nvSpPr>
          <p:cNvPr id="579" name="幻灯片编号"/>
          <p:cNvSpPr txBox="1">
            <a:spLocks noGrp="1"/>
          </p:cNvSpPr>
          <p:nvPr>
            <p:ph type="sldNum" sz="quarter" idx="2"/>
          </p:nvPr>
        </p:nvSpPr>
        <p:spPr>
          <a:xfrm>
            <a:off x="22750932" y="12855650"/>
            <a:ext cx="509728" cy="523086"/>
          </a:xfrm>
          <a:prstGeom prst="rect">
            <a:avLst/>
          </a:prstGeom>
        </p:spPr>
        <p:txBody>
          <a:bodyPr lIns="50800" tIns="50800" rIns="50800" bIns="50800"/>
          <a:lstStyle>
            <a:lvl1pPr algn="ctr" defTabSz="825500">
              <a:defRPr sz="2800" b="1">
                <a:solidFill>
                  <a:srgbClr val="A7A7A7"/>
                </a:solidFill>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标题与项目符号 拷贝">
    <p:bg>
      <p:bgPr>
        <a:gradFill flip="none" rotWithShape="1">
          <a:gsLst>
            <a:gs pos="0">
              <a:srgbClr val="000727"/>
            </a:gs>
            <a:gs pos="100000">
              <a:srgbClr val="001896"/>
            </a:gs>
          </a:gsLst>
          <a:lin ang="16200000" scaled="0"/>
        </a:gradFill>
        <a:effectLst/>
      </p:bgPr>
    </p:bg>
    <p:spTree>
      <p:nvGrpSpPr>
        <p:cNvPr id="1" name=""/>
        <p:cNvGrpSpPr/>
        <p:nvPr/>
      </p:nvGrpSpPr>
      <p:grpSpPr>
        <a:xfrm>
          <a:off x="0" y="0"/>
          <a:ext cx="0" cy="0"/>
          <a:chOff x="0" y="0"/>
          <a:chExt cx="0" cy="0"/>
        </a:xfrm>
      </p:grpSpPr>
      <p:pic>
        <p:nvPicPr>
          <p:cNvPr id="600" name="图像" descr="图像"/>
          <p:cNvPicPr>
            <a:picLocks noChangeAspect="1"/>
          </p:cNvPicPr>
          <p:nvPr/>
        </p:nvPicPr>
        <p:blipFill>
          <a:blip r:embed="rId2"/>
          <a:stretch>
            <a:fillRect/>
          </a:stretch>
        </p:blipFill>
        <p:spPr>
          <a:xfrm>
            <a:off x="27182" y="-32373"/>
            <a:ext cx="24721082" cy="13715819"/>
          </a:xfrm>
          <a:prstGeom prst="rect">
            <a:avLst/>
          </a:prstGeom>
          <a:ln w="12700">
            <a:miter lim="400000"/>
          </a:ln>
        </p:spPr>
      </p:pic>
      <p:sp>
        <p:nvSpPr>
          <p:cNvPr id="601" name="正文级别 1…"/>
          <p:cNvSpPr txBox="1">
            <a:spLocks noGrp="1"/>
          </p:cNvSpPr>
          <p:nvPr>
            <p:ph type="body" idx="1"/>
          </p:nvPr>
        </p:nvSpPr>
        <p:spPr>
          <a:xfrm>
            <a:off x="522703" y="1970862"/>
            <a:ext cx="23692949" cy="10941920"/>
          </a:xfrm>
          <a:prstGeom prst="rect">
            <a:avLst/>
          </a:prstGeom>
        </p:spPr>
        <p:txBody>
          <a:bodyPr lIns="50800" tIns="50800" rIns="50800" bIns="50800" anchor="ctr"/>
          <a:lstStyle>
            <a:lvl1pPr marL="635000" indent="-635000" defTabSz="825500">
              <a:lnSpc>
                <a:spcPct val="100000"/>
              </a:lnSpc>
              <a:spcBef>
                <a:spcPts val="5900"/>
              </a:spcBef>
              <a:buSzPct val="125000"/>
              <a:buFontTx/>
              <a:defRPr sz="4800" b="1">
                <a:solidFill>
                  <a:srgbClr val="FFFFFF"/>
                </a:solidFill>
                <a:latin typeface="+mn-lt"/>
                <a:ea typeface="+mn-ea"/>
                <a:cs typeface="+mn-cs"/>
                <a:sym typeface="Helvetica Neue"/>
              </a:defRPr>
            </a:lvl1pPr>
            <a:lvl2pPr marL="1270000" indent="-635000" defTabSz="825500">
              <a:lnSpc>
                <a:spcPct val="100000"/>
              </a:lnSpc>
              <a:spcBef>
                <a:spcPts val="5900"/>
              </a:spcBef>
              <a:buSzPct val="125000"/>
              <a:buFontTx/>
              <a:defRPr sz="4800" b="1">
                <a:solidFill>
                  <a:srgbClr val="FFFFFF"/>
                </a:solidFill>
                <a:latin typeface="+mn-lt"/>
                <a:ea typeface="+mn-ea"/>
                <a:cs typeface="+mn-cs"/>
                <a:sym typeface="Helvetica Neue"/>
              </a:defRPr>
            </a:lvl2pPr>
            <a:lvl3pPr marL="1905000" indent="-635000" defTabSz="825500">
              <a:lnSpc>
                <a:spcPct val="100000"/>
              </a:lnSpc>
              <a:spcBef>
                <a:spcPts val="5900"/>
              </a:spcBef>
              <a:buSzPct val="125000"/>
              <a:buFontTx/>
              <a:defRPr sz="4800" b="1">
                <a:solidFill>
                  <a:srgbClr val="FFFFFF"/>
                </a:solidFill>
                <a:latin typeface="+mn-lt"/>
                <a:ea typeface="+mn-ea"/>
                <a:cs typeface="+mn-cs"/>
                <a:sym typeface="Helvetica Neue"/>
              </a:defRPr>
            </a:lvl3pPr>
            <a:lvl4pPr marL="2540000" indent="-635000" defTabSz="825500">
              <a:lnSpc>
                <a:spcPct val="100000"/>
              </a:lnSpc>
              <a:spcBef>
                <a:spcPts val="5900"/>
              </a:spcBef>
              <a:buSzPct val="125000"/>
              <a:buFontTx/>
              <a:defRPr sz="4800" b="1">
                <a:solidFill>
                  <a:srgbClr val="FFFFFF"/>
                </a:solidFill>
                <a:latin typeface="+mn-lt"/>
                <a:ea typeface="+mn-ea"/>
                <a:cs typeface="+mn-cs"/>
                <a:sym typeface="Helvetica Neue"/>
              </a:defRPr>
            </a:lvl4pPr>
            <a:lvl5pPr marL="3175000" indent="-635000" defTabSz="825500">
              <a:lnSpc>
                <a:spcPct val="100000"/>
              </a:lnSpc>
              <a:spcBef>
                <a:spcPts val="5900"/>
              </a:spcBef>
              <a:buSzPct val="125000"/>
              <a:buFontTx/>
              <a:defRPr sz="4800" b="1">
                <a:solidFill>
                  <a:srgbClr val="FFFFFF"/>
                </a:solidFill>
                <a:latin typeface="+mn-lt"/>
                <a:ea typeface="+mn-ea"/>
                <a:cs typeface="+mn-cs"/>
                <a:sym typeface="Helvetica Neue"/>
              </a:defRPr>
            </a:lvl5pPr>
          </a:lstStyle>
          <a:p>
            <a:r>
              <a:t>正文级别 1</a:t>
            </a:r>
          </a:p>
          <a:p>
            <a:pPr lvl="1"/>
            <a:r>
              <a:t>正文级别 2</a:t>
            </a:r>
          </a:p>
          <a:p>
            <a:pPr lvl="2"/>
            <a:r>
              <a:t>正文级别 3</a:t>
            </a:r>
          </a:p>
          <a:p>
            <a:pPr lvl="3"/>
            <a:r>
              <a:t>正文级别 4</a:t>
            </a:r>
          </a:p>
          <a:p>
            <a:pPr lvl="4"/>
            <a:r>
              <a:t>正文级别 5</a:t>
            </a:r>
          </a:p>
        </p:txBody>
      </p:sp>
      <p:sp>
        <p:nvSpPr>
          <p:cNvPr id="602" name="标题文本"/>
          <p:cNvSpPr txBox="1">
            <a:spLocks noGrp="1"/>
          </p:cNvSpPr>
          <p:nvPr>
            <p:ph type="title"/>
          </p:nvPr>
        </p:nvSpPr>
        <p:spPr>
          <a:xfrm>
            <a:off x="380653" y="355600"/>
            <a:ext cx="20556777" cy="1407751"/>
          </a:xfrm>
          <a:prstGeom prst="rect">
            <a:avLst/>
          </a:prstGeom>
        </p:spPr>
        <p:txBody>
          <a:bodyPr lIns="50800" tIns="50800" rIns="50800" bIns="50800"/>
          <a:lstStyle>
            <a:lvl1pPr algn="ctr" defTabSz="825500">
              <a:lnSpc>
                <a:spcPct val="100000"/>
              </a:lnSpc>
              <a:defRPr sz="11200">
                <a:solidFill>
                  <a:srgbClr val="FFFFFF"/>
                </a:solidFill>
                <a:latin typeface="Helvetica Neue Medium"/>
                <a:ea typeface="Helvetica Neue Medium"/>
                <a:cs typeface="Helvetica Neue Medium"/>
                <a:sym typeface="Helvetica Neue Medium"/>
              </a:defRPr>
            </a:lvl1pPr>
          </a:lstStyle>
          <a:p>
            <a:r>
              <a:t>标题文本</a:t>
            </a:r>
          </a:p>
        </p:txBody>
      </p:sp>
      <p:pic>
        <p:nvPicPr>
          <p:cNvPr id="603" name="WechatIMG5051.png" descr="WechatIMG5051.png"/>
          <p:cNvPicPr>
            <a:picLocks noChangeAspect="1"/>
          </p:cNvPicPr>
          <p:nvPr/>
        </p:nvPicPr>
        <p:blipFill>
          <a:blip r:embed="rId3"/>
          <a:stretch>
            <a:fillRect/>
          </a:stretch>
        </p:blipFill>
        <p:spPr>
          <a:xfrm>
            <a:off x="20751800" y="228047"/>
            <a:ext cx="2997592" cy="1662856"/>
          </a:xfrm>
          <a:prstGeom prst="rect">
            <a:avLst/>
          </a:prstGeom>
          <a:ln w="12700">
            <a:miter lim="400000"/>
          </a:ln>
        </p:spPr>
      </p:pic>
      <p:sp>
        <p:nvSpPr>
          <p:cNvPr id="604" name="幻灯片编号"/>
          <p:cNvSpPr txBox="1">
            <a:spLocks noGrp="1"/>
          </p:cNvSpPr>
          <p:nvPr>
            <p:ph type="sldNum" sz="quarter" idx="2"/>
          </p:nvPr>
        </p:nvSpPr>
        <p:spPr>
          <a:xfrm>
            <a:off x="22750932" y="12855650"/>
            <a:ext cx="509728" cy="523086"/>
          </a:xfrm>
          <a:prstGeom prst="rect">
            <a:avLst/>
          </a:prstGeom>
        </p:spPr>
        <p:txBody>
          <a:bodyPr lIns="50800" tIns="50800" rIns="50800" bIns="50800"/>
          <a:lstStyle>
            <a:lvl1pPr algn="ctr" defTabSz="825500">
              <a:defRPr sz="2800" b="1">
                <a:solidFill>
                  <a:srgbClr val="A7A7A7"/>
                </a:solidFill>
                <a:latin typeface="+mn-lt"/>
                <a:ea typeface="+mn-ea"/>
                <a:cs typeface="+mn-cs"/>
                <a:sym typeface="Helvetica Neue"/>
              </a:defRPr>
            </a:lvl1pPr>
          </a:lstStyle>
          <a:p>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10" name="矩形 24"/>
          <p:cNvSpPr>
            <a:spLocks noChangeArrowheads="1"/>
          </p:cNvSpPr>
          <p:nvPr userDrawn="1"/>
        </p:nvSpPr>
        <p:spPr bwMode="auto">
          <a:xfrm>
            <a:off x="836707" y="0"/>
            <a:ext cx="454208" cy="1272988"/>
          </a:xfrm>
          <a:prstGeom prst="rect">
            <a:avLst/>
          </a:prstGeom>
          <a:solidFill>
            <a:srgbClr val="0070C0"/>
          </a:solidFill>
          <a:ln w="25400">
            <a:noFill/>
            <a:miter lim="800000"/>
            <a:headEnd/>
            <a:tailEnd/>
          </a:ln>
        </p:spPr>
        <p:txBody>
          <a:bodyPr anchor="ctr"/>
          <a:lstStyle/>
          <a:p>
            <a:pPr algn="ctr"/>
            <a:endParaRPr lang="zh-CN" altLang="en-US" sz="6000" dirty="0">
              <a:solidFill>
                <a:schemeClr val="bg1"/>
              </a:solidFill>
              <a:latin typeface="宋体" pitchFamily="2" charset="-122"/>
              <a:ea typeface="宋体" pitchFamily="2" charset="-122"/>
              <a:sym typeface="宋体" pitchFamily="2" charset="-122"/>
            </a:endParaRPr>
          </a:p>
        </p:txBody>
      </p:sp>
      <p:sp>
        <p:nvSpPr>
          <p:cNvPr id="11" name="标题 10"/>
          <p:cNvSpPr>
            <a:spLocks noGrp="1"/>
          </p:cNvSpPr>
          <p:nvPr>
            <p:ph type="title"/>
          </p:nvPr>
        </p:nvSpPr>
        <p:spPr>
          <a:xfrm>
            <a:off x="1676400" y="0"/>
            <a:ext cx="21031200" cy="1272988"/>
          </a:xfrm>
        </p:spPr>
        <p:txBody>
          <a:bodyPr>
            <a:normAutofit/>
          </a:bodyPr>
          <a:lstStyle>
            <a:lvl1pPr>
              <a:defRPr sz="5600" b="1">
                <a:latin typeface="Microsoft YaHei" charset="-122"/>
                <a:ea typeface="Microsoft YaHei" charset="-122"/>
                <a:cs typeface="Microsoft YaHei" charset="-122"/>
              </a:defRPr>
            </a:lvl1pPr>
          </a:lstStyle>
          <a:p>
            <a:r>
              <a:rPr kumimoji="1" lang="zh-CN" altLang="en-US"/>
              <a:t>单击此处编辑母版标题样式</a:t>
            </a:r>
          </a:p>
        </p:txBody>
      </p:sp>
      <p:grpSp>
        <p:nvGrpSpPr>
          <p:cNvPr id="7" name="Group 39"/>
          <p:cNvGrpSpPr/>
          <p:nvPr userDrawn="1"/>
        </p:nvGrpSpPr>
        <p:grpSpPr>
          <a:xfrm>
            <a:off x="20162124" y="148644"/>
            <a:ext cx="3815042" cy="2317480"/>
            <a:chOff x="2542585" y="1065182"/>
            <a:chExt cx="3855157" cy="2961304"/>
          </a:xfrm>
        </p:grpSpPr>
        <p:sp>
          <p:nvSpPr>
            <p:cNvPr id="8" name="Isosceles Triangle 40"/>
            <p:cNvSpPr/>
            <p:nvPr/>
          </p:nvSpPr>
          <p:spPr>
            <a:xfrm>
              <a:off x="2613144" y="1501731"/>
              <a:ext cx="2831178" cy="2107780"/>
            </a:xfrm>
            <a:prstGeom prst="triangle">
              <a:avLst/>
            </a:prstGeom>
            <a:solidFill>
              <a:srgbClr val="0080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18288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 name="Isosceles Triangle 41"/>
            <p:cNvSpPr/>
            <p:nvPr/>
          </p:nvSpPr>
          <p:spPr>
            <a:xfrm>
              <a:off x="3400575" y="1918706"/>
              <a:ext cx="2831178" cy="2107780"/>
            </a:xfrm>
            <a:prstGeom prst="triangle">
              <a:avLst/>
            </a:prstGeom>
            <a:solidFill>
              <a:srgbClr val="3366FF"/>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18288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 name="4-Point Star 42"/>
            <p:cNvSpPr/>
            <p:nvPr/>
          </p:nvSpPr>
          <p:spPr>
            <a:xfrm>
              <a:off x="2542585" y="1065182"/>
              <a:ext cx="617391" cy="573245"/>
            </a:xfrm>
            <a:prstGeom prst="star4">
              <a:avLst/>
            </a:prstGeom>
            <a:solidFill>
              <a:srgbClr val="3366FF"/>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18288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 name="Right Arrow 43"/>
            <p:cNvSpPr/>
            <p:nvPr/>
          </p:nvSpPr>
          <p:spPr>
            <a:xfrm>
              <a:off x="3400575" y="3362574"/>
              <a:ext cx="1470455" cy="317490"/>
            </a:xfrm>
            <a:prstGeom prst="rightArrow">
              <a:avLst/>
            </a:prstGeom>
            <a:solidFill>
              <a:srgbClr val="FF000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18288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5" name="TextBox 44"/>
            <p:cNvSpPr txBox="1"/>
            <p:nvPr/>
          </p:nvSpPr>
          <p:spPr>
            <a:xfrm>
              <a:off x="4941166" y="1065182"/>
              <a:ext cx="1456576" cy="825890"/>
            </a:xfrm>
            <a:prstGeom prst="rect">
              <a:avLst/>
            </a:prstGeom>
            <a:noFill/>
            <a:ln>
              <a:noFill/>
            </a:ln>
          </p:spPr>
          <p:txBody>
            <a:bodyPr wrap="none" rtlCol="0">
              <a:spAutoFit/>
            </a:bodyPr>
            <a:lstStyle/>
            <a:p>
              <a:pPr marL="0" marR="0" lvl="0" indent="0" defTabSz="182880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chemeClr val="bg1">
                      <a:lumMod val="50000"/>
                    </a:schemeClr>
                  </a:solidFill>
                  <a:effectLst/>
                  <a:uLnTx/>
                  <a:uFillTx/>
                  <a:latin typeface="Helvetica Neue"/>
                  <a:cs typeface="Helvetica Neue"/>
                </a:rPr>
                <a:t>JUNA</a:t>
              </a:r>
              <a:endParaRPr kumimoji="0" lang="en-US" sz="3600" b="1" i="0" u="none" strike="noStrike" kern="0" cap="none" spc="0" normalizeH="0" baseline="0" noProof="0" dirty="0">
                <a:ln>
                  <a:noFill/>
                </a:ln>
                <a:solidFill>
                  <a:schemeClr val="bg1">
                    <a:lumMod val="50000"/>
                  </a:schemeClr>
                </a:solidFill>
                <a:effectLst/>
                <a:uLnTx/>
                <a:uFillTx/>
                <a:latin typeface="Helvetica Neue"/>
                <a:cs typeface="Helvetica Neue"/>
              </a:endParaRPr>
            </a:p>
          </p:txBody>
        </p:sp>
      </p:grpSp>
    </p:spTree>
    <p:extLst>
      <p:ext uri="{BB962C8B-B14F-4D97-AF65-F5344CB8AC3E}">
        <p14:creationId xmlns:p14="http://schemas.microsoft.com/office/powerpoint/2010/main" val="19333508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
        <p:nvSpPr>
          <p:cNvPr id="10" name="矩形 24"/>
          <p:cNvSpPr>
            <a:spLocks noChangeArrowheads="1"/>
          </p:cNvSpPr>
          <p:nvPr userDrawn="1"/>
        </p:nvSpPr>
        <p:spPr bwMode="auto">
          <a:xfrm>
            <a:off x="836707" y="0"/>
            <a:ext cx="454208" cy="1272988"/>
          </a:xfrm>
          <a:prstGeom prst="rect">
            <a:avLst/>
          </a:prstGeom>
          <a:solidFill>
            <a:srgbClr val="0070C0"/>
          </a:solidFill>
          <a:ln w="25400">
            <a:noFill/>
            <a:miter lim="800000"/>
            <a:headEnd/>
            <a:tailEnd/>
          </a:ln>
        </p:spPr>
        <p:txBody>
          <a:bodyPr anchor="ctr"/>
          <a:lstStyle/>
          <a:p>
            <a:pPr algn="ctr"/>
            <a:endParaRPr lang="zh-CN" altLang="en-US" sz="6000" dirty="0">
              <a:solidFill>
                <a:schemeClr val="bg1"/>
              </a:solidFill>
              <a:latin typeface="宋体" pitchFamily="2" charset="-122"/>
              <a:ea typeface="宋体" pitchFamily="2" charset="-122"/>
              <a:sym typeface="宋体" pitchFamily="2" charset="-122"/>
            </a:endParaRPr>
          </a:p>
        </p:txBody>
      </p:sp>
      <p:sp>
        <p:nvSpPr>
          <p:cNvPr id="11" name="标题 10"/>
          <p:cNvSpPr>
            <a:spLocks noGrp="1"/>
          </p:cNvSpPr>
          <p:nvPr>
            <p:ph type="title"/>
          </p:nvPr>
        </p:nvSpPr>
        <p:spPr>
          <a:xfrm>
            <a:off x="1676400" y="0"/>
            <a:ext cx="21031200" cy="1272988"/>
          </a:xfrm>
        </p:spPr>
        <p:txBody>
          <a:bodyPr>
            <a:normAutofit/>
          </a:bodyPr>
          <a:lstStyle>
            <a:lvl1pPr>
              <a:defRPr sz="5600" b="1">
                <a:latin typeface="Microsoft YaHei" charset="-122"/>
                <a:ea typeface="Microsoft YaHei" charset="-122"/>
                <a:cs typeface="Microsoft YaHei" charset="-122"/>
              </a:defRPr>
            </a:lvl1pPr>
          </a:lstStyle>
          <a:p>
            <a:r>
              <a:rPr kumimoji="1" lang="zh-CN" altLang="en-US"/>
              <a:t>单击此处编辑母版标题样式</a:t>
            </a:r>
          </a:p>
        </p:txBody>
      </p:sp>
      <p:grpSp>
        <p:nvGrpSpPr>
          <p:cNvPr id="7" name="Group 39"/>
          <p:cNvGrpSpPr/>
          <p:nvPr userDrawn="1"/>
        </p:nvGrpSpPr>
        <p:grpSpPr>
          <a:xfrm>
            <a:off x="20162124" y="148644"/>
            <a:ext cx="3815042" cy="2317480"/>
            <a:chOff x="2542585" y="1065182"/>
            <a:chExt cx="3855157" cy="2961304"/>
          </a:xfrm>
        </p:grpSpPr>
        <p:sp>
          <p:nvSpPr>
            <p:cNvPr id="8" name="Isosceles Triangle 40"/>
            <p:cNvSpPr/>
            <p:nvPr/>
          </p:nvSpPr>
          <p:spPr>
            <a:xfrm>
              <a:off x="2613144" y="1501731"/>
              <a:ext cx="2831178" cy="2107780"/>
            </a:xfrm>
            <a:prstGeom prst="triangle">
              <a:avLst/>
            </a:prstGeom>
            <a:solidFill>
              <a:srgbClr val="0080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18288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 name="Isosceles Triangle 41"/>
            <p:cNvSpPr/>
            <p:nvPr/>
          </p:nvSpPr>
          <p:spPr>
            <a:xfrm>
              <a:off x="3400575" y="1918706"/>
              <a:ext cx="2831178" cy="2107780"/>
            </a:xfrm>
            <a:prstGeom prst="triangle">
              <a:avLst/>
            </a:prstGeom>
            <a:solidFill>
              <a:srgbClr val="3366FF"/>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18288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 name="4-Point Star 42"/>
            <p:cNvSpPr/>
            <p:nvPr/>
          </p:nvSpPr>
          <p:spPr>
            <a:xfrm>
              <a:off x="2542585" y="1065182"/>
              <a:ext cx="617391" cy="573245"/>
            </a:xfrm>
            <a:prstGeom prst="star4">
              <a:avLst/>
            </a:prstGeom>
            <a:solidFill>
              <a:srgbClr val="3366FF"/>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18288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 name="Right Arrow 43"/>
            <p:cNvSpPr/>
            <p:nvPr/>
          </p:nvSpPr>
          <p:spPr>
            <a:xfrm>
              <a:off x="3400575" y="3362574"/>
              <a:ext cx="1470455" cy="317490"/>
            </a:xfrm>
            <a:prstGeom prst="rightArrow">
              <a:avLst/>
            </a:prstGeom>
            <a:solidFill>
              <a:srgbClr val="FF000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18288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5" name="TextBox 44"/>
            <p:cNvSpPr txBox="1"/>
            <p:nvPr/>
          </p:nvSpPr>
          <p:spPr>
            <a:xfrm>
              <a:off x="4941166" y="1065182"/>
              <a:ext cx="1456576" cy="825890"/>
            </a:xfrm>
            <a:prstGeom prst="rect">
              <a:avLst/>
            </a:prstGeom>
            <a:noFill/>
            <a:ln>
              <a:noFill/>
            </a:ln>
          </p:spPr>
          <p:txBody>
            <a:bodyPr wrap="none" rtlCol="0">
              <a:spAutoFit/>
            </a:bodyPr>
            <a:lstStyle/>
            <a:p>
              <a:pPr marL="0" marR="0" lvl="0" indent="0" defTabSz="182880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chemeClr val="bg1">
                      <a:lumMod val="50000"/>
                    </a:schemeClr>
                  </a:solidFill>
                  <a:effectLst/>
                  <a:uLnTx/>
                  <a:uFillTx/>
                  <a:latin typeface="Helvetica Neue"/>
                  <a:cs typeface="Helvetica Neue"/>
                </a:rPr>
                <a:t>JUNA</a:t>
              </a:r>
              <a:endParaRPr kumimoji="0" lang="en-US" sz="3600" b="1" i="0" u="none" strike="noStrike" kern="0" cap="none" spc="0" normalizeH="0" baseline="0" noProof="0" dirty="0">
                <a:ln>
                  <a:noFill/>
                </a:ln>
                <a:solidFill>
                  <a:schemeClr val="bg1">
                    <a:lumMod val="50000"/>
                  </a:schemeClr>
                </a:solidFill>
                <a:effectLst/>
                <a:uLnTx/>
                <a:uFillTx/>
                <a:latin typeface="Helvetica Neue"/>
                <a:cs typeface="Helvetica Neue"/>
              </a:endParaRPr>
            </a:p>
          </p:txBody>
        </p:sp>
      </p:grpSp>
    </p:spTree>
    <p:extLst>
      <p:ext uri="{BB962C8B-B14F-4D97-AF65-F5344CB8AC3E}">
        <p14:creationId xmlns:p14="http://schemas.microsoft.com/office/powerpoint/2010/main" val="33786010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10" name="矩形 24"/>
          <p:cNvSpPr>
            <a:spLocks noChangeArrowheads="1"/>
          </p:cNvSpPr>
          <p:nvPr userDrawn="1"/>
        </p:nvSpPr>
        <p:spPr bwMode="auto">
          <a:xfrm>
            <a:off x="836707" y="0"/>
            <a:ext cx="454208" cy="1272988"/>
          </a:xfrm>
          <a:prstGeom prst="rect">
            <a:avLst/>
          </a:prstGeom>
          <a:solidFill>
            <a:srgbClr val="0070C0"/>
          </a:solidFill>
          <a:ln w="25400">
            <a:noFill/>
            <a:miter lim="800000"/>
            <a:headEnd/>
            <a:tailEnd/>
          </a:ln>
        </p:spPr>
        <p:txBody>
          <a:bodyPr anchor="ctr"/>
          <a:lstStyle/>
          <a:p>
            <a:pPr algn="ctr"/>
            <a:endParaRPr lang="zh-CN" altLang="en-US" sz="6000" dirty="0">
              <a:solidFill>
                <a:schemeClr val="bg1"/>
              </a:solidFill>
              <a:latin typeface="宋体" pitchFamily="2" charset="-122"/>
              <a:ea typeface="宋体" pitchFamily="2" charset="-122"/>
              <a:sym typeface="宋体" pitchFamily="2" charset="-122"/>
            </a:endParaRPr>
          </a:p>
        </p:txBody>
      </p:sp>
      <p:sp>
        <p:nvSpPr>
          <p:cNvPr id="11" name="标题 10"/>
          <p:cNvSpPr>
            <a:spLocks noGrp="1"/>
          </p:cNvSpPr>
          <p:nvPr>
            <p:ph type="title"/>
          </p:nvPr>
        </p:nvSpPr>
        <p:spPr>
          <a:xfrm>
            <a:off x="1676400" y="0"/>
            <a:ext cx="21031200" cy="1272988"/>
          </a:xfrm>
        </p:spPr>
        <p:txBody>
          <a:bodyPr>
            <a:normAutofit/>
          </a:bodyPr>
          <a:lstStyle>
            <a:lvl1pPr>
              <a:defRPr sz="5600" b="1">
                <a:latin typeface="Microsoft YaHei" charset="-122"/>
                <a:ea typeface="Microsoft YaHei" charset="-122"/>
                <a:cs typeface="Microsoft YaHei" charset="-122"/>
              </a:defRPr>
            </a:lvl1pPr>
          </a:lstStyle>
          <a:p>
            <a:r>
              <a:rPr kumimoji="1" lang="zh-CN" altLang="en-US"/>
              <a:t>单击此处编辑母版标题样式</a:t>
            </a:r>
          </a:p>
        </p:txBody>
      </p:sp>
      <p:grpSp>
        <p:nvGrpSpPr>
          <p:cNvPr id="7" name="Group 39"/>
          <p:cNvGrpSpPr/>
          <p:nvPr userDrawn="1"/>
        </p:nvGrpSpPr>
        <p:grpSpPr>
          <a:xfrm>
            <a:off x="20162124" y="148644"/>
            <a:ext cx="3815042" cy="2317480"/>
            <a:chOff x="2542585" y="1065182"/>
            <a:chExt cx="3855157" cy="2961304"/>
          </a:xfrm>
        </p:grpSpPr>
        <p:sp>
          <p:nvSpPr>
            <p:cNvPr id="8" name="Isosceles Triangle 40"/>
            <p:cNvSpPr/>
            <p:nvPr/>
          </p:nvSpPr>
          <p:spPr>
            <a:xfrm>
              <a:off x="2613144" y="1501731"/>
              <a:ext cx="2831178" cy="2107780"/>
            </a:xfrm>
            <a:prstGeom prst="triangle">
              <a:avLst/>
            </a:prstGeom>
            <a:solidFill>
              <a:srgbClr val="0080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18288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 name="Isosceles Triangle 41"/>
            <p:cNvSpPr/>
            <p:nvPr/>
          </p:nvSpPr>
          <p:spPr>
            <a:xfrm>
              <a:off x="3400575" y="1918706"/>
              <a:ext cx="2831178" cy="2107780"/>
            </a:xfrm>
            <a:prstGeom prst="triangle">
              <a:avLst/>
            </a:prstGeom>
            <a:solidFill>
              <a:srgbClr val="3366FF"/>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18288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 name="4-Point Star 42"/>
            <p:cNvSpPr/>
            <p:nvPr/>
          </p:nvSpPr>
          <p:spPr>
            <a:xfrm>
              <a:off x="2542585" y="1065182"/>
              <a:ext cx="617391" cy="573245"/>
            </a:xfrm>
            <a:prstGeom prst="star4">
              <a:avLst/>
            </a:prstGeom>
            <a:solidFill>
              <a:srgbClr val="3366FF"/>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18288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 name="Right Arrow 43"/>
            <p:cNvSpPr/>
            <p:nvPr/>
          </p:nvSpPr>
          <p:spPr>
            <a:xfrm>
              <a:off x="3400575" y="3362574"/>
              <a:ext cx="1470455" cy="317490"/>
            </a:xfrm>
            <a:prstGeom prst="rightArrow">
              <a:avLst/>
            </a:prstGeom>
            <a:solidFill>
              <a:srgbClr val="FF000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18288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5" name="TextBox 44"/>
            <p:cNvSpPr txBox="1"/>
            <p:nvPr/>
          </p:nvSpPr>
          <p:spPr>
            <a:xfrm>
              <a:off x="4941166" y="1065182"/>
              <a:ext cx="1456576" cy="825890"/>
            </a:xfrm>
            <a:prstGeom prst="rect">
              <a:avLst/>
            </a:prstGeom>
            <a:noFill/>
            <a:ln>
              <a:noFill/>
            </a:ln>
          </p:spPr>
          <p:txBody>
            <a:bodyPr wrap="none" rtlCol="0">
              <a:spAutoFit/>
            </a:bodyPr>
            <a:lstStyle/>
            <a:p>
              <a:pPr marL="0" marR="0" lvl="0" indent="0" defTabSz="182880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chemeClr val="bg1">
                      <a:lumMod val="50000"/>
                    </a:schemeClr>
                  </a:solidFill>
                  <a:effectLst/>
                  <a:uLnTx/>
                  <a:uFillTx/>
                  <a:latin typeface="Helvetica Neue"/>
                  <a:cs typeface="Helvetica Neue"/>
                </a:rPr>
                <a:t>JUNA</a:t>
              </a:r>
              <a:endParaRPr kumimoji="0" lang="en-US" sz="3600" b="1" i="0" u="none" strike="noStrike" kern="0" cap="none" spc="0" normalizeH="0" baseline="0" noProof="0" dirty="0">
                <a:ln>
                  <a:noFill/>
                </a:ln>
                <a:solidFill>
                  <a:schemeClr val="bg1">
                    <a:lumMod val="50000"/>
                  </a:schemeClr>
                </a:solidFill>
                <a:effectLst/>
                <a:uLnTx/>
                <a:uFillTx/>
                <a:latin typeface="Helvetica Neue"/>
                <a:cs typeface="Helvetica Neue"/>
              </a:endParaRPr>
            </a:p>
          </p:txBody>
        </p:sp>
      </p:grpSp>
    </p:spTree>
    <p:extLst>
      <p:ext uri="{BB962C8B-B14F-4D97-AF65-F5344CB8AC3E}">
        <p14:creationId xmlns:p14="http://schemas.microsoft.com/office/powerpoint/2010/main" val="36996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标题 - 顶部对齐">
    <p:bg>
      <p:bgPr>
        <a:solidFill>
          <a:srgbClr val="000000"/>
        </a:solidFill>
        <a:effectLst/>
      </p:bgPr>
    </p:bg>
    <p:spTree>
      <p:nvGrpSpPr>
        <p:cNvPr id="1" name=""/>
        <p:cNvGrpSpPr/>
        <p:nvPr/>
      </p:nvGrpSpPr>
      <p:grpSpPr>
        <a:xfrm>
          <a:off x="0" y="0"/>
          <a:ext cx="0" cy="0"/>
          <a:chOff x="0" y="0"/>
          <a:chExt cx="0" cy="0"/>
        </a:xfrm>
      </p:grpSpPr>
      <p:sp>
        <p:nvSpPr>
          <p:cNvPr id="48" name="标题文本"/>
          <p:cNvSpPr txBox="1">
            <a:spLocks noGrp="1"/>
          </p:cNvSpPr>
          <p:nvPr>
            <p:ph type="title"/>
          </p:nvPr>
        </p:nvSpPr>
        <p:spPr>
          <a:xfrm>
            <a:off x="1689100" y="355600"/>
            <a:ext cx="21005800" cy="2286000"/>
          </a:xfrm>
          <a:prstGeom prst="rect">
            <a:avLst/>
          </a:prstGeom>
        </p:spPr>
        <p:txBody>
          <a:bodyPr lIns="50800" tIns="50800" rIns="50800" bIns="50800"/>
          <a:lstStyle>
            <a:lvl1pPr algn="ctr" defTabSz="825500">
              <a:lnSpc>
                <a:spcPct val="100000"/>
              </a:lnSpc>
              <a:defRPr sz="11200">
                <a:solidFill>
                  <a:srgbClr val="FFFFFF"/>
                </a:solidFill>
                <a:latin typeface="Helvetica Neue Medium"/>
                <a:ea typeface="Helvetica Neue Medium"/>
                <a:cs typeface="Helvetica Neue Medium"/>
                <a:sym typeface="Helvetica Neue Medium"/>
              </a:defRPr>
            </a:lvl1pPr>
          </a:lstStyle>
          <a:p>
            <a:r>
              <a:t>标题文本</a:t>
            </a:r>
          </a:p>
        </p:txBody>
      </p:sp>
      <p:sp>
        <p:nvSpPr>
          <p:cNvPr id="49" name="幻灯片编号"/>
          <p:cNvSpPr txBox="1">
            <a:spLocks noGrp="1"/>
          </p:cNvSpPr>
          <p:nvPr>
            <p:ph type="sldNum" sz="quarter" idx="2"/>
          </p:nvPr>
        </p:nvSpPr>
        <p:spPr>
          <a:xfrm>
            <a:off x="11959031" y="13081000"/>
            <a:ext cx="453238" cy="461059"/>
          </a:xfrm>
          <a:prstGeom prst="rect">
            <a:avLst/>
          </a:prstGeom>
        </p:spPr>
        <p:txBody>
          <a:bodyPr lIns="50800" tIns="50800" rIns="50800" bIns="50800" anchor="t"/>
          <a:lstStyle>
            <a:lvl1pPr algn="ctr" defTabSz="825500">
              <a:defRPr>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
        <p:nvSpPr>
          <p:cNvPr id="10" name="矩形 24"/>
          <p:cNvSpPr>
            <a:spLocks noChangeArrowheads="1"/>
          </p:cNvSpPr>
          <p:nvPr userDrawn="1"/>
        </p:nvSpPr>
        <p:spPr bwMode="auto">
          <a:xfrm>
            <a:off x="836707" y="0"/>
            <a:ext cx="454208" cy="1272988"/>
          </a:xfrm>
          <a:prstGeom prst="rect">
            <a:avLst/>
          </a:prstGeom>
          <a:solidFill>
            <a:srgbClr val="0070C0"/>
          </a:solidFill>
          <a:ln w="25400">
            <a:noFill/>
            <a:miter lim="800000"/>
            <a:headEnd/>
            <a:tailEnd/>
          </a:ln>
        </p:spPr>
        <p:txBody>
          <a:bodyPr anchor="ctr"/>
          <a:lstStyle/>
          <a:p>
            <a:pPr algn="ctr"/>
            <a:endParaRPr lang="zh-CN" altLang="en-US" sz="6000" dirty="0">
              <a:solidFill>
                <a:schemeClr val="bg1"/>
              </a:solidFill>
              <a:latin typeface="宋体" pitchFamily="2" charset="-122"/>
              <a:ea typeface="宋体" pitchFamily="2" charset="-122"/>
              <a:sym typeface="宋体" pitchFamily="2" charset="-122"/>
            </a:endParaRPr>
          </a:p>
        </p:txBody>
      </p:sp>
      <p:sp>
        <p:nvSpPr>
          <p:cNvPr id="11" name="标题 10"/>
          <p:cNvSpPr>
            <a:spLocks noGrp="1"/>
          </p:cNvSpPr>
          <p:nvPr>
            <p:ph type="title"/>
          </p:nvPr>
        </p:nvSpPr>
        <p:spPr>
          <a:xfrm>
            <a:off x="1676400" y="0"/>
            <a:ext cx="21031200" cy="1272988"/>
          </a:xfrm>
        </p:spPr>
        <p:txBody>
          <a:bodyPr>
            <a:normAutofit/>
          </a:bodyPr>
          <a:lstStyle>
            <a:lvl1pPr>
              <a:defRPr sz="5600" b="1">
                <a:latin typeface="Microsoft YaHei" charset="-122"/>
                <a:ea typeface="Microsoft YaHei" charset="-122"/>
                <a:cs typeface="Microsoft YaHei" charset="-122"/>
              </a:defRPr>
            </a:lvl1pPr>
          </a:lstStyle>
          <a:p>
            <a:r>
              <a:rPr kumimoji="1" lang="zh-CN" altLang="en-US"/>
              <a:t>单击此处编辑母版标题样式</a:t>
            </a:r>
          </a:p>
        </p:txBody>
      </p:sp>
      <p:grpSp>
        <p:nvGrpSpPr>
          <p:cNvPr id="7" name="Group 39"/>
          <p:cNvGrpSpPr/>
          <p:nvPr userDrawn="1"/>
        </p:nvGrpSpPr>
        <p:grpSpPr>
          <a:xfrm>
            <a:off x="20162124" y="148644"/>
            <a:ext cx="3815042" cy="2317480"/>
            <a:chOff x="2542585" y="1065182"/>
            <a:chExt cx="3855157" cy="2961304"/>
          </a:xfrm>
        </p:grpSpPr>
        <p:sp>
          <p:nvSpPr>
            <p:cNvPr id="8" name="Isosceles Triangle 40"/>
            <p:cNvSpPr/>
            <p:nvPr/>
          </p:nvSpPr>
          <p:spPr>
            <a:xfrm>
              <a:off x="2613144" y="1501731"/>
              <a:ext cx="2831178" cy="2107780"/>
            </a:xfrm>
            <a:prstGeom prst="triangle">
              <a:avLst/>
            </a:prstGeom>
            <a:solidFill>
              <a:srgbClr val="0080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18288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 name="Isosceles Triangle 41"/>
            <p:cNvSpPr/>
            <p:nvPr/>
          </p:nvSpPr>
          <p:spPr>
            <a:xfrm>
              <a:off x="3400575" y="1918706"/>
              <a:ext cx="2831178" cy="2107780"/>
            </a:xfrm>
            <a:prstGeom prst="triangle">
              <a:avLst/>
            </a:prstGeom>
            <a:solidFill>
              <a:srgbClr val="3366FF"/>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18288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 name="4-Point Star 42"/>
            <p:cNvSpPr/>
            <p:nvPr/>
          </p:nvSpPr>
          <p:spPr>
            <a:xfrm>
              <a:off x="2542585" y="1065182"/>
              <a:ext cx="617391" cy="573245"/>
            </a:xfrm>
            <a:prstGeom prst="star4">
              <a:avLst/>
            </a:prstGeom>
            <a:solidFill>
              <a:srgbClr val="3366FF"/>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18288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 name="Right Arrow 43"/>
            <p:cNvSpPr/>
            <p:nvPr/>
          </p:nvSpPr>
          <p:spPr>
            <a:xfrm>
              <a:off x="3400575" y="3362574"/>
              <a:ext cx="1470455" cy="317490"/>
            </a:xfrm>
            <a:prstGeom prst="rightArrow">
              <a:avLst/>
            </a:prstGeom>
            <a:solidFill>
              <a:srgbClr val="FF000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18288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5" name="TextBox 44"/>
            <p:cNvSpPr txBox="1"/>
            <p:nvPr/>
          </p:nvSpPr>
          <p:spPr>
            <a:xfrm>
              <a:off x="4941166" y="1065182"/>
              <a:ext cx="1456576" cy="825890"/>
            </a:xfrm>
            <a:prstGeom prst="rect">
              <a:avLst/>
            </a:prstGeom>
            <a:noFill/>
            <a:ln>
              <a:noFill/>
            </a:ln>
          </p:spPr>
          <p:txBody>
            <a:bodyPr wrap="none" rtlCol="0">
              <a:spAutoFit/>
            </a:bodyPr>
            <a:lstStyle/>
            <a:p>
              <a:pPr marL="0" marR="0" lvl="0" indent="0" defTabSz="182880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chemeClr val="bg1">
                      <a:lumMod val="50000"/>
                    </a:schemeClr>
                  </a:solidFill>
                  <a:effectLst/>
                  <a:uLnTx/>
                  <a:uFillTx/>
                  <a:latin typeface="Helvetica Neue"/>
                  <a:cs typeface="Helvetica Neue"/>
                </a:rPr>
                <a:t>JUNA</a:t>
              </a:r>
              <a:endParaRPr kumimoji="0" lang="en-US" sz="3600" b="1" i="0" u="none" strike="noStrike" kern="0" cap="none" spc="0" normalizeH="0" baseline="0" noProof="0" dirty="0">
                <a:ln>
                  <a:noFill/>
                </a:ln>
                <a:solidFill>
                  <a:schemeClr val="bg1">
                    <a:lumMod val="50000"/>
                  </a:schemeClr>
                </a:solidFill>
                <a:effectLst/>
                <a:uLnTx/>
                <a:uFillTx/>
                <a:latin typeface="Helvetica Neue"/>
                <a:cs typeface="Helvetica Neue"/>
              </a:endParaRPr>
            </a:p>
          </p:txBody>
        </p:sp>
      </p:grpSp>
    </p:spTree>
    <p:extLst>
      <p:ext uri="{BB962C8B-B14F-4D97-AF65-F5344CB8AC3E}">
        <p14:creationId xmlns:p14="http://schemas.microsoft.com/office/powerpoint/2010/main" val="3534773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标题、项目符号与照片">
    <p:bg>
      <p:bgPr>
        <a:solidFill>
          <a:srgbClr val="000000"/>
        </a:solidFill>
        <a:effectLst/>
      </p:bgPr>
    </p:bg>
    <p:spTree>
      <p:nvGrpSpPr>
        <p:cNvPr id="1" name=""/>
        <p:cNvGrpSpPr/>
        <p:nvPr/>
      </p:nvGrpSpPr>
      <p:grpSpPr>
        <a:xfrm>
          <a:off x="0" y="0"/>
          <a:ext cx="0" cy="0"/>
          <a:chOff x="0" y="0"/>
          <a:chExt cx="0" cy="0"/>
        </a:xfrm>
      </p:grpSpPr>
      <p:sp>
        <p:nvSpPr>
          <p:cNvPr id="68" name="图像"/>
          <p:cNvSpPr>
            <a:spLocks noGrp="1"/>
          </p:cNvSpPr>
          <p:nvPr>
            <p:ph type="pic" sz="half" idx="21"/>
          </p:nvPr>
        </p:nvSpPr>
        <p:spPr>
          <a:xfrm>
            <a:off x="13169900" y="3149600"/>
            <a:ext cx="9525000" cy="9296400"/>
          </a:xfrm>
          <a:prstGeom prst="rect">
            <a:avLst/>
          </a:prstGeom>
        </p:spPr>
        <p:txBody>
          <a:bodyPr lIns="91439" tIns="45719" rIns="91439" bIns="45719">
            <a:noAutofit/>
          </a:bodyPr>
          <a:lstStyle/>
          <a:p>
            <a:endParaRPr/>
          </a:p>
        </p:txBody>
      </p:sp>
      <p:sp>
        <p:nvSpPr>
          <p:cNvPr id="69" name="标题文本"/>
          <p:cNvSpPr txBox="1">
            <a:spLocks noGrp="1"/>
          </p:cNvSpPr>
          <p:nvPr>
            <p:ph type="title"/>
          </p:nvPr>
        </p:nvSpPr>
        <p:spPr>
          <a:xfrm>
            <a:off x="1689100" y="355600"/>
            <a:ext cx="21005800" cy="2286000"/>
          </a:xfrm>
          <a:prstGeom prst="rect">
            <a:avLst/>
          </a:prstGeom>
        </p:spPr>
        <p:txBody>
          <a:bodyPr lIns="50800" tIns="50800" rIns="50800" bIns="50800"/>
          <a:lstStyle>
            <a:lvl1pPr algn="ctr" defTabSz="825500">
              <a:lnSpc>
                <a:spcPct val="100000"/>
              </a:lnSpc>
              <a:defRPr sz="11200">
                <a:solidFill>
                  <a:srgbClr val="FFFFFF"/>
                </a:solidFill>
                <a:latin typeface="Helvetica Neue Medium"/>
                <a:ea typeface="Helvetica Neue Medium"/>
                <a:cs typeface="Helvetica Neue Medium"/>
                <a:sym typeface="Helvetica Neue Medium"/>
              </a:defRPr>
            </a:lvl1pPr>
          </a:lstStyle>
          <a:p>
            <a:r>
              <a:t>标题文本</a:t>
            </a:r>
          </a:p>
        </p:txBody>
      </p:sp>
      <p:sp>
        <p:nvSpPr>
          <p:cNvPr id="70" name="正文级别 1…"/>
          <p:cNvSpPr txBox="1">
            <a:spLocks noGrp="1"/>
          </p:cNvSpPr>
          <p:nvPr>
            <p:ph type="body" sz="half" idx="1"/>
          </p:nvPr>
        </p:nvSpPr>
        <p:spPr>
          <a:xfrm>
            <a:off x="1689100" y="3149600"/>
            <a:ext cx="10223500" cy="9296400"/>
          </a:xfrm>
          <a:prstGeom prst="rect">
            <a:avLst/>
          </a:prstGeom>
        </p:spPr>
        <p:txBody>
          <a:bodyPr lIns="50800" tIns="50800" rIns="50800" bIns="50800" anchor="ctr"/>
          <a:lstStyle>
            <a:lvl1pPr marL="558800" indent="-558800" defTabSz="825500">
              <a:lnSpc>
                <a:spcPct val="100000"/>
              </a:lnSpc>
              <a:spcBef>
                <a:spcPts val="4500"/>
              </a:spcBef>
              <a:buSzPct val="125000"/>
              <a:buFontTx/>
              <a:defRPr sz="3800">
                <a:solidFill>
                  <a:srgbClr val="FFFFFF"/>
                </a:solidFill>
                <a:latin typeface="+mn-lt"/>
                <a:ea typeface="+mn-ea"/>
                <a:cs typeface="+mn-cs"/>
                <a:sym typeface="Helvetica Neue"/>
              </a:defRPr>
            </a:lvl1pPr>
            <a:lvl2pPr marL="1117600" indent="-558800" defTabSz="825500">
              <a:lnSpc>
                <a:spcPct val="100000"/>
              </a:lnSpc>
              <a:spcBef>
                <a:spcPts val="4500"/>
              </a:spcBef>
              <a:buSzPct val="125000"/>
              <a:buFontTx/>
              <a:defRPr sz="3800">
                <a:solidFill>
                  <a:srgbClr val="FFFFFF"/>
                </a:solidFill>
                <a:latin typeface="+mn-lt"/>
                <a:ea typeface="+mn-ea"/>
                <a:cs typeface="+mn-cs"/>
                <a:sym typeface="Helvetica Neue"/>
              </a:defRPr>
            </a:lvl2pPr>
            <a:lvl3pPr marL="1676400" indent="-558800" defTabSz="825500">
              <a:lnSpc>
                <a:spcPct val="100000"/>
              </a:lnSpc>
              <a:spcBef>
                <a:spcPts val="4500"/>
              </a:spcBef>
              <a:buSzPct val="125000"/>
              <a:buFontTx/>
              <a:defRPr sz="3800">
                <a:solidFill>
                  <a:srgbClr val="FFFFFF"/>
                </a:solidFill>
                <a:latin typeface="+mn-lt"/>
                <a:ea typeface="+mn-ea"/>
                <a:cs typeface="+mn-cs"/>
                <a:sym typeface="Helvetica Neue"/>
              </a:defRPr>
            </a:lvl3pPr>
            <a:lvl4pPr marL="2235200" indent="-558800" defTabSz="825500">
              <a:lnSpc>
                <a:spcPct val="100000"/>
              </a:lnSpc>
              <a:spcBef>
                <a:spcPts val="4500"/>
              </a:spcBef>
              <a:buSzPct val="125000"/>
              <a:buFontTx/>
              <a:defRPr sz="3800">
                <a:solidFill>
                  <a:srgbClr val="FFFFFF"/>
                </a:solidFill>
                <a:latin typeface="+mn-lt"/>
                <a:ea typeface="+mn-ea"/>
                <a:cs typeface="+mn-cs"/>
                <a:sym typeface="Helvetica Neue"/>
              </a:defRPr>
            </a:lvl4pPr>
            <a:lvl5pPr marL="2794000" indent="-558800" defTabSz="825500">
              <a:lnSpc>
                <a:spcPct val="100000"/>
              </a:lnSpc>
              <a:spcBef>
                <a:spcPts val="4500"/>
              </a:spcBef>
              <a:buSzPct val="125000"/>
              <a:buFontTx/>
              <a:defRPr sz="3800">
                <a:solidFill>
                  <a:srgbClr val="FFFFFF"/>
                </a:solidFill>
                <a:latin typeface="+mn-lt"/>
                <a:ea typeface="+mn-ea"/>
                <a:cs typeface="+mn-cs"/>
                <a:sym typeface="Helvetica Neue"/>
              </a:defRPr>
            </a:lvl5pPr>
          </a:lstStyle>
          <a:p>
            <a:r>
              <a:t>正文级别 1</a:t>
            </a:r>
          </a:p>
          <a:p>
            <a:pPr lvl="1"/>
            <a:r>
              <a:t>正文级别 2</a:t>
            </a:r>
          </a:p>
          <a:p>
            <a:pPr lvl="2"/>
            <a:r>
              <a:t>正文级别 3</a:t>
            </a:r>
          </a:p>
          <a:p>
            <a:pPr lvl="3"/>
            <a:r>
              <a:t>正文级别 4</a:t>
            </a:r>
          </a:p>
          <a:p>
            <a:pPr lvl="4"/>
            <a:r>
              <a:t>正文级别 5</a:t>
            </a:r>
          </a:p>
        </p:txBody>
      </p:sp>
      <p:sp>
        <p:nvSpPr>
          <p:cNvPr id="71" name="幻灯片编号"/>
          <p:cNvSpPr txBox="1">
            <a:spLocks noGrp="1"/>
          </p:cNvSpPr>
          <p:nvPr>
            <p:ph type="sldNum" sz="quarter" idx="2"/>
          </p:nvPr>
        </p:nvSpPr>
        <p:spPr>
          <a:xfrm>
            <a:off x="11959031" y="13081000"/>
            <a:ext cx="453238" cy="461059"/>
          </a:xfrm>
          <a:prstGeom prst="rect">
            <a:avLst/>
          </a:prstGeom>
        </p:spPr>
        <p:txBody>
          <a:bodyPr lIns="50800" tIns="50800" rIns="50800" bIns="50800" anchor="t"/>
          <a:lstStyle>
            <a:lvl1pPr algn="ctr" defTabSz="825500">
              <a:defRPr>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照片 - 3 联">
    <p:bg>
      <p:bgPr>
        <a:solidFill>
          <a:srgbClr val="000000"/>
        </a:solidFill>
        <a:effectLst/>
      </p:bgPr>
    </p:bg>
    <p:spTree>
      <p:nvGrpSpPr>
        <p:cNvPr id="1" name=""/>
        <p:cNvGrpSpPr/>
        <p:nvPr/>
      </p:nvGrpSpPr>
      <p:grpSpPr>
        <a:xfrm>
          <a:off x="0" y="0"/>
          <a:ext cx="0" cy="0"/>
          <a:chOff x="0" y="0"/>
          <a:chExt cx="0" cy="0"/>
        </a:xfrm>
      </p:grpSpPr>
      <p:sp>
        <p:nvSpPr>
          <p:cNvPr id="86" name="图像"/>
          <p:cNvSpPr>
            <a:spLocks noGrp="1"/>
          </p:cNvSpPr>
          <p:nvPr>
            <p:ph type="pic" sz="quarter" idx="21"/>
          </p:nvPr>
        </p:nvSpPr>
        <p:spPr>
          <a:xfrm>
            <a:off x="15760700" y="6870700"/>
            <a:ext cx="7404100" cy="5549900"/>
          </a:xfrm>
          <a:prstGeom prst="rect">
            <a:avLst/>
          </a:prstGeom>
        </p:spPr>
        <p:txBody>
          <a:bodyPr lIns="91439" tIns="45719" rIns="91439" bIns="45719">
            <a:noAutofit/>
          </a:bodyPr>
          <a:lstStyle/>
          <a:p>
            <a:endParaRPr/>
          </a:p>
        </p:txBody>
      </p:sp>
      <p:sp>
        <p:nvSpPr>
          <p:cNvPr id="87" name="图像"/>
          <p:cNvSpPr>
            <a:spLocks noGrp="1"/>
          </p:cNvSpPr>
          <p:nvPr>
            <p:ph type="pic" sz="quarter" idx="22"/>
          </p:nvPr>
        </p:nvSpPr>
        <p:spPr>
          <a:xfrm>
            <a:off x="15760700" y="952500"/>
            <a:ext cx="7404100" cy="5549900"/>
          </a:xfrm>
          <a:prstGeom prst="rect">
            <a:avLst/>
          </a:prstGeom>
        </p:spPr>
        <p:txBody>
          <a:bodyPr lIns="91439" tIns="45719" rIns="91439" bIns="45719">
            <a:noAutofit/>
          </a:bodyPr>
          <a:lstStyle/>
          <a:p>
            <a:endParaRPr/>
          </a:p>
        </p:txBody>
      </p:sp>
      <p:sp>
        <p:nvSpPr>
          <p:cNvPr id="88" name="图像"/>
          <p:cNvSpPr>
            <a:spLocks noGrp="1"/>
          </p:cNvSpPr>
          <p:nvPr>
            <p:ph type="pic" idx="23"/>
          </p:nvPr>
        </p:nvSpPr>
        <p:spPr>
          <a:xfrm>
            <a:off x="1206500" y="952500"/>
            <a:ext cx="14173200" cy="11468100"/>
          </a:xfrm>
          <a:prstGeom prst="rect">
            <a:avLst/>
          </a:prstGeom>
        </p:spPr>
        <p:txBody>
          <a:bodyPr lIns="91439" tIns="45719" rIns="91439" bIns="45719">
            <a:noAutofit/>
          </a:bodyPr>
          <a:lstStyle/>
          <a:p>
            <a:endParaRPr/>
          </a:p>
        </p:txBody>
      </p:sp>
      <p:sp>
        <p:nvSpPr>
          <p:cNvPr id="89" name="幻灯片编号"/>
          <p:cNvSpPr txBox="1">
            <a:spLocks noGrp="1"/>
          </p:cNvSpPr>
          <p:nvPr>
            <p:ph type="sldNum" sz="quarter" idx="2"/>
          </p:nvPr>
        </p:nvSpPr>
        <p:spPr>
          <a:xfrm>
            <a:off x="11959031" y="13081000"/>
            <a:ext cx="453238" cy="461059"/>
          </a:xfrm>
          <a:prstGeom prst="rect">
            <a:avLst/>
          </a:prstGeom>
        </p:spPr>
        <p:txBody>
          <a:bodyPr lIns="50800" tIns="50800" rIns="50800" bIns="50800" anchor="t"/>
          <a:lstStyle>
            <a:lvl1pPr algn="ctr" defTabSz="825500">
              <a:defRPr>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引文">
    <p:bg>
      <p:bgPr>
        <a:solidFill>
          <a:srgbClr val="000000"/>
        </a:solidFill>
        <a:effectLst/>
      </p:bgPr>
    </p:bg>
    <p:spTree>
      <p:nvGrpSpPr>
        <p:cNvPr id="1" name=""/>
        <p:cNvGrpSpPr/>
        <p:nvPr/>
      </p:nvGrpSpPr>
      <p:grpSpPr>
        <a:xfrm>
          <a:off x="0" y="0"/>
          <a:ext cx="0" cy="0"/>
          <a:chOff x="0" y="0"/>
          <a:chExt cx="0" cy="0"/>
        </a:xfrm>
      </p:grpSpPr>
      <p:sp>
        <p:nvSpPr>
          <p:cNvPr id="96" name="正文级别 1…"/>
          <p:cNvSpPr txBox="1">
            <a:spLocks noGrp="1"/>
          </p:cNvSpPr>
          <p:nvPr>
            <p:ph type="body" sz="quarter" idx="1"/>
          </p:nvPr>
        </p:nvSpPr>
        <p:spPr>
          <a:xfrm>
            <a:off x="2387600" y="8953500"/>
            <a:ext cx="19621500" cy="585521"/>
          </a:xfrm>
          <a:prstGeom prst="rect">
            <a:avLst/>
          </a:prstGeom>
        </p:spPr>
        <p:txBody>
          <a:bodyPr lIns="50800" tIns="50800" rIns="50800" bIns="50800"/>
          <a:lstStyle>
            <a:lvl1pPr marL="0" indent="0" algn="ctr" defTabSz="825500">
              <a:lnSpc>
                <a:spcPct val="100000"/>
              </a:lnSpc>
              <a:spcBef>
                <a:spcPts val="0"/>
              </a:spcBef>
              <a:buSzTx/>
              <a:buFontTx/>
              <a:buNone/>
              <a:defRPr sz="3200" i="1">
                <a:solidFill>
                  <a:srgbClr val="FFFFFF"/>
                </a:solidFill>
                <a:latin typeface="+mn-lt"/>
                <a:ea typeface="+mn-ea"/>
                <a:cs typeface="+mn-cs"/>
                <a:sym typeface="Helvetica Neue"/>
              </a:defRPr>
            </a:lvl1pPr>
            <a:lvl2pPr marL="1058332" indent="-423332" algn="ctr" defTabSz="825500">
              <a:lnSpc>
                <a:spcPct val="100000"/>
              </a:lnSpc>
              <a:spcBef>
                <a:spcPts val="0"/>
              </a:spcBef>
              <a:buSzPct val="125000"/>
              <a:buFontTx/>
              <a:defRPr sz="3200" i="1">
                <a:solidFill>
                  <a:srgbClr val="FFFFFF"/>
                </a:solidFill>
                <a:latin typeface="+mn-lt"/>
                <a:ea typeface="+mn-ea"/>
                <a:cs typeface="+mn-cs"/>
                <a:sym typeface="Helvetica Neue"/>
              </a:defRPr>
            </a:lvl2pPr>
            <a:lvl3pPr marL="1693333" indent="-423332" algn="ctr" defTabSz="825500">
              <a:lnSpc>
                <a:spcPct val="100000"/>
              </a:lnSpc>
              <a:spcBef>
                <a:spcPts val="0"/>
              </a:spcBef>
              <a:buSzPct val="125000"/>
              <a:buFontTx/>
              <a:defRPr sz="3200" i="1">
                <a:solidFill>
                  <a:srgbClr val="FFFFFF"/>
                </a:solidFill>
                <a:latin typeface="+mn-lt"/>
                <a:ea typeface="+mn-ea"/>
                <a:cs typeface="+mn-cs"/>
                <a:sym typeface="Helvetica Neue"/>
              </a:defRPr>
            </a:lvl3pPr>
            <a:lvl4pPr marL="2328333" indent="-423333" algn="ctr" defTabSz="825500">
              <a:lnSpc>
                <a:spcPct val="100000"/>
              </a:lnSpc>
              <a:spcBef>
                <a:spcPts val="0"/>
              </a:spcBef>
              <a:buSzPct val="125000"/>
              <a:buFontTx/>
              <a:defRPr sz="3200" i="1">
                <a:solidFill>
                  <a:srgbClr val="FFFFFF"/>
                </a:solidFill>
                <a:latin typeface="+mn-lt"/>
                <a:ea typeface="+mn-ea"/>
                <a:cs typeface="+mn-cs"/>
                <a:sym typeface="Helvetica Neue"/>
              </a:defRPr>
            </a:lvl4pPr>
            <a:lvl5pPr marL="2963333" indent="-423333" algn="ctr" defTabSz="825500">
              <a:lnSpc>
                <a:spcPct val="100000"/>
              </a:lnSpc>
              <a:spcBef>
                <a:spcPts val="0"/>
              </a:spcBef>
              <a:buSzPct val="125000"/>
              <a:buFontTx/>
              <a:defRPr sz="3200" i="1">
                <a:solidFill>
                  <a:srgbClr val="FFFFFF"/>
                </a:solidFill>
                <a:latin typeface="+mn-lt"/>
                <a:ea typeface="+mn-ea"/>
                <a:cs typeface="+mn-cs"/>
                <a:sym typeface="Helvetica Neue"/>
              </a:defRPr>
            </a:lvl5pPr>
          </a:lstStyle>
          <a:p>
            <a:r>
              <a:t>正文级别 1</a:t>
            </a:r>
          </a:p>
          <a:p>
            <a:pPr lvl="1"/>
            <a:r>
              <a:t>正文级别 2</a:t>
            </a:r>
          </a:p>
          <a:p>
            <a:pPr lvl="2"/>
            <a:r>
              <a:t>正文级别 3</a:t>
            </a:r>
          </a:p>
          <a:p>
            <a:pPr lvl="3"/>
            <a:r>
              <a:t>正文级别 4</a:t>
            </a:r>
          </a:p>
          <a:p>
            <a:pPr lvl="4"/>
            <a:r>
              <a:t>正文级别 5</a:t>
            </a:r>
          </a:p>
        </p:txBody>
      </p:sp>
      <p:sp>
        <p:nvSpPr>
          <p:cNvPr id="97" name="“在此键入引文。”"/>
          <p:cNvSpPr txBox="1">
            <a:spLocks noGrp="1"/>
          </p:cNvSpPr>
          <p:nvPr>
            <p:ph type="body" sz="quarter" idx="21"/>
          </p:nvPr>
        </p:nvSpPr>
        <p:spPr>
          <a:xfrm>
            <a:off x="2387600" y="6013450"/>
            <a:ext cx="19621500" cy="952501"/>
          </a:xfrm>
          <a:prstGeom prst="rect">
            <a:avLst/>
          </a:prstGeom>
        </p:spPr>
        <p:txBody>
          <a:bodyPr lIns="50800" tIns="50800" rIns="50800" bIns="50800" anchor="ctr"/>
          <a:lstStyle/>
          <a:p>
            <a:pPr marL="1243012" indent="-1235075">
              <a:buClr>
                <a:srgbClr val="FFC000"/>
              </a:buClr>
              <a:buSzPct val="50000"/>
              <a:buFontTx/>
              <a:buChar char="■"/>
              <a:defRPr>
                <a:latin typeface="Microsoft YaHei"/>
                <a:ea typeface="Microsoft YaHei"/>
                <a:cs typeface="Microsoft YaHei"/>
                <a:sym typeface="Microsoft YaHei"/>
              </a:defRPr>
            </a:pPr>
            <a:endParaRPr/>
          </a:p>
        </p:txBody>
      </p:sp>
      <p:sp>
        <p:nvSpPr>
          <p:cNvPr id="98" name="幻灯片编号"/>
          <p:cNvSpPr txBox="1">
            <a:spLocks noGrp="1"/>
          </p:cNvSpPr>
          <p:nvPr>
            <p:ph type="sldNum" sz="quarter" idx="2"/>
          </p:nvPr>
        </p:nvSpPr>
        <p:spPr>
          <a:xfrm>
            <a:off x="11959031" y="13081000"/>
            <a:ext cx="453238" cy="461059"/>
          </a:xfrm>
          <a:prstGeom prst="rect">
            <a:avLst/>
          </a:prstGeom>
        </p:spPr>
        <p:txBody>
          <a:bodyPr lIns="50800" tIns="50800" rIns="50800" bIns="50800" anchor="t"/>
          <a:lstStyle>
            <a:lvl1pPr algn="ctr" defTabSz="825500">
              <a:defRPr>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照片">
    <p:bg>
      <p:bgPr>
        <a:solidFill>
          <a:srgbClr val="000000"/>
        </a:solidFill>
        <a:effectLst/>
      </p:bgPr>
    </p:bg>
    <p:spTree>
      <p:nvGrpSpPr>
        <p:cNvPr id="1" name=""/>
        <p:cNvGrpSpPr/>
        <p:nvPr/>
      </p:nvGrpSpPr>
      <p:grpSpPr>
        <a:xfrm>
          <a:off x="0" y="0"/>
          <a:ext cx="0" cy="0"/>
          <a:chOff x="0" y="0"/>
          <a:chExt cx="0" cy="0"/>
        </a:xfrm>
      </p:grpSpPr>
      <p:sp>
        <p:nvSpPr>
          <p:cNvPr id="105" name="图像"/>
          <p:cNvSpPr>
            <a:spLocks noGrp="1"/>
          </p:cNvSpPr>
          <p:nvPr>
            <p:ph type="pic" idx="21"/>
          </p:nvPr>
        </p:nvSpPr>
        <p:spPr>
          <a:xfrm>
            <a:off x="0" y="0"/>
            <a:ext cx="24384000" cy="13716000"/>
          </a:xfrm>
          <a:prstGeom prst="rect">
            <a:avLst/>
          </a:prstGeom>
        </p:spPr>
        <p:txBody>
          <a:bodyPr lIns="91439" tIns="45719" rIns="91439" bIns="45719">
            <a:noAutofit/>
          </a:bodyPr>
          <a:lstStyle/>
          <a:p>
            <a:endParaRPr/>
          </a:p>
        </p:txBody>
      </p:sp>
      <p:sp>
        <p:nvSpPr>
          <p:cNvPr id="106" name="幻灯片编号"/>
          <p:cNvSpPr txBox="1">
            <a:spLocks noGrp="1"/>
          </p:cNvSpPr>
          <p:nvPr>
            <p:ph type="sldNum" sz="quarter" idx="2"/>
          </p:nvPr>
        </p:nvSpPr>
        <p:spPr>
          <a:xfrm>
            <a:off x="11959031" y="13081000"/>
            <a:ext cx="453238" cy="461059"/>
          </a:xfrm>
          <a:prstGeom prst="rect">
            <a:avLst/>
          </a:prstGeom>
        </p:spPr>
        <p:txBody>
          <a:bodyPr lIns="50800" tIns="50800" rIns="50800" bIns="50800" anchor="t"/>
          <a:lstStyle>
            <a:lvl1pPr algn="ctr" defTabSz="825500">
              <a:defRPr>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文本"/>
          <p:cNvSpPr txBox="1">
            <a:spLocks noGrp="1"/>
          </p:cNvSpPr>
          <p:nvPr>
            <p:ph type="title"/>
          </p:nvPr>
        </p:nvSpPr>
        <p:spPr>
          <a:xfrm>
            <a:off x="1676400" y="730250"/>
            <a:ext cx="21031200" cy="2651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7" tIns="91437" rIns="91437" bIns="91437" anchor="ctr">
            <a:normAutofit/>
          </a:bodyPr>
          <a:lstStyle/>
          <a:p>
            <a:r>
              <a:t>标题文本</a:t>
            </a:r>
          </a:p>
        </p:txBody>
      </p:sp>
      <p:sp>
        <p:nvSpPr>
          <p:cNvPr id="3" name="正文级别 1…"/>
          <p:cNvSpPr txBox="1">
            <a:spLocks noGrp="1"/>
          </p:cNvSpPr>
          <p:nvPr>
            <p:ph type="body" idx="1"/>
          </p:nvPr>
        </p:nvSpPr>
        <p:spPr>
          <a:xfrm>
            <a:off x="1676400" y="3651250"/>
            <a:ext cx="21031200" cy="8702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7" tIns="91437" rIns="91437" bIns="91437">
            <a:normAutofit/>
          </a:bodyPr>
          <a:lstStyle/>
          <a:p>
            <a:r>
              <a:t>正文级别 1</a:t>
            </a:r>
          </a:p>
          <a:p>
            <a:pPr lvl="1"/>
            <a:r>
              <a:t>正文级别 2</a:t>
            </a:r>
          </a:p>
          <a:p>
            <a:pPr lvl="2"/>
            <a:r>
              <a:t>正文级别 3</a:t>
            </a:r>
          </a:p>
          <a:p>
            <a:pPr lvl="3"/>
            <a:r>
              <a:t>正文级别 4</a:t>
            </a:r>
          </a:p>
          <a:p>
            <a:pPr lvl="4"/>
            <a:r>
              <a:t>正文级别 5</a:t>
            </a:r>
          </a:p>
        </p:txBody>
      </p:sp>
      <p:sp>
        <p:nvSpPr>
          <p:cNvPr id="4" name="幻灯片编号"/>
          <p:cNvSpPr txBox="1">
            <a:spLocks noGrp="1"/>
          </p:cNvSpPr>
          <p:nvPr>
            <p:ph type="sldNum" sz="quarter" idx="2"/>
          </p:nvPr>
        </p:nvSpPr>
        <p:spPr>
          <a:xfrm>
            <a:off x="22203056" y="12835872"/>
            <a:ext cx="504544" cy="483906"/>
          </a:xfrm>
          <a:prstGeom prst="rect">
            <a:avLst/>
          </a:prstGeom>
          <a:ln w="12700">
            <a:miter lim="400000"/>
          </a:ln>
        </p:spPr>
        <p:txBody>
          <a:bodyPr wrap="none" lIns="91437" tIns="91437" rIns="91437" bIns="91437" anchor="ctr">
            <a:spAutoFit/>
          </a:bodyPr>
          <a:lstStyle>
            <a:lvl1pPr algn="r" defTabSz="1828800">
              <a:defRPr sz="2400">
                <a:solidFill>
                  <a:srgbClr val="888888"/>
                </a:solidFill>
                <a:latin typeface="Calibri"/>
                <a:ea typeface="Calibri"/>
                <a:cs typeface="Calibri"/>
                <a:sym typeface="Calibri"/>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 id="2147483673" r:id="rId23"/>
    <p:sldLayoutId id="2147483674" r:id="rId24"/>
    <p:sldLayoutId id="2147483675" r:id="rId25"/>
    <p:sldLayoutId id="2147483676" r:id="rId26"/>
    <p:sldLayoutId id="2147483677" r:id="rId27"/>
    <p:sldLayoutId id="2147483678" r:id="rId28"/>
    <p:sldLayoutId id="2147483679" r:id="rId29"/>
    <p:sldLayoutId id="2147483680" r:id="rId30"/>
    <p:sldLayoutId id="2147483681" r:id="rId31"/>
    <p:sldLayoutId id="2147483682" r:id="rId32"/>
    <p:sldLayoutId id="2147483683" r:id="rId33"/>
    <p:sldLayoutId id="2147483684" r:id="rId34"/>
    <p:sldLayoutId id="2147483685" r:id="rId35"/>
    <p:sldLayoutId id="2147483686" r:id="rId36"/>
    <p:sldLayoutId id="2147483688" r:id="rId37"/>
    <p:sldLayoutId id="2147483692" r:id="rId38"/>
    <p:sldLayoutId id="2147483693" r:id="rId39"/>
    <p:sldLayoutId id="2147483694" r:id="rId40"/>
    <p:sldLayoutId id="2147483695" r:id="rId41"/>
    <p:sldLayoutId id="2147483697" r:id="rId42"/>
    <p:sldLayoutId id="2147483698" r:id="rId43"/>
    <p:sldLayoutId id="2147483700" r:id="rId44"/>
    <p:sldLayoutId id="2147483701" r:id="rId45"/>
    <p:sldLayoutId id="2147483703" r:id="rId46"/>
    <p:sldLayoutId id="2147483704" r:id="rId47"/>
    <p:sldLayoutId id="2147483705" r:id="rId48"/>
    <p:sldLayoutId id="2147483706" r:id="rId49"/>
    <p:sldLayoutId id="2147483707" r:id="rId50"/>
  </p:sldLayoutIdLst>
  <p:transition spd="med"/>
  <p:txStyles>
    <p:titleStyle>
      <a:lvl1pPr marL="0" marR="0" indent="0" algn="l" defTabSz="182880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1pPr>
      <a:lvl2pPr marL="0" marR="0" indent="0" algn="l" defTabSz="182880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2pPr>
      <a:lvl3pPr marL="0" marR="0" indent="0" algn="l" defTabSz="182880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3pPr>
      <a:lvl4pPr marL="0" marR="0" indent="0" algn="l" defTabSz="182880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4pPr>
      <a:lvl5pPr marL="0" marR="0" indent="0" algn="l" defTabSz="182880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5pPr>
      <a:lvl6pPr marL="0" marR="0" indent="0" algn="l" defTabSz="182880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6pPr>
      <a:lvl7pPr marL="0" marR="0" indent="0" algn="l" defTabSz="182880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7pPr>
      <a:lvl8pPr marL="0" marR="0" indent="0" algn="l" defTabSz="182880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8pPr>
      <a:lvl9pPr marL="0" marR="0" indent="0" algn="l" defTabSz="182880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9pPr>
    </p:titleStyle>
    <p:bodyStyle>
      <a:lvl1pPr marL="457200" marR="0" indent="-457200" algn="l" defTabSz="182880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Calibri"/>
          <a:ea typeface="Calibri"/>
          <a:cs typeface="Calibri"/>
          <a:sym typeface="Calibri"/>
        </a:defRPr>
      </a:lvl1pPr>
      <a:lvl2pPr marL="990600" marR="0" indent="-533400" algn="l" defTabSz="182880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Calibri"/>
          <a:ea typeface="Calibri"/>
          <a:cs typeface="Calibri"/>
          <a:sym typeface="Calibri"/>
        </a:defRPr>
      </a:lvl2pPr>
      <a:lvl3pPr marL="1554477" marR="0" indent="-640077" algn="l" defTabSz="182880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Calibri"/>
          <a:ea typeface="Calibri"/>
          <a:cs typeface="Calibri"/>
          <a:sym typeface="Calibri"/>
        </a:defRPr>
      </a:lvl3pPr>
      <a:lvl4pPr marL="2082800" marR="0" indent="-711200" algn="l" defTabSz="182880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Calibri"/>
          <a:ea typeface="Calibri"/>
          <a:cs typeface="Calibri"/>
          <a:sym typeface="Calibri"/>
        </a:defRPr>
      </a:lvl4pPr>
      <a:lvl5pPr marL="2540000" marR="0" indent="-711200" algn="l" defTabSz="182880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Calibri"/>
          <a:ea typeface="Calibri"/>
          <a:cs typeface="Calibri"/>
          <a:sym typeface="Calibri"/>
        </a:defRPr>
      </a:lvl5pPr>
      <a:lvl6pPr marL="2997200" marR="0" indent="-711200" algn="l" defTabSz="182880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Calibri"/>
          <a:ea typeface="Calibri"/>
          <a:cs typeface="Calibri"/>
          <a:sym typeface="Calibri"/>
        </a:defRPr>
      </a:lvl6pPr>
      <a:lvl7pPr marL="3454400" marR="0" indent="-711200" algn="l" defTabSz="182880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Calibri"/>
          <a:ea typeface="Calibri"/>
          <a:cs typeface="Calibri"/>
          <a:sym typeface="Calibri"/>
        </a:defRPr>
      </a:lvl7pPr>
      <a:lvl8pPr marL="3911600" marR="0" indent="-711200" algn="l" defTabSz="182880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Calibri"/>
          <a:ea typeface="Calibri"/>
          <a:cs typeface="Calibri"/>
          <a:sym typeface="Calibri"/>
        </a:defRPr>
      </a:lvl8pPr>
      <a:lvl9pPr marL="4368800" marR="0" indent="-711200" algn="l" defTabSz="182880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Calibri"/>
          <a:ea typeface="Calibri"/>
          <a:cs typeface="Calibri"/>
          <a:sym typeface="Calibri"/>
        </a:defRPr>
      </a:lvl9pPr>
    </p:bodyStyle>
    <p:otherStyle>
      <a:lvl1pPr marL="0" marR="0" indent="0" algn="r" defTabSz="18288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1pPr>
      <a:lvl2pPr marL="0" marR="0" indent="0" algn="r" defTabSz="18288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2pPr>
      <a:lvl3pPr marL="0" marR="0" indent="0" algn="r" defTabSz="18288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3pPr>
      <a:lvl4pPr marL="0" marR="0" indent="0" algn="r" defTabSz="18288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4pPr>
      <a:lvl5pPr marL="0" marR="0" indent="0" algn="r" defTabSz="18288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5pPr>
      <a:lvl6pPr marL="0" marR="0" indent="0" algn="r" defTabSz="18288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6pPr>
      <a:lvl7pPr marL="0" marR="0" indent="0" algn="r" defTabSz="18288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7pPr>
      <a:lvl8pPr marL="0" marR="0" indent="0" algn="r" defTabSz="18288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8pPr>
      <a:lvl9pPr marL="0" marR="0" indent="0" algn="r" defTabSz="18288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4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1.xml"/><Relationship Id="rId5" Type="http://schemas.openxmlformats.org/officeDocument/2006/relationships/image" Target="../media/image69.png"/><Relationship Id="rId4" Type="http://schemas.openxmlformats.org/officeDocument/2006/relationships/image" Target="../media/image68.jpeg"/></Relationships>
</file>

<file path=ppt/slides/_rels/slide11.xml.rels><?xml version="1.0" encoding="UTF-8" standalone="yes"?>
<Relationships xmlns="http://schemas.openxmlformats.org/package/2006/relationships"><Relationship Id="rId8" Type="http://schemas.openxmlformats.org/officeDocument/2006/relationships/image" Target="../media/image76.tif"/><Relationship Id="rId3" Type="http://schemas.openxmlformats.org/officeDocument/2006/relationships/image" Target="../media/image71.png"/><Relationship Id="rId7" Type="http://schemas.openxmlformats.org/officeDocument/2006/relationships/image" Target="../media/image75.jpeg"/><Relationship Id="rId2" Type="http://schemas.openxmlformats.org/officeDocument/2006/relationships/image" Target="../media/image70.png"/><Relationship Id="rId1" Type="http://schemas.openxmlformats.org/officeDocument/2006/relationships/slideLayout" Target="../slideLayouts/slideLayout21.xml"/><Relationship Id="rId6" Type="http://schemas.openxmlformats.org/officeDocument/2006/relationships/image" Target="../media/image74.jpeg"/><Relationship Id="rId5" Type="http://schemas.openxmlformats.org/officeDocument/2006/relationships/image" Target="../media/image73.png"/><Relationship Id="rId4" Type="http://schemas.openxmlformats.org/officeDocument/2006/relationships/image" Target="../media/image72.png"/></Relationships>
</file>

<file path=ppt/slides/_rels/slide1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41.xml"/><Relationship Id="rId4" Type="http://schemas.openxmlformats.org/officeDocument/2006/relationships/image" Target="../media/image79.jpeg"/></Relationships>
</file>

<file path=ppt/slides/_rels/slide13.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jpeg"/><Relationship Id="rId2" Type="http://schemas.openxmlformats.org/officeDocument/2006/relationships/image" Target="../media/image80.png"/><Relationship Id="rId1" Type="http://schemas.openxmlformats.org/officeDocument/2006/relationships/slideLayout" Target="../slideLayouts/slideLayout39.xml"/><Relationship Id="rId6" Type="http://schemas.openxmlformats.org/officeDocument/2006/relationships/image" Target="../media/image84.png"/><Relationship Id="rId11" Type="http://schemas.openxmlformats.org/officeDocument/2006/relationships/image" Target="../media/image89.jpe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s>
</file>

<file path=ppt/slides/_rels/slide1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1.xml"/><Relationship Id="rId6" Type="http://schemas.openxmlformats.org/officeDocument/2006/relationships/image" Target="../media/image147.png"/><Relationship Id="rId5" Type="http://schemas.openxmlformats.org/officeDocument/2006/relationships/image" Target="../media/image65.jpeg"/><Relationship Id="rId4" Type="http://schemas.openxmlformats.org/officeDocument/2006/relationships/image" Target="../media/image93.jpeg"/></Relationships>
</file>

<file path=ppt/slides/_rels/slide1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41.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16.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99.jpeg"/><Relationship Id="rId7" Type="http://schemas.openxmlformats.org/officeDocument/2006/relationships/image" Target="../media/image103.jpeg"/><Relationship Id="rId2" Type="http://schemas.openxmlformats.org/officeDocument/2006/relationships/notesSlide" Target="../notesSlides/notesSlide2.xml"/><Relationship Id="rId1" Type="http://schemas.openxmlformats.org/officeDocument/2006/relationships/slideLayout" Target="../slideLayouts/slideLayout40.xml"/><Relationship Id="rId6" Type="http://schemas.openxmlformats.org/officeDocument/2006/relationships/image" Target="../media/image102.jpeg"/><Relationship Id="rId5" Type="http://schemas.openxmlformats.org/officeDocument/2006/relationships/image" Target="../media/image101.png"/><Relationship Id="rId4" Type="http://schemas.openxmlformats.org/officeDocument/2006/relationships/image" Target="../media/image100.png"/><Relationship Id="rId9" Type="http://schemas.openxmlformats.org/officeDocument/2006/relationships/image" Target="../media/image105.png"/></Relationships>
</file>

<file path=ppt/slides/_rels/slide1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xml"/><Relationship Id="rId1" Type="http://schemas.openxmlformats.org/officeDocument/2006/relationships/slideLayout" Target="../slideLayouts/slideLayout40.xml"/><Relationship Id="rId6" Type="http://schemas.openxmlformats.org/officeDocument/2006/relationships/image" Target="../media/image109.jpeg"/><Relationship Id="rId5" Type="http://schemas.openxmlformats.org/officeDocument/2006/relationships/image" Target="../media/image108.png"/><Relationship Id="rId4" Type="http://schemas.openxmlformats.org/officeDocument/2006/relationships/image" Target="../media/image107.jpeg"/></Relationships>
</file>

<file path=ppt/slides/_rels/slide1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1.xml"/><Relationship Id="rId5" Type="http://schemas.openxmlformats.org/officeDocument/2006/relationships/image" Target="../media/image113.jpeg"/><Relationship Id="rId4" Type="http://schemas.openxmlformats.org/officeDocument/2006/relationships/image" Target="../media/image112.jpeg"/></Relationships>
</file>

<file path=ppt/slides/_rels/slide19.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42.xml"/></Relationships>
</file>

<file path=ppt/slides/_rels/slide20.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xml"/><Relationship Id="rId1" Type="http://schemas.openxmlformats.org/officeDocument/2006/relationships/slideLayout" Target="../slideLayouts/slideLayout37.xml"/><Relationship Id="rId6" Type="http://schemas.openxmlformats.org/officeDocument/2006/relationships/image" Target="../media/image121.png"/><Relationship Id="rId5" Type="http://schemas.openxmlformats.org/officeDocument/2006/relationships/image" Target="../media/image117.png"/><Relationship Id="rId4" Type="http://schemas.openxmlformats.org/officeDocument/2006/relationships/image" Target="../media/image118.png"/></Relationships>
</file>

<file path=ppt/slides/_rels/slide22.xml.rels><?xml version="1.0" encoding="UTF-8" standalone="yes"?>
<Relationships xmlns="http://schemas.openxmlformats.org/package/2006/relationships"><Relationship Id="rId3" Type="http://schemas.openxmlformats.org/officeDocument/2006/relationships/image" Target="../media/image120.jpeg"/><Relationship Id="rId7" Type="http://schemas.openxmlformats.org/officeDocument/2006/relationships/image" Target="../media/image124.png"/><Relationship Id="rId2" Type="http://schemas.openxmlformats.org/officeDocument/2006/relationships/image" Target="../media/image119.png"/><Relationship Id="rId1" Type="http://schemas.openxmlformats.org/officeDocument/2006/relationships/slideLayout" Target="../slideLayouts/slideLayout21.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s>
</file>

<file path=ppt/slides/_rels/slide2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png"/><Relationship Id="rId1" Type="http://schemas.openxmlformats.org/officeDocument/2006/relationships/slideLayout" Target="../slideLayouts/slideLayout21.xml"/><Relationship Id="rId4" Type="http://schemas.openxmlformats.org/officeDocument/2006/relationships/image" Target="../media/image127.png"/></Relationships>
</file>

<file path=ppt/slides/_rels/slide24.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29.jpeg"/><Relationship Id="rId7" Type="http://schemas.openxmlformats.org/officeDocument/2006/relationships/image" Target="../media/image133.png"/><Relationship Id="rId2" Type="http://schemas.openxmlformats.org/officeDocument/2006/relationships/image" Target="../media/image128.jpeg"/><Relationship Id="rId1" Type="http://schemas.openxmlformats.org/officeDocument/2006/relationships/slideLayout" Target="../slideLayouts/slideLayout44.xml"/><Relationship Id="rId6" Type="http://schemas.openxmlformats.org/officeDocument/2006/relationships/image" Target="../media/image132.jpeg"/><Relationship Id="rId5" Type="http://schemas.openxmlformats.org/officeDocument/2006/relationships/image" Target="../media/image131.png"/><Relationship Id="rId4" Type="http://schemas.openxmlformats.org/officeDocument/2006/relationships/image" Target="../media/image130.jpeg"/></Relationships>
</file>

<file path=ppt/slides/_rels/slide25.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image" Target="../media/image134.png"/><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5.xml"/><Relationship Id="rId1" Type="http://schemas.openxmlformats.org/officeDocument/2006/relationships/slideLayout" Target="../slideLayouts/slideLayout50.xml"/><Relationship Id="rId4" Type="http://schemas.openxmlformats.org/officeDocument/2006/relationships/image" Target="../media/image137.emf"/></Relationships>
</file>

<file path=ppt/slides/_rels/slide2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6.xml"/><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48.xml"/></Relationships>
</file>

<file path=ppt/slides/_rels/slide2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7.xm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2.xml"/></Relationships>
</file>

<file path=ppt/slides/_rels/slide3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49.xml"/></Relationships>
</file>

<file path=ppt/slides/_rels/slide31.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237.png"/><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image" Target="../media/image145.png"/><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6.png"/><Relationship Id="rId1" Type="http://schemas.openxmlformats.org/officeDocument/2006/relationships/slideLayout" Target="../slideLayouts/slideLayout46.xml"/><Relationship Id="rId4" Type="http://schemas.openxmlformats.org/officeDocument/2006/relationships/image" Target="../media/image149.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46.xml"/><Relationship Id="rId4" Type="http://schemas.openxmlformats.org/officeDocument/2006/relationships/image" Target="../media/image154.png"/></Relationships>
</file>

<file path=ppt/slides/_rels/slide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2.xml"/><Relationship Id="rId4" Type="http://schemas.openxmlformats.org/officeDocument/2006/relationships/image" Target="../media/image37.jpeg"/></Relationships>
</file>

<file path=ppt/slides/_rels/slide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jpeg"/><Relationship Id="rId2" Type="http://schemas.openxmlformats.org/officeDocument/2006/relationships/image" Target="../media/image39.png"/><Relationship Id="rId1" Type="http://schemas.openxmlformats.org/officeDocument/2006/relationships/slideLayout" Target="../slideLayouts/slideLayout4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1.xml"/><Relationship Id="rId6" Type="http://schemas.openxmlformats.org/officeDocument/2006/relationships/hyperlink" Target="http://jinping.hep.tsinghua.edu.cn/Publications.php" TargetMode="External"/><Relationship Id="rId5" Type="http://schemas.openxmlformats.org/officeDocument/2006/relationships/image" Target="../media/image48.png"/><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18" Type="http://schemas.openxmlformats.org/officeDocument/2006/relationships/image" Target="../media/image64.png"/><Relationship Id="rId3" Type="http://schemas.openxmlformats.org/officeDocument/2006/relationships/image" Target="../media/image49.png"/><Relationship Id="rId21" Type="http://schemas.openxmlformats.org/officeDocument/2006/relationships/image" Target="../media/image65.jpeg"/><Relationship Id="rId7" Type="http://schemas.openxmlformats.org/officeDocument/2006/relationships/image" Target="../media/image53.png"/><Relationship Id="rId12" Type="http://schemas.openxmlformats.org/officeDocument/2006/relationships/image" Target="../media/image58.png"/><Relationship Id="rId17" Type="http://schemas.openxmlformats.org/officeDocument/2006/relationships/image" Target="../media/image63.png"/><Relationship Id="rId2" Type="http://schemas.openxmlformats.org/officeDocument/2006/relationships/notesSlide" Target="../notesSlides/notesSlide1.xml"/><Relationship Id="rId16" Type="http://schemas.openxmlformats.org/officeDocument/2006/relationships/image" Target="../media/image62.jpeg"/><Relationship Id="rId20" Type="http://schemas.openxmlformats.org/officeDocument/2006/relationships/image" Target="../media/image64.tif"/><Relationship Id="rId1" Type="http://schemas.openxmlformats.org/officeDocument/2006/relationships/slideLayout" Target="../slideLayouts/slideLayout43.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5" Type="http://schemas.openxmlformats.org/officeDocument/2006/relationships/image" Target="../media/image61.jpeg"/><Relationship Id="rId10" Type="http://schemas.openxmlformats.org/officeDocument/2006/relationships/image" Target="../media/image56.png"/><Relationship Id="rId19" Type="http://schemas.openxmlformats.org/officeDocument/2006/relationships/image" Target="../media/image120.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A3D"/>
            </a:gs>
            <a:gs pos="100000">
              <a:srgbClr val="001480"/>
            </a:gs>
          </a:gsLst>
          <a:lin ang="16200000" scaled="0"/>
        </a:gradFill>
        <a:effectLst/>
      </p:bgPr>
    </p:bg>
    <p:spTree>
      <p:nvGrpSpPr>
        <p:cNvPr id="1" name=""/>
        <p:cNvGrpSpPr/>
        <p:nvPr/>
      </p:nvGrpSpPr>
      <p:grpSpPr>
        <a:xfrm>
          <a:off x="0" y="0"/>
          <a:ext cx="0" cy="0"/>
          <a:chOff x="0" y="0"/>
          <a:chExt cx="0" cy="0"/>
        </a:xfrm>
      </p:grpSpPr>
      <p:sp>
        <p:nvSpPr>
          <p:cNvPr id="613" name="Progress of Nuclear Astrophysics Jinping underground JUNA project"/>
          <p:cNvSpPr txBox="1">
            <a:spLocks noGrp="1"/>
          </p:cNvSpPr>
          <p:nvPr>
            <p:ph type="title"/>
          </p:nvPr>
        </p:nvSpPr>
        <p:spPr>
          <a:xfrm>
            <a:off x="188705" y="228048"/>
            <a:ext cx="23806785" cy="4276761"/>
          </a:xfrm>
          <a:prstGeom prst="rect">
            <a:avLst/>
          </a:prstGeom>
        </p:spPr>
        <p:txBody>
          <a:bodyPr>
            <a:normAutofit fontScale="90000"/>
          </a:bodyPr>
          <a:lstStyle/>
          <a:p>
            <a:pPr defTabSz="635634">
              <a:defRPr sz="9500">
                <a:solidFill>
                  <a:srgbClr val="00FDFF"/>
                </a:solidFill>
              </a:defRPr>
            </a:pPr>
            <a:endParaRPr dirty="0"/>
          </a:p>
          <a:p>
            <a:pPr defTabSz="635634">
              <a:defRPr sz="9500">
                <a:solidFill>
                  <a:srgbClr val="00FDFF"/>
                </a:solidFill>
              </a:defRPr>
            </a:pPr>
            <a:r>
              <a:rPr dirty="0"/>
              <a:t>J</a:t>
            </a:r>
            <a:r>
              <a:rPr lang="en-US" altLang="zh-CN" dirty="0"/>
              <a:t>inping </a:t>
            </a:r>
            <a:r>
              <a:rPr dirty="0"/>
              <a:t>U</a:t>
            </a:r>
            <a:r>
              <a:rPr lang="en-US" dirty="0"/>
              <a:t>nderground </a:t>
            </a:r>
            <a:r>
              <a:rPr dirty="0"/>
              <a:t>N</a:t>
            </a:r>
            <a:r>
              <a:rPr lang="en-US" dirty="0"/>
              <a:t>uc</a:t>
            </a:r>
            <a:r>
              <a:rPr lang="en-US" altLang="zh-CN" dirty="0"/>
              <a:t>l</a:t>
            </a:r>
            <a:r>
              <a:rPr lang="en-US" dirty="0"/>
              <a:t>ear </a:t>
            </a:r>
            <a:r>
              <a:rPr dirty="0"/>
              <a:t>A</a:t>
            </a:r>
            <a:r>
              <a:rPr lang="en-US" dirty="0"/>
              <a:t>strophysics (JUNA) Experiments</a:t>
            </a:r>
            <a:endParaRPr dirty="0"/>
          </a:p>
        </p:txBody>
      </p:sp>
      <p:sp>
        <p:nvSpPr>
          <p:cNvPr id="614" name="Supported by the National Natural Science Foundation of China, Grant No. 11490560, 2015"/>
          <p:cNvSpPr txBox="1"/>
          <p:nvPr/>
        </p:nvSpPr>
        <p:spPr>
          <a:xfrm>
            <a:off x="2056424" y="9849299"/>
            <a:ext cx="20071349" cy="8355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lnSpc>
                <a:spcPts val="5700"/>
              </a:lnSpc>
              <a:spcBef>
                <a:spcPts val="1600"/>
              </a:spcBef>
              <a:defRPr sz="5300" b="1">
                <a:solidFill>
                  <a:srgbClr val="FF2600"/>
                </a:solidFill>
              </a:defRPr>
            </a:lvl1pPr>
          </a:lstStyle>
          <a:p>
            <a:r>
              <a:t>Thanks NSFC, Yalong power, THU, CAS and CNNC</a:t>
            </a:r>
          </a:p>
        </p:txBody>
      </p:sp>
      <p:pic>
        <p:nvPicPr>
          <p:cNvPr id="615" name="CIAE_W.png" descr="CIAE_W.png"/>
          <p:cNvPicPr>
            <a:picLocks noChangeAspect="1"/>
          </p:cNvPicPr>
          <p:nvPr/>
        </p:nvPicPr>
        <p:blipFill>
          <a:blip r:embed="rId2"/>
          <a:stretch>
            <a:fillRect/>
          </a:stretch>
        </p:blipFill>
        <p:spPr>
          <a:xfrm>
            <a:off x="10062023" y="11305706"/>
            <a:ext cx="4782482" cy="889001"/>
          </a:xfrm>
          <a:prstGeom prst="rect">
            <a:avLst/>
          </a:prstGeom>
          <a:ln w="12700">
            <a:miter lim="400000"/>
          </a:ln>
        </p:spPr>
      </p:pic>
      <p:pic>
        <p:nvPicPr>
          <p:cNvPr id="616" name="IMP.png" descr="IMP.png"/>
          <p:cNvPicPr>
            <a:picLocks noChangeAspect="1"/>
          </p:cNvPicPr>
          <p:nvPr/>
        </p:nvPicPr>
        <p:blipFill>
          <a:blip r:embed="rId3"/>
          <a:stretch>
            <a:fillRect/>
          </a:stretch>
        </p:blipFill>
        <p:spPr>
          <a:xfrm>
            <a:off x="4357646" y="11305706"/>
            <a:ext cx="5020973" cy="889001"/>
          </a:xfrm>
          <a:prstGeom prst="rect">
            <a:avLst/>
          </a:prstGeom>
          <a:ln w="12700">
            <a:miter lim="400000"/>
          </a:ln>
        </p:spPr>
      </p:pic>
      <p:pic>
        <p:nvPicPr>
          <p:cNvPr id="617" name="BNU.png" descr="BNU.png"/>
          <p:cNvPicPr>
            <a:picLocks noChangeAspect="1"/>
          </p:cNvPicPr>
          <p:nvPr/>
        </p:nvPicPr>
        <p:blipFill>
          <a:blip r:embed="rId4"/>
          <a:stretch>
            <a:fillRect/>
          </a:stretch>
        </p:blipFill>
        <p:spPr>
          <a:xfrm>
            <a:off x="564275" y="11305706"/>
            <a:ext cx="3345810" cy="889001"/>
          </a:xfrm>
          <a:prstGeom prst="rect">
            <a:avLst/>
          </a:prstGeom>
          <a:ln w="12700">
            <a:miter lim="400000"/>
          </a:ln>
        </p:spPr>
      </p:pic>
      <p:pic>
        <p:nvPicPr>
          <p:cNvPr id="618" name="资源 2.png" descr="资源 2.png"/>
          <p:cNvPicPr>
            <a:picLocks noChangeAspect="1"/>
          </p:cNvPicPr>
          <p:nvPr/>
        </p:nvPicPr>
        <p:blipFill>
          <a:blip r:embed="rId5"/>
          <a:stretch>
            <a:fillRect/>
          </a:stretch>
        </p:blipFill>
        <p:spPr>
          <a:xfrm>
            <a:off x="15527908" y="11305706"/>
            <a:ext cx="4688417" cy="889001"/>
          </a:xfrm>
          <a:prstGeom prst="rect">
            <a:avLst/>
          </a:prstGeom>
          <a:ln w="12700">
            <a:miter lim="400000"/>
          </a:ln>
        </p:spPr>
      </p:pic>
      <p:pic>
        <p:nvPicPr>
          <p:cNvPr id="619" name="image12.png" descr="image12.png"/>
          <p:cNvPicPr>
            <a:picLocks noChangeAspect="1"/>
          </p:cNvPicPr>
          <p:nvPr/>
        </p:nvPicPr>
        <p:blipFill>
          <a:blip r:embed="rId6"/>
          <a:stretch>
            <a:fillRect/>
          </a:stretch>
        </p:blipFill>
        <p:spPr>
          <a:xfrm>
            <a:off x="20658853" y="11305706"/>
            <a:ext cx="3336637" cy="889001"/>
          </a:xfrm>
          <a:prstGeom prst="rect">
            <a:avLst/>
          </a:prstGeom>
          <a:ln w="12700">
            <a:miter lim="400000"/>
          </a:ln>
        </p:spPr>
      </p:pic>
      <p:pic>
        <p:nvPicPr>
          <p:cNvPr id="620" name="资源 2.png" descr="资源 2.png"/>
          <p:cNvPicPr>
            <a:picLocks noChangeAspect="1"/>
          </p:cNvPicPr>
          <p:nvPr/>
        </p:nvPicPr>
        <p:blipFill>
          <a:blip r:embed="rId7"/>
          <a:stretch>
            <a:fillRect/>
          </a:stretch>
        </p:blipFill>
        <p:spPr>
          <a:xfrm>
            <a:off x="330200" y="12327989"/>
            <a:ext cx="3986332" cy="1324407"/>
          </a:xfrm>
          <a:prstGeom prst="rect">
            <a:avLst/>
          </a:prstGeom>
          <a:ln w="12700">
            <a:miter lim="400000"/>
          </a:ln>
        </p:spPr>
      </p:pic>
      <p:pic>
        <p:nvPicPr>
          <p:cNvPr id="621" name="image14.png" descr="image14.png"/>
          <p:cNvPicPr>
            <a:picLocks noChangeAspect="1"/>
          </p:cNvPicPr>
          <p:nvPr/>
        </p:nvPicPr>
        <p:blipFill>
          <a:blip r:embed="rId8"/>
          <a:stretch>
            <a:fillRect/>
          </a:stretch>
        </p:blipFill>
        <p:spPr>
          <a:xfrm>
            <a:off x="10617299" y="12482192"/>
            <a:ext cx="3073723" cy="1016001"/>
          </a:xfrm>
          <a:prstGeom prst="rect">
            <a:avLst/>
          </a:prstGeom>
          <a:ln w="12700">
            <a:miter lim="400000"/>
          </a:ln>
        </p:spPr>
      </p:pic>
      <p:pic>
        <p:nvPicPr>
          <p:cNvPr id="622" name="image15.png" descr="image15.png"/>
          <p:cNvPicPr>
            <a:picLocks noChangeAspect="1"/>
          </p:cNvPicPr>
          <p:nvPr/>
        </p:nvPicPr>
        <p:blipFill>
          <a:blip r:embed="rId9"/>
          <a:stretch>
            <a:fillRect/>
          </a:stretch>
        </p:blipFill>
        <p:spPr>
          <a:xfrm>
            <a:off x="5342153" y="12482192"/>
            <a:ext cx="3341784" cy="1016001"/>
          </a:xfrm>
          <a:prstGeom prst="rect">
            <a:avLst/>
          </a:prstGeom>
          <a:ln w="12700">
            <a:miter lim="400000"/>
          </a:ln>
        </p:spPr>
      </p:pic>
      <p:pic>
        <p:nvPicPr>
          <p:cNvPr id="623" name="image16.png" descr="image16.png"/>
          <p:cNvPicPr>
            <a:picLocks noChangeAspect="1"/>
          </p:cNvPicPr>
          <p:nvPr/>
        </p:nvPicPr>
        <p:blipFill>
          <a:blip r:embed="rId10"/>
          <a:stretch>
            <a:fillRect/>
          </a:stretch>
        </p:blipFill>
        <p:spPr>
          <a:xfrm>
            <a:off x="15542317" y="12482192"/>
            <a:ext cx="3505917" cy="1016001"/>
          </a:xfrm>
          <a:prstGeom prst="rect">
            <a:avLst/>
          </a:prstGeom>
          <a:ln w="12700">
            <a:miter lim="400000"/>
          </a:ln>
        </p:spPr>
      </p:pic>
      <p:pic>
        <p:nvPicPr>
          <p:cNvPr id="624" name="image17.png" descr="image17.png"/>
          <p:cNvPicPr>
            <a:picLocks noChangeAspect="1"/>
          </p:cNvPicPr>
          <p:nvPr/>
        </p:nvPicPr>
        <p:blipFill>
          <a:blip r:embed="rId11"/>
          <a:stretch>
            <a:fillRect/>
          </a:stretch>
        </p:blipFill>
        <p:spPr>
          <a:xfrm>
            <a:off x="20503074" y="12482192"/>
            <a:ext cx="3495041" cy="1016001"/>
          </a:xfrm>
          <a:prstGeom prst="rect">
            <a:avLst/>
          </a:prstGeom>
          <a:ln w="12700">
            <a:miter lim="400000"/>
          </a:ln>
        </p:spPr>
      </p:pic>
      <p:sp>
        <p:nvSpPr>
          <p:cNvPr id="625" name="CJPL IAC meeting…"/>
          <p:cNvSpPr txBox="1">
            <a:spLocks noGrp="1"/>
          </p:cNvSpPr>
          <p:nvPr>
            <p:ph type="body" sz="half" idx="1"/>
          </p:nvPr>
        </p:nvSpPr>
        <p:spPr>
          <a:xfrm>
            <a:off x="345527" y="4564127"/>
            <a:ext cx="23692946" cy="5121146"/>
          </a:xfrm>
          <a:prstGeom prst="rect">
            <a:avLst/>
          </a:prstGeom>
        </p:spPr>
        <p:txBody>
          <a:bodyPr>
            <a:normAutofit/>
          </a:bodyPr>
          <a:lstStyle/>
          <a:p>
            <a:pPr marL="0" indent="0" algn="ctr" defTabSz="720661">
              <a:lnSpc>
                <a:spcPct val="80000"/>
              </a:lnSpc>
              <a:spcBef>
                <a:spcPts val="1000"/>
              </a:spcBef>
              <a:buSzTx/>
              <a:buNone/>
              <a:defRPr sz="6750">
                <a:solidFill>
                  <a:srgbClr val="FFFB00"/>
                </a:solidFill>
              </a:defRPr>
            </a:pPr>
            <a:r>
              <a:rPr lang="en-US" dirty="0"/>
              <a:t>Xiaodong Tang </a:t>
            </a:r>
            <a:r>
              <a:rPr lang="en-US" altLang="zh-CN" dirty="0"/>
              <a:t>for the JUNA collaboration</a:t>
            </a:r>
            <a:endParaRPr dirty="0"/>
          </a:p>
          <a:p>
            <a:pPr marL="0" indent="0" algn="ctr" defTabSz="720661">
              <a:lnSpc>
                <a:spcPct val="80000"/>
              </a:lnSpc>
              <a:spcBef>
                <a:spcPts val="1000"/>
              </a:spcBef>
              <a:buSzTx/>
              <a:buNone/>
              <a:defRPr sz="6750">
                <a:solidFill>
                  <a:srgbClr val="FFFB00"/>
                </a:solidFill>
              </a:defRPr>
            </a:pPr>
            <a:r>
              <a:rPr lang="en-US" sz="5400" b="0" i="1" dirty="0">
                <a:solidFill>
                  <a:schemeClr val="accent3"/>
                </a:solidFill>
              </a:rPr>
              <a:t>Institute of Modern Physics, Chinese Academy of Sciences</a:t>
            </a:r>
          </a:p>
          <a:p>
            <a:pPr marL="0" indent="0" algn="ctr" defTabSz="720661">
              <a:lnSpc>
                <a:spcPct val="80000"/>
              </a:lnSpc>
              <a:spcBef>
                <a:spcPts val="1000"/>
              </a:spcBef>
              <a:buSzTx/>
              <a:buNone/>
              <a:defRPr sz="6750">
                <a:solidFill>
                  <a:srgbClr val="FFFB00"/>
                </a:solidFill>
              </a:defRPr>
            </a:pPr>
            <a:r>
              <a:rPr lang="en-US" sz="5400" b="0" i="1" dirty="0">
                <a:solidFill>
                  <a:schemeClr val="accent3"/>
                </a:solidFill>
              </a:rPr>
              <a:t>Joint </a:t>
            </a:r>
            <a:r>
              <a:rPr lang="en-US" altLang="zh-CN" sz="5400" b="0" i="1" dirty="0">
                <a:solidFill>
                  <a:schemeClr val="accent3"/>
                </a:solidFill>
              </a:rPr>
              <a:t>D</a:t>
            </a:r>
            <a:r>
              <a:rPr lang="en-US" sz="5400" b="0" i="1" dirty="0">
                <a:solidFill>
                  <a:schemeClr val="accent3"/>
                </a:solidFill>
              </a:rPr>
              <a:t>epartment for Nuclear Physics, Lanzhou University of Institute of Modern Physics, Chinese Academy of Sciences </a:t>
            </a:r>
            <a:endParaRPr sz="5400" b="0" i="1" dirty="0">
              <a:solidFill>
                <a:schemeClr val="accent3"/>
              </a:solidFill>
            </a:endParaRPr>
          </a:p>
          <a:p>
            <a:pPr marL="0" indent="0" algn="ctr" defTabSz="720661">
              <a:lnSpc>
                <a:spcPct val="80000"/>
              </a:lnSpc>
              <a:spcBef>
                <a:spcPts val="1000"/>
              </a:spcBef>
              <a:buSzTx/>
              <a:buNone/>
              <a:defRPr sz="6750">
                <a:solidFill>
                  <a:srgbClr val="FFFB00"/>
                </a:solidFill>
              </a:defRPr>
            </a:pPr>
            <a:r>
              <a:rPr lang="en-US" sz="5400" dirty="0">
                <a:solidFill>
                  <a:schemeClr val="accent4"/>
                </a:solidFill>
              </a:rPr>
              <a:t>Solar Fusion Cross Sections III - N3AS, Berkeley, July </a:t>
            </a:r>
            <a:r>
              <a:rPr sz="5400" dirty="0">
                <a:solidFill>
                  <a:schemeClr val="accent4"/>
                </a:solidFill>
              </a:rPr>
              <a:t>2</a:t>
            </a:r>
            <a:r>
              <a:rPr lang="en-US" sz="5400" dirty="0">
                <a:solidFill>
                  <a:schemeClr val="accent4"/>
                </a:solidFill>
              </a:rPr>
              <a:t>6</a:t>
            </a:r>
            <a:r>
              <a:rPr sz="5400" dirty="0">
                <a:solidFill>
                  <a:schemeClr val="accent4"/>
                </a:solidFill>
              </a:rPr>
              <a:t>-</a:t>
            </a:r>
            <a:r>
              <a:rPr lang="en-US" sz="5400" dirty="0">
                <a:solidFill>
                  <a:schemeClr val="accent4"/>
                </a:solidFill>
              </a:rPr>
              <a:t>29</a:t>
            </a:r>
            <a:r>
              <a:rPr sz="5400" dirty="0">
                <a:solidFill>
                  <a:schemeClr val="accent4"/>
                </a:solidFill>
              </a:rPr>
              <a:t>, 2022</a:t>
            </a:r>
          </a:p>
        </p:txBody>
      </p:sp>
      <p:pic>
        <p:nvPicPr>
          <p:cNvPr id="15" name="Picture 14">
            <a:extLst>
              <a:ext uri="{FF2B5EF4-FFF2-40B4-BE49-F238E27FC236}">
                <a16:creationId xmlns:a16="http://schemas.microsoft.com/office/drawing/2014/main" id="{3E3F92C4-5EDC-32E7-1526-97411AE1FD1B}"/>
              </a:ext>
            </a:extLst>
          </p:cNvPr>
          <p:cNvPicPr>
            <a:picLocks noChangeAspect="1"/>
          </p:cNvPicPr>
          <p:nvPr/>
        </p:nvPicPr>
        <p:blipFill>
          <a:blip r:embed="rId12"/>
          <a:stretch>
            <a:fillRect/>
          </a:stretch>
        </p:blipFill>
        <p:spPr>
          <a:xfrm>
            <a:off x="20557259" y="9849299"/>
            <a:ext cx="3386669" cy="1016001"/>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 name="Uncertainty remained for key reactions"/>
          <p:cNvSpPr txBox="1">
            <a:spLocks noGrp="1"/>
          </p:cNvSpPr>
          <p:nvPr>
            <p:ph type="title"/>
          </p:nvPr>
        </p:nvSpPr>
        <p:spPr>
          <a:prstGeom prst="rect">
            <a:avLst/>
          </a:prstGeom>
        </p:spPr>
        <p:txBody>
          <a:bodyPr/>
          <a:lstStyle>
            <a:lvl1pPr defTabSz="444942">
              <a:defRPr sz="6000"/>
            </a:lvl1pPr>
          </a:lstStyle>
          <a:p>
            <a:r>
              <a:rPr lang="en-US" dirty="0"/>
              <a:t>Goals to be accomplished with JUNA-I</a:t>
            </a:r>
            <a:endParaRPr dirty="0"/>
          </a:p>
        </p:txBody>
      </p:sp>
      <p:graphicFrame>
        <p:nvGraphicFramePr>
          <p:cNvPr id="1128" name="表格"/>
          <p:cNvGraphicFramePr/>
          <p:nvPr>
            <p:extLst>
              <p:ext uri="{D42A27DB-BD31-4B8C-83A1-F6EECF244321}">
                <p14:modId xmlns:p14="http://schemas.microsoft.com/office/powerpoint/2010/main" val="3458675288"/>
              </p:ext>
            </p:extLst>
          </p:nvPr>
        </p:nvGraphicFramePr>
        <p:xfrm>
          <a:off x="4549206" y="2025725"/>
          <a:ext cx="19149604" cy="9925688"/>
        </p:xfrm>
        <a:graphic>
          <a:graphicData uri="http://schemas.openxmlformats.org/drawingml/2006/table">
            <a:tbl>
              <a:tblPr>
                <a:tableStyleId>{4C3C2611-4C71-4FC5-86AE-919BDF0F9419}</a:tableStyleId>
              </a:tblPr>
              <a:tblGrid>
                <a:gridCol w="4787401">
                  <a:extLst>
                    <a:ext uri="{9D8B030D-6E8A-4147-A177-3AD203B41FA5}">
                      <a16:colId xmlns:a16="http://schemas.microsoft.com/office/drawing/2014/main" val="20000"/>
                    </a:ext>
                  </a:extLst>
                </a:gridCol>
                <a:gridCol w="4787401">
                  <a:extLst>
                    <a:ext uri="{9D8B030D-6E8A-4147-A177-3AD203B41FA5}">
                      <a16:colId xmlns:a16="http://schemas.microsoft.com/office/drawing/2014/main" val="20001"/>
                    </a:ext>
                  </a:extLst>
                </a:gridCol>
                <a:gridCol w="4787401">
                  <a:extLst>
                    <a:ext uri="{9D8B030D-6E8A-4147-A177-3AD203B41FA5}">
                      <a16:colId xmlns:a16="http://schemas.microsoft.com/office/drawing/2014/main" val="20002"/>
                    </a:ext>
                  </a:extLst>
                </a:gridCol>
                <a:gridCol w="4787401">
                  <a:extLst>
                    <a:ext uri="{9D8B030D-6E8A-4147-A177-3AD203B41FA5}">
                      <a16:colId xmlns:a16="http://schemas.microsoft.com/office/drawing/2014/main" val="20003"/>
                    </a:ext>
                  </a:extLst>
                </a:gridCol>
              </a:tblGrid>
              <a:tr h="1773055">
                <a:tc>
                  <a:txBody>
                    <a:bodyPr/>
                    <a:lstStyle/>
                    <a:p>
                      <a:pPr algn="l">
                        <a:defRPr sz="1800">
                          <a:solidFill>
                            <a:srgbClr val="000000"/>
                          </a:solidFill>
                        </a:defRPr>
                      </a:pPr>
                      <a:r>
                        <a:rPr sz="3600" b="1">
                          <a:solidFill>
                            <a:srgbClr val="000090"/>
                          </a:solidFill>
                          <a:sym typeface="Helvetica"/>
                        </a:rPr>
                        <a:t>Physics</a:t>
                      </a:r>
                    </a:p>
                  </a:txBody>
                  <a:tcPr marL="45720" marR="45720" horzOverflow="overflow">
                    <a:lnL w="12700">
                      <a:solidFill>
                        <a:srgbClr val="FFFFFF"/>
                      </a:solidFill>
                    </a:lnL>
                    <a:lnR w="12700">
                      <a:solidFill>
                        <a:srgbClr val="FFFFFF"/>
                      </a:solidFill>
                    </a:lnR>
                    <a:lnT w="12700">
                      <a:solidFill>
                        <a:srgbClr val="FFFFFF"/>
                      </a:solidFill>
                    </a:lnT>
                    <a:lnB w="50800">
                      <a:solidFill>
                        <a:srgbClr val="FFFFFF"/>
                      </a:solidFill>
                    </a:lnB>
                    <a:solidFill>
                      <a:srgbClr val="5B9BD5"/>
                    </a:solidFill>
                  </a:tcPr>
                </a:tc>
                <a:tc>
                  <a:txBody>
                    <a:bodyPr/>
                    <a:lstStyle/>
                    <a:p>
                      <a:pPr algn="l">
                        <a:defRPr sz="1800">
                          <a:solidFill>
                            <a:srgbClr val="000000"/>
                          </a:solidFill>
                        </a:defRPr>
                      </a:pPr>
                      <a:r>
                        <a:rPr sz="3600" b="1">
                          <a:solidFill>
                            <a:srgbClr val="000090"/>
                          </a:solidFill>
                          <a:sym typeface="Helvetica"/>
                        </a:rPr>
                        <a:t>Reaction</a:t>
                      </a:r>
                    </a:p>
                  </a:txBody>
                  <a:tcPr marL="45720" marR="45720" horzOverflow="overflow">
                    <a:lnL w="12700">
                      <a:solidFill>
                        <a:srgbClr val="FFFFFF"/>
                      </a:solidFill>
                    </a:lnL>
                    <a:lnR w="12700">
                      <a:solidFill>
                        <a:srgbClr val="FFFFFF"/>
                      </a:solidFill>
                    </a:lnR>
                    <a:lnT w="12700">
                      <a:solidFill>
                        <a:srgbClr val="FFFFFF"/>
                      </a:solidFill>
                    </a:lnT>
                    <a:lnB w="50800">
                      <a:solidFill>
                        <a:srgbClr val="FFFFFF"/>
                      </a:solidFill>
                    </a:lnB>
                    <a:solidFill>
                      <a:srgbClr val="5B9BD5"/>
                    </a:solidFill>
                  </a:tcPr>
                </a:tc>
                <a:tc>
                  <a:txBody>
                    <a:bodyPr/>
                    <a:lstStyle/>
                    <a:p>
                      <a:pPr algn="l">
                        <a:defRPr sz="1800">
                          <a:solidFill>
                            <a:srgbClr val="000000"/>
                          </a:solidFill>
                        </a:defRPr>
                      </a:pPr>
                      <a:r>
                        <a:rPr sz="3600" b="1">
                          <a:solidFill>
                            <a:srgbClr val="000090"/>
                          </a:solidFill>
                          <a:sym typeface="Helvetica"/>
                        </a:rPr>
                        <a:t>Before JUNA</a:t>
                      </a:r>
                    </a:p>
                  </a:txBody>
                  <a:tcPr marL="45720" marR="45720" horzOverflow="overflow">
                    <a:lnL w="12700">
                      <a:solidFill>
                        <a:srgbClr val="FFFFFF"/>
                      </a:solidFill>
                    </a:lnL>
                    <a:lnR w="12700">
                      <a:solidFill>
                        <a:srgbClr val="FFFFFF"/>
                      </a:solidFill>
                    </a:lnR>
                    <a:lnT w="12700">
                      <a:solidFill>
                        <a:srgbClr val="FFFFFF"/>
                      </a:solidFill>
                    </a:lnT>
                    <a:lnB w="50800">
                      <a:solidFill>
                        <a:srgbClr val="FFFFFF"/>
                      </a:solidFill>
                    </a:lnB>
                    <a:solidFill>
                      <a:srgbClr val="5B9BD5"/>
                    </a:solidFill>
                  </a:tcPr>
                </a:tc>
                <a:tc>
                  <a:txBody>
                    <a:bodyPr/>
                    <a:lstStyle/>
                    <a:p>
                      <a:pPr algn="l">
                        <a:defRPr sz="1800">
                          <a:solidFill>
                            <a:srgbClr val="000000"/>
                          </a:solidFill>
                        </a:defRPr>
                      </a:pPr>
                      <a:r>
                        <a:rPr sz="3600" b="1">
                          <a:solidFill>
                            <a:srgbClr val="333399"/>
                          </a:solidFill>
                          <a:sym typeface="Helvetica"/>
                        </a:rPr>
                        <a:t>Desired </a:t>
                      </a:r>
                    </a:p>
                  </a:txBody>
                  <a:tcPr marL="45720" marR="45720" horzOverflow="overflow">
                    <a:lnL w="12700">
                      <a:solidFill>
                        <a:srgbClr val="FFFFFF"/>
                      </a:solidFill>
                    </a:lnL>
                    <a:lnR w="12700">
                      <a:solidFill>
                        <a:srgbClr val="FFFFFF"/>
                      </a:solidFill>
                    </a:lnR>
                    <a:lnT w="12700">
                      <a:solidFill>
                        <a:srgbClr val="FFFFFF"/>
                      </a:solidFill>
                    </a:lnT>
                    <a:lnB w="50800">
                      <a:solidFill>
                        <a:srgbClr val="FFFFFF"/>
                      </a:solidFill>
                    </a:lnB>
                    <a:solidFill>
                      <a:srgbClr val="5B9BD5"/>
                    </a:solidFill>
                  </a:tcPr>
                </a:tc>
                <a:extLst>
                  <a:ext uri="{0D108BD9-81ED-4DB2-BD59-A6C34878D82A}">
                    <a16:rowId xmlns:a16="http://schemas.microsoft.com/office/drawing/2014/main" val="10000"/>
                  </a:ext>
                </a:extLst>
              </a:tr>
              <a:tr h="2020021">
                <a:tc>
                  <a:txBody>
                    <a:bodyPr/>
                    <a:lstStyle/>
                    <a:p>
                      <a:pPr algn="l">
                        <a:defRPr sz="1800">
                          <a:solidFill>
                            <a:srgbClr val="000000"/>
                          </a:solidFill>
                        </a:defRPr>
                      </a:pPr>
                      <a:r>
                        <a:rPr sz="3600" b="1">
                          <a:solidFill>
                            <a:srgbClr val="000090"/>
                          </a:solidFill>
                          <a:sym typeface="Helvetica"/>
                        </a:rPr>
                        <a:t>Massive star</a:t>
                      </a:r>
                    </a:p>
                  </a:txBody>
                  <a:tcPr marL="45720" marR="45720" horzOverflow="overflow">
                    <a:lnL w="12700">
                      <a:solidFill>
                        <a:srgbClr val="FFFFFF"/>
                      </a:solidFill>
                    </a:lnL>
                    <a:lnR w="12700">
                      <a:solidFill>
                        <a:srgbClr val="FFFFFF"/>
                      </a:solidFill>
                    </a:lnR>
                    <a:lnT w="50800">
                      <a:solidFill>
                        <a:srgbClr val="FFFFFF"/>
                      </a:solidFill>
                    </a:lnT>
                    <a:lnB w="12700">
                      <a:solidFill>
                        <a:srgbClr val="FFFFFF"/>
                      </a:solidFill>
                    </a:lnB>
                    <a:solidFill>
                      <a:srgbClr val="D2DEEF"/>
                    </a:solidFill>
                  </a:tcPr>
                </a:tc>
                <a:tc>
                  <a:txBody>
                    <a:bodyPr/>
                    <a:lstStyle/>
                    <a:p>
                      <a:pPr algn="l">
                        <a:defRPr sz="3600" b="1" baseline="31000">
                          <a:solidFill>
                            <a:srgbClr val="000090"/>
                          </a:solidFill>
                          <a:latin typeface="仿宋_GB2312"/>
                          <a:ea typeface="仿宋_GB2312"/>
                          <a:cs typeface="仿宋_GB2312"/>
                          <a:sym typeface="仿宋_GB2312"/>
                        </a:defRPr>
                      </a:pPr>
                      <a:r>
                        <a:rPr dirty="0"/>
                        <a:t>12</a:t>
                      </a:r>
                      <a:r>
                        <a:rPr baseline="0" dirty="0"/>
                        <a:t>C(</a:t>
                      </a:r>
                      <a:r>
                        <a:rPr baseline="0" dirty="0">
                          <a:latin typeface="+mj-lt"/>
                          <a:ea typeface="+mj-ea"/>
                          <a:cs typeface="+mj-cs"/>
                          <a:sym typeface="Helvetica"/>
                        </a:rPr>
                        <a:t>α,γ</a:t>
                      </a:r>
                      <a:r>
                        <a:rPr baseline="0" dirty="0"/>
                        <a:t>)</a:t>
                      </a:r>
                      <a:r>
                        <a:rPr dirty="0"/>
                        <a:t>16</a:t>
                      </a:r>
                      <a:r>
                        <a:rPr baseline="0" dirty="0"/>
                        <a:t>O</a:t>
                      </a:r>
                      <a:r>
                        <a:rPr baseline="0" dirty="0">
                          <a:latin typeface="+mj-lt"/>
                          <a:ea typeface="+mj-ea"/>
                          <a:cs typeface="+mj-cs"/>
                          <a:sym typeface="Helvetica"/>
                        </a:rPr>
                        <a:t> </a:t>
                      </a:r>
                      <a:endParaRPr lang="en-US" baseline="0" dirty="0">
                        <a:latin typeface="+mj-lt"/>
                        <a:ea typeface="+mj-ea"/>
                        <a:cs typeface="+mj-cs"/>
                        <a:sym typeface="Helvetica"/>
                      </a:endParaRPr>
                    </a:p>
                    <a:p>
                      <a:pPr algn="l">
                        <a:defRPr sz="3600" b="1" baseline="31000">
                          <a:solidFill>
                            <a:srgbClr val="000090"/>
                          </a:solidFill>
                          <a:latin typeface="仿宋_GB2312"/>
                          <a:ea typeface="仿宋_GB2312"/>
                          <a:cs typeface="仿宋_GB2312"/>
                          <a:sym typeface="仿宋_GB2312"/>
                        </a:defRPr>
                      </a:pPr>
                      <a:endParaRPr lang="en-US" baseline="0" dirty="0">
                        <a:latin typeface="+mj-lt"/>
                        <a:ea typeface="+mj-ea"/>
                        <a:cs typeface="+mj-cs"/>
                        <a:sym typeface="Helvetica"/>
                      </a:endParaRPr>
                    </a:p>
                    <a:p>
                      <a:pPr marL="0" marR="0" lvl="0" indent="0" algn="l" defTabSz="1828800" eaLnBrk="1" fontAlgn="auto" latinLnBrk="0" hangingPunct="1">
                        <a:lnSpc>
                          <a:spcPct val="100000"/>
                        </a:lnSpc>
                        <a:spcBef>
                          <a:spcPts val="0"/>
                        </a:spcBef>
                        <a:spcAft>
                          <a:spcPts val="0"/>
                        </a:spcAft>
                        <a:buClrTx/>
                        <a:buSzTx/>
                        <a:buFontTx/>
                        <a:buNone/>
                        <a:tabLst/>
                        <a:defRPr sz="3600" b="1" baseline="31000">
                          <a:solidFill>
                            <a:srgbClr val="000090"/>
                          </a:solidFill>
                          <a:latin typeface="仿宋_GB2312"/>
                          <a:ea typeface="仿宋_GB2312"/>
                          <a:cs typeface="仿宋_GB2312"/>
                          <a:sym typeface="仿宋_GB2312"/>
                        </a:defRPr>
                      </a:pPr>
                      <a:endParaRPr lang="en-US" baseline="0" dirty="0">
                        <a:solidFill>
                          <a:schemeClr val="accent3"/>
                        </a:solidFill>
                      </a:endParaRPr>
                    </a:p>
                  </a:txBody>
                  <a:tcPr marL="45720" marR="45720" horzOverflow="overflow">
                    <a:lnL w="12700">
                      <a:solidFill>
                        <a:srgbClr val="FFFFFF"/>
                      </a:solidFill>
                    </a:lnL>
                    <a:lnR w="12700">
                      <a:solidFill>
                        <a:srgbClr val="FFFFFF"/>
                      </a:solidFill>
                    </a:lnR>
                    <a:lnT w="50800">
                      <a:solidFill>
                        <a:srgbClr val="FFFFFF"/>
                      </a:solidFill>
                    </a:lnT>
                    <a:lnB w="12700">
                      <a:solidFill>
                        <a:srgbClr val="FFFFFF"/>
                      </a:solidFill>
                    </a:lnB>
                    <a:solidFill>
                      <a:srgbClr val="D2DEEF"/>
                    </a:solidFill>
                  </a:tcPr>
                </a:tc>
                <a:tc>
                  <a:txBody>
                    <a:bodyPr/>
                    <a:lstStyle/>
                    <a:p>
                      <a:pPr algn="l">
                        <a:defRPr sz="3600" b="1">
                          <a:solidFill>
                            <a:srgbClr val="333399"/>
                          </a:solidFill>
                          <a:sym typeface="Helvetica"/>
                        </a:defRPr>
                      </a:pPr>
                      <a:r>
                        <a:t>60%</a:t>
                      </a:r>
                    </a:p>
                    <a:p>
                      <a:pPr algn="l">
                        <a:defRPr sz="3600" b="1">
                          <a:solidFill>
                            <a:srgbClr val="333399"/>
                          </a:solidFill>
                          <a:sym typeface="Helvetica"/>
                        </a:defRPr>
                      </a:pPr>
                      <a:r>
                        <a:t>890 keV</a:t>
                      </a:r>
                    </a:p>
                  </a:txBody>
                  <a:tcPr marL="45720" marR="45720" horzOverflow="overflow">
                    <a:lnL w="12700">
                      <a:solidFill>
                        <a:srgbClr val="FFFFFF"/>
                      </a:solidFill>
                    </a:lnL>
                    <a:lnR w="12700">
                      <a:solidFill>
                        <a:srgbClr val="FFFFFF"/>
                      </a:solidFill>
                    </a:lnR>
                    <a:lnT w="50800">
                      <a:solidFill>
                        <a:srgbClr val="FFFFFF"/>
                      </a:solidFill>
                    </a:lnT>
                    <a:lnB w="12700">
                      <a:solidFill>
                        <a:srgbClr val="FFFFFF"/>
                      </a:solidFill>
                    </a:lnB>
                    <a:solidFill>
                      <a:srgbClr val="D2DEEF"/>
                    </a:solidFill>
                  </a:tcPr>
                </a:tc>
                <a:tc>
                  <a:txBody>
                    <a:bodyPr/>
                    <a:lstStyle/>
                    <a:p>
                      <a:pPr algn="l">
                        <a:defRPr sz="3600" b="1">
                          <a:solidFill>
                            <a:srgbClr val="333399"/>
                          </a:solidFill>
                          <a:sym typeface="Helvetica"/>
                        </a:defRPr>
                      </a:pPr>
                      <a:r>
                        <a:t>20%</a:t>
                      </a:r>
                    </a:p>
                    <a:p>
                      <a:pPr algn="l">
                        <a:defRPr sz="3600" b="1">
                          <a:solidFill>
                            <a:srgbClr val="333399"/>
                          </a:solidFill>
                          <a:sym typeface="Helvetica"/>
                        </a:defRPr>
                      </a:pPr>
                      <a:r>
                        <a:t>220-380 keV</a:t>
                      </a:r>
                    </a:p>
                  </a:txBody>
                  <a:tcPr marL="45720" marR="45720" horzOverflow="overflow">
                    <a:lnL w="12700">
                      <a:solidFill>
                        <a:srgbClr val="FFFFFF"/>
                      </a:solidFill>
                    </a:lnL>
                    <a:lnR w="12700">
                      <a:solidFill>
                        <a:srgbClr val="FFFFFF"/>
                      </a:solidFill>
                    </a:lnR>
                    <a:lnT w="50800">
                      <a:solidFill>
                        <a:srgbClr val="FFFFFF"/>
                      </a:solidFill>
                    </a:lnT>
                    <a:lnB w="12700">
                      <a:solidFill>
                        <a:srgbClr val="FFFFFF"/>
                      </a:solidFill>
                    </a:lnB>
                    <a:solidFill>
                      <a:srgbClr val="D2DEEF"/>
                    </a:solidFill>
                  </a:tcPr>
                </a:tc>
                <a:extLst>
                  <a:ext uri="{0D108BD9-81ED-4DB2-BD59-A6C34878D82A}">
                    <a16:rowId xmlns:a16="http://schemas.microsoft.com/office/drawing/2014/main" val="10001"/>
                  </a:ext>
                </a:extLst>
              </a:tr>
              <a:tr h="1970978">
                <a:tc>
                  <a:txBody>
                    <a:bodyPr/>
                    <a:lstStyle/>
                    <a:p>
                      <a:pPr algn="l">
                        <a:defRPr sz="1800">
                          <a:solidFill>
                            <a:srgbClr val="000000"/>
                          </a:solidFill>
                        </a:defRPr>
                      </a:pPr>
                      <a:r>
                        <a:rPr sz="3600" b="1">
                          <a:solidFill>
                            <a:srgbClr val="000090"/>
                          </a:solidFill>
                          <a:sym typeface="Helvetica"/>
                        </a:rPr>
                        <a:t>s-process neutron source</a:t>
                      </a:r>
                    </a:p>
                  </a:txBody>
                  <a:tcPr marL="45720" marR="45720" horzOverflow="overflow">
                    <a:lnL w="12700">
                      <a:solidFill>
                        <a:srgbClr val="FFFFFF"/>
                      </a:solidFill>
                    </a:lnL>
                    <a:lnR w="12700">
                      <a:solidFill>
                        <a:srgbClr val="FFFFFF"/>
                      </a:solidFill>
                    </a:lnR>
                    <a:lnT w="12700">
                      <a:solidFill>
                        <a:srgbClr val="FFFFFF"/>
                      </a:solidFill>
                    </a:lnT>
                    <a:lnB w="12700">
                      <a:solidFill>
                        <a:srgbClr val="FFFFFF"/>
                      </a:solidFill>
                    </a:lnB>
                    <a:solidFill>
                      <a:srgbClr val="EAEFF7"/>
                    </a:solidFill>
                  </a:tcPr>
                </a:tc>
                <a:tc>
                  <a:txBody>
                    <a:bodyPr/>
                    <a:lstStyle/>
                    <a:p>
                      <a:pPr algn="l">
                        <a:defRPr sz="3600" b="1" baseline="31000">
                          <a:solidFill>
                            <a:srgbClr val="000090"/>
                          </a:solidFill>
                          <a:sym typeface="Helvetica"/>
                        </a:defRPr>
                      </a:pPr>
                      <a:r>
                        <a:t>13</a:t>
                      </a:r>
                      <a:r>
                        <a:rPr baseline="0"/>
                        <a:t>C(α,n)</a:t>
                      </a:r>
                      <a:r>
                        <a:t>16</a:t>
                      </a:r>
                      <a:r>
                        <a:rPr baseline="0"/>
                        <a:t>O</a:t>
                      </a:r>
                    </a:p>
                  </a:txBody>
                  <a:tcPr marL="45720" marR="45720" horzOverflow="overflow">
                    <a:lnL w="12700">
                      <a:solidFill>
                        <a:srgbClr val="FFFFFF"/>
                      </a:solidFill>
                    </a:lnL>
                    <a:lnR w="12700">
                      <a:solidFill>
                        <a:srgbClr val="FFFFFF"/>
                      </a:solidFill>
                    </a:lnR>
                    <a:lnT w="12700">
                      <a:solidFill>
                        <a:srgbClr val="FFFFFF"/>
                      </a:solidFill>
                    </a:lnT>
                    <a:lnB w="12700">
                      <a:solidFill>
                        <a:srgbClr val="FFFFFF"/>
                      </a:solidFill>
                    </a:lnB>
                    <a:solidFill>
                      <a:srgbClr val="EAEFF7"/>
                    </a:solidFill>
                  </a:tcPr>
                </a:tc>
                <a:tc>
                  <a:txBody>
                    <a:bodyPr/>
                    <a:lstStyle/>
                    <a:p>
                      <a:pPr algn="l">
                        <a:defRPr sz="3600" b="1">
                          <a:solidFill>
                            <a:srgbClr val="333399"/>
                          </a:solidFill>
                          <a:sym typeface="Helvetica"/>
                        </a:defRPr>
                      </a:pPr>
                      <a:r>
                        <a:t>60%</a:t>
                      </a:r>
                    </a:p>
                    <a:p>
                      <a:pPr algn="l">
                        <a:defRPr sz="3600" b="1">
                          <a:solidFill>
                            <a:srgbClr val="333399"/>
                          </a:solidFill>
                          <a:sym typeface="Helvetica"/>
                        </a:defRPr>
                      </a:pPr>
                      <a:r>
                        <a:t>230 keV</a:t>
                      </a:r>
                    </a:p>
                  </a:txBody>
                  <a:tcPr marL="45720" marR="45720" horzOverflow="overflow">
                    <a:lnL w="12700">
                      <a:solidFill>
                        <a:srgbClr val="FFFFFF"/>
                      </a:solidFill>
                    </a:lnL>
                    <a:lnR w="12700">
                      <a:solidFill>
                        <a:srgbClr val="FFFFFF"/>
                      </a:solidFill>
                    </a:lnR>
                    <a:lnT w="12700">
                      <a:solidFill>
                        <a:srgbClr val="FFFFFF"/>
                      </a:solidFill>
                    </a:lnT>
                    <a:lnB w="12700">
                      <a:solidFill>
                        <a:srgbClr val="FFFFFF"/>
                      </a:solidFill>
                    </a:lnB>
                    <a:solidFill>
                      <a:srgbClr val="EAEFF7"/>
                    </a:solidFill>
                  </a:tcPr>
                </a:tc>
                <a:tc>
                  <a:txBody>
                    <a:bodyPr/>
                    <a:lstStyle/>
                    <a:p>
                      <a:pPr algn="l">
                        <a:defRPr sz="3600" b="1">
                          <a:solidFill>
                            <a:srgbClr val="333399"/>
                          </a:solidFill>
                          <a:sym typeface="Helvetica"/>
                        </a:defRPr>
                      </a:pPr>
                      <a:r>
                        <a:rPr dirty="0"/>
                        <a:t>1</a:t>
                      </a:r>
                      <a:r>
                        <a:rPr lang="en-US" dirty="0"/>
                        <a:t>0</a:t>
                      </a:r>
                      <a:r>
                        <a:rPr dirty="0"/>
                        <a:t>%</a:t>
                      </a:r>
                    </a:p>
                    <a:p>
                      <a:pPr algn="l">
                        <a:defRPr sz="3600" b="1">
                          <a:solidFill>
                            <a:srgbClr val="333399"/>
                          </a:solidFill>
                          <a:sym typeface="Helvetica"/>
                        </a:defRPr>
                      </a:pPr>
                      <a:r>
                        <a:rPr dirty="0"/>
                        <a:t>1</a:t>
                      </a:r>
                      <a:r>
                        <a:rPr lang="en-US" dirty="0"/>
                        <a:t>9</a:t>
                      </a:r>
                      <a:r>
                        <a:rPr dirty="0"/>
                        <a:t>0-230 keV</a:t>
                      </a:r>
                    </a:p>
                  </a:txBody>
                  <a:tcPr marL="45720" marR="45720" horzOverflow="overflow">
                    <a:lnL w="12700">
                      <a:solidFill>
                        <a:srgbClr val="FFFFFF"/>
                      </a:solidFill>
                    </a:lnL>
                    <a:lnR w="12700">
                      <a:solidFill>
                        <a:srgbClr val="FFFFFF"/>
                      </a:solidFill>
                    </a:lnR>
                    <a:lnT w="12700">
                      <a:solidFill>
                        <a:srgbClr val="FFFFFF"/>
                      </a:solidFill>
                    </a:lnT>
                    <a:lnB w="12700">
                      <a:solidFill>
                        <a:srgbClr val="FFFFFF"/>
                      </a:solidFill>
                    </a:lnB>
                    <a:solidFill>
                      <a:srgbClr val="EAEFF7"/>
                    </a:solidFill>
                  </a:tcPr>
                </a:tc>
                <a:extLst>
                  <a:ext uri="{0D108BD9-81ED-4DB2-BD59-A6C34878D82A}">
                    <a16:rowId xmlns:a16="http://schemas.microsoft.com/office/drawing/2014/main" val="10002"/>
                  </a:ext>
                </a:extLst>
              </a:tr>
              <a:tr h="2142629">
                <a:tc>
                  <a:txBody>
                    <a:bodyPr/>
                    <a:lstStyle/>
                    <a:p>
                      <a:pPr algn="l">
                        <a:defRPr sz="3600" b="1">
                          <a:solidFill>
                            <a:srgbClr val="000090"/>
                          </a:solidFill>
                          <a:sym typeface="Helvetica"/>
                        </a:defRPr>
                      </a:pPr>
                      <a:r>
                        <a:t>Galaxy </a:t>
                      </a:r>
                      <a:r>
                        <a:rPr baseline="31000"/>
                        <a:t>26</a:t>
                      </a:r>
                      <a:r>
                        <a:t>Al source</a:t>
                      </a:r>
                    </a:p>
                  </a:txBody>
                  <a:tcPr marL="45720" marR="45720" horzOverflow="overflow">
                    <a:lnL w="12700">
                      <a:solidFill>
                        <a:srgbClr val="FFFFFF"/>
                      </a:solidFill>
                    </a:lnL>
                    <a:lnR w="12700">
                      <a:solidFill>
                        <a:srgbClr val="FFFFFF"/>
                      </a:solidFill>
                    </a:lnR>
                    <a:lnT w="12700">
                      <a:solidFill>
                        <a:srgbClr val="FFFFFF"/>
                      </a:solidFill>
                    </a:lnT>
                    <a:lnB w="12700">
                      <a:solidFill>
                        <a:srgbClr val="FFFFFF"/>
                      </a:solidFill>
                    </a:lnB>
                    <a:solidFill>
                      <a:srgbClr val="D2DEEF"/>
                    </a:solidFill>
                  </a:tcPr>
                </a:tc>
                <a:tc>
                  <a:txBody>
                    <a:bodyPr/>
                    <a:lstStyle/>
                    <a:p>
                      <a:pPr algn="l">
                        <a:defRPr sz="3600" b="1" baseline="31000">
                          <a:solidFill>
                            <a:srgbClr val="000090"/>
                          </a:solidFill>
                          <a:sym typeface="Helvetica"/>
                        </a:defRPr>
                      </a:pPr>
                      <a:r>
                        <a:t>25</a:t>
                      </a:r>
                      <a:r>
                        <a:rPr baseline="0"/>
                        <a:t>Mg(p,γ)</a:t>
                      </a:r>
                      <a:r>
                        <a:t>26</a:t>
                      </a:r>
                      <a:r>
                        <a:rPr baseline="0"/>
                        <a:t>Al</a:t>
                      </a:r>
                    </a:p>
                  </a:txBody>
                  <a:tcPr marL="45720" marR="45720" horzOverflow="overflow">
                    <a:lnL w="12700">
                      <a:solidFill>
                        <a:srgbClr val="FFFFFF"/>
                      </a:solidFill>
                    </a:lnL>
                    <a:lnR w="12700">
                      <a:solidFill>
                        <a:srgbClr val="FFFFFF"/>
                      </a:solidFill>
                    </a:lnR>
                    <a:lnT w="12700">
                      <a:solidFill>
                        <a:srgbClr val="FFFFFF"/>
                      </a:solidFill>
                    </a:lnT>
                    <a:lnB w="12700">
                      <a:solidFill>
                        <a:srgbClr val="FFFFFF"/>
                      </a:solidFill>
                    </a:lnB>
                    <a:solidFill>
                      <a:srgbClr val="D2DEEF"/>
                    </a:solidFill>
                  </a:tcPr>
                </a:tc>
                <a:tc>
                  <a:txBody>
                    <a:bodyPr/>
                    <a:lstStyle/>
                    <a:p>
                      <a:pPr algn="l">
                        <a:defRPr sz="3600" b="1">
                          <a:solidFill>
                            <a:srgbClr val="333399"/>
                          </a:solidFill>
                          <a:sym typeface="Helvetica"/>
                        </a:defRPr>
                      </a:pPr>
                      <a:r>
                        <a:t>20%</a:t>
                      </a:r>
                    </a:p>
                    <a:p>
                      <a:pPr algn="l">
                        <a:defRPr sz="3600" b="1">
                          <a:solidFill>
                            <a:srgbClr val="333399"/>
                          </a:solidFill>
                          <a:sym typeface="Helvetica"/>
                        </a:defRPr>
                      </a:pPr>
                      <a:r>
                        <a:t>92 keV</a:t>
                      </a:r>
                    </a:p>
                  </a:txBody>
                  <a:tcPr marL="45720" marR="45720" horzOverflow="overflow">
                    <a:lnL w="12700">
                      <a:solidFill>
                        <a:srgbClr val="FFFFFF"/>
                      </a:solidFill>
                    </a:lnL>
                    <a:lnR w="12700">
                      <a:solidFill>
                        <a:srgbClr val="FFFFFF"/>
                      </a:solidFill>
                    </a:lnR>
                    <a:lnT w="12700">
                      <a:solidFill>
                        <a:srgbClr val="FFFFFF"/>
                      </a:solidFill>
                    </a:lnT>
                    <a:lnB w="12700">
                      <a:solidFill>
                        <a:srgbClr val="FFFFFF"/>
                      </a:solidFill>
                    </a:lnB>
                    <a:solidFill>
                      <a:srgbClr val="D2DEEF"/>
                    </a:solidFill>
                  </a:tcPr>
                </a:tc>
                <a:tc>
                  <a:txBody>
                    <a:bodyPr/>
                    <a:lstStyle/>
                    <a:p>
                      <a:pPr algn="l">
                        <a:defRPr sz="3600" b="1">
                          <a:solidFill>
                            <a:srgbClr val="333399"/>
                          </a:solidFill>
                          <a:sym typeface="Helvetica"/>
                        </a:defRPr>
                      </a:pPr>
                      <a:r>
                        <a:t>5%</a:t>
                      </a:r>
                    </a:p>
                    <a:p>
                      <a:pPr algn="l">
                        <a:defRPr sz="3600" b="1">
                          <a:solidFill>
                            <a:srgbClr val="333399"/>
                          </a:solidFill>
                          <a:sym typeface="Helvetica"/>
                        </a:defRPr>
                      </a:pPr>
                      <a:r>
                        <a:t>50-300 keV</a:t>
                      </a:r>
                    </a:p>
                  </a:txBody>
                  <a:tcPr marL="45720" marR="45720" horzOverflow="overflow">
                    <a:lnL w="12700">
                      <a:solidFill>
                        <a:srgbClr val="FFFFFF"/>
                      </a:solidFill>
                    </a:lnL>
                    <a:lnR w="12700">
                      <a:solidFill>
                        <a:srgbClr val="FFFFFF"/>
                      </a:solidFill>
                    </a:lnR>
                    <a:lnT w="12700">
                      <a:solidFill>
                        <a:srgbClr val="FFFFFF"/>
                      </a:solidFill>
                    </a:lnT>
                    <a:lnB w="12700">
                      <a:solidFill>
                        <a:srgbClr val="FFFFFF"/>
                      </a:solidFill>
                    </a:lnB>
                    <a:solidFill>
                      <a:srgbClr val="D2DEEF"/>
                    </a:solidFill>
                  </a:tcPr>
                </a:tc>
                <a:extLst>
                  <a:ext uri="{0D108BD9-81ED-4DB2-BD59-A6C34878D82A}">
                    <a16:rowId xmlns:a16="http://schemas.microsoft.com/office/drawing/2014/main" val="10003"/>
                  </a:ext>
                </a:extLst>
              </a:tr>
              <a:tr h="2019005">
                <a:tc>
                  <a:txBody>
                    <a:bodyPr/>
                    <a:lstStyle/>
                    <a:p>
                      <a:pPr algn="l">
                        <a:defRPr sz="1800">
                          <a:solidFill>
                            <a:srgbClr val="000000"/>
                          </a:solidFill>
                        </a:defRPr>
                      </a:pPr>
                      <a:r>
                        <a:rPr sz="3600" b="1">
                          <a:solidFill>
                            <a:srgbClr val="000090"/>
                          </a:solidFill>
                          <a:sym typeface="Helvetica"/>
                        </a:rPr>
                        <a:t>F aboundace</a:t>
                      </a:r>
                    </a:p>
                  </a:txBody>
                  <a:tcPr marL="45720" marR="45720" horzOverflow="overflow">
                    <a:lnL w="12700">
                      <a:solidFill>
                        <a:srgbClr val="FFFFFF"/>
                      </a:solidFill>
                    </a:lnL>
                    <a:lnR w="12700">
                      <a:solidFill>
                        <a:srgbClr val="FFFFFF"/>
                      </a:solidFill>
                    </a:lnR>
                    <a:lnT w="12700">
                      <a:solidFill>
                        <a:srgbClr val="FFFFFF"/>
                      </a:solidFill>
                    </a:lnT>
                    <a:lnB w="12700">
                      <a:solidFill>
                        <a:srgbClr val="FFFFFF"/>
                      </a:solidFill>
                    </a:lnB>
                    <a:solidFill>
                      <a:srgbClr val="EAEFF7"/>
                    </a:solidFill>
                  </a:tcPr>
                </a:tc>
                <a:tc>
                  <a:txBody>
                    <a:bodyPr/>
                    <a:lstStyle/>
                    <a:p>
                      <a:pPr algn="l">
                        <a:defRPr sz="3600" b="1" baseline="31000">
                          <a:solidFill>
                            <a:srgbClr val="000090"/>
                          </a:solidFill>
                          <a:sym typeface="Helvetica"/>
                        </a:defRPr>
                      </a:pPr>
                      <a:r>
                        <a:rPr dirty="0"/>
                        <a:t>19</a:t>
                      </a:r>
                      <a:r>
                        <a:rPr baseline="0" dirty="0"/>
                        <a:t>F(p,α)</a:t>
                      </a:r>
                      <a:r>
                        <a:rPr dirty="0"/>
                        <a:t>16</a:t>
                      </a:r>
                      <a:r>
                        <a:rPr baseline="0" dirty="0"/>
                        <a:t>O</a:t>
                      </a:r>
                      <a:endParaRPr lang="en-US" baseline="0" dirty="0"/>
                    </a:p>
                    <a:p>
                      <a:pPr algn="l">
                        <a:defRPr sz="3600" b="1" baseline="31000">
                          <a:solidFill>
                            <a:srgbClr val="000090"/>
                          </a:solidFill>
                          <a:sym typeface="Helvetica"/>
                        </a:defRPr>
                      </a:pPr>
                      <a:endParaRPr lang="en-US" baseline="30000" dirty="0"/>
                    </a:p>
                    <a:p>
                      <a:pPr algn="l">
                        <a:defRPr sz="3600" b="1" baseline="31000">
                          <a:solidFill>
                            <a:srgbClr val="000090"/>
                          </a:solidFill>
                          <a:sym typeface="Helvetica"/>
                        </a:defRPr>
                      </a:pPr>
                      <a:endParaRPr lang="en-US" baseline="30000" dirty="0"/>
                    </a:p>
                  </a:txBody>
                  <a:tcPr marL="45720" marR="45720" horzOverflow="overflow">
                    <a:lnL w="12700">
                      <a:solidFill>
                        <a:srgbClr val="FFFFFF"/>
                      </a:solidFill>
                    </a:lnL>
                    <a:lnR w="12700">
                      <a:solidFill>
                        <a:srgbClr val="FFFFFF"/>
                      </a:solidFill>
                    </a:lnR>
                    <a:lnT w="12700">
                      <a:solidFill>
                        <a:srgbClr val="FFFFFF"/>
                      </a:solidFill>
                    </a:lnT>
                    <a:lnB w="12700">
                      <a:solidFill>
                        <a:srgbClr val="FFFFFF"/>
                      </a:solidFill>
                    </a:lnB>
                    <a:solidFill>
                      <a:srgbClr val="EAEFF7"/>
                    </a:solidFill>
                  </a:tcPr>
                </a:tc>
                <a:tc>
                  <a:txBody>
                    <a:bodyPr/>
                    <a:lstStyle/>
                    <a:p>
                      <a:pPr algn="l">
                        <a:defRPr sz="3600" b="1">
                          <a:solidFill>
                            <a:srgbClr val="333399"/>
                          </a:solidFill>
                          <a:sym typeface="Helvetica"/>
                        </a:defRPr>
                      </a:pPr>
                      <a:r>
                        <a:rPr dirty="0"/>
                        <a:t>80 %</a:t>
                      </a:r>
                    </a:p>
                    <a:p>
                      <a:pPr algn="l">
                        <a:defRPr sz="3600" b="1">
                          <a:solidFill>
                            <a:srgbClr val="333399"/>
                          </a:solidFill>
                          <a:sym typeface="Helvetica"/>
                        </a:defRPr>
                      </a:pPr>
                      <a:r>
                        <a:rPr dirty="0"/>
                        <a:t>189 keV</a:t>
                      </a:r>
                    </a:p>
                  </a:txBody>
                  <a:tcPr marL="45720" marR="45720" horzOverflow="overflow">
                    <a:lnL w="12700">
                      <a:solidFill>
                        <a:srgbClr val="FFFFFF"/>
                      </a:solidFill>
                    </a:lnL>
                    <a:lnR w="12700">
                      <a:solidFill>
                        <a:srgbClr val="FFFFFF"/>
                      </a:solidFill>
                    </a:lnR>
                    <a:lnT w="12700">
                      <a:solidFill>
                        <a:srgbClr val="FFFFFF"/>
                      </a:solidFill>
                    </a:lnT>
                    <a:lnB w="12700">
                      <a:solidFill>
                        <a:srgbClr val="FFFFFF"/>
                      </a:solidFill>
                    </a:lnB>
                    <a:solidFill>
                      <a:srgbClr val="EAEFF7"/>
                    </a:solidFill>
                  </a:tcPr>
                </a:tc>
                <a:tc>
                  <a:txBody>
                    <a:bodyPr/>
                    <a:lstStyle/>
                    <a:p>
                      <a:pPr algn="l">
                        <a:defRPr sz="3600" b="1">
                          <a:solidFill>
                            <a:srgbClr val="333399"/>
                          </a:solidFill>
                          <a:sym typeface="Helvetica"/>
                        </a:defRPr>
                      </a:pPr>
                      <a:r>
                        <a:rPr dirty="0"/>
                        <a:t>5 %</a:t>
                      </a:r>
                    </a:p>
                    <a:p>
                      <a:pPr algn="l">
                        <a:defRPr sz="3600" b="1">
                          <a:solidFill>
                            <a:srgbClr val="333399"/>
                          </a:solidFill>
                          <a:sym typeface="Helvetica"/>
                        </a:defRPr>
                      </a:pPr>
                      <a:r>
                        <a:rPr dirty="0"/>
                        <a:t>50-250 keV</a:t>
                      </a:r>
                    </a:p>
                  </a:txBody>
                  <a:tcPr marL="45720" marR="45720" horzOverflow="overflow">
                    <a:lnL w="12700">
                      <a:solidFill>
                        <a:srgbClr val="FFFFFF"/>
                      </a:solidFill>
                    </a:lnL>
                    <a:lnR w="12700">
                      <a:solidFill>
                        <a:srgbClr val="FFFFFF"/>
                      </a:solidFill>
                    </a:lnR>
                    <a:lnT w="12700">
                      <a:solidFill>
                        <a:srgbClr val="FFFFFF"/>
                      </a:solidFill>
                    </a:lnT>
                    <a:lnB w="12700">
                      <a:solidFill>
                        <a:srgbClr val="FFFFFF"/>
                      </a:solidFill>
                    </a:lnB>
                    <a:solidFill>
                      <a:srgbClr val="EAEFF7"/>
                    </a:solidFill>
                  </a:tcPr>
                </a:tc>
                <a:extLst>
                  <a:ext uri="{0D108BD9-81ED-4DB2-BD59-A6C34878D82A}">
                    <a16:rowId xmlns:a16="http://schemas.microsoft.com/office/drawing/2014/main" val="10004"/>
                  </a:ext>
                </a:extLst>
              </a:tr>
            </a:tbl>
          </a:graphicData>
        </a:graphic>
      </p:graphicFrame>
      <p:pic>
        <p:nvPicPr>
          <p:cNvPr id="1129" name="图像" descr="图像"/>
          <p:cNvPicPr>
            <a:picLocks noChangeAspect="1"/>
          </p:cNvPicPr>
          <p:nvPr/>
        </p:nvPicPr>
        <p:blipFill>
          <a:blip r:embed="rId2"/>
          <a:stretch>
            <a:fillRect/>
          </a:stretch>
        </p:blipFill>
        <p:spPr>
          <a:xfrm>
            <a:off x="562459" y="9903397"/>
            <a:ext cx="3400120" cy="1989779"/>
          </a:xfrm>
          <a:prstGeom prst="rect">
            <a:avLst/>
          </a:prstGeom>
          <a:ln w="12700">
            <a:miter lim="400000"/>
          </a:ln>
        </p:spPr>
      </p:pic>
      <p:pic>
        <p:nvPicPr>
          <p:cNvPr id="1130" name="图像" descr="图像"/>
          <p:cNvPicPr>
            <a:picLocks noChangeAspect="1"/>
          </p:cNvPicPr>
          <p:nvPr/>
        </p:nvPicPr>
        <p:blipFill>
          <a:blip r:embed="rId3"/>
          <a:stretch>
            <a:fillRect/>
          </a:stretch>
        </p:blipFill>
        <p:spPr>
          <a:xfrm>
            <a:off x="1128156" y="5891172"/>
            <a:ext cx="2630774" cy="2037109"/>
          </a:xfrm>
          <a:prstGeom prst="rect">
            <a:avLst/>
          </a:prstGeom>
          <a:ln w="12700">
            <a:miter lim="400000"/>
          </a:ln>
        </p:spPr>
      </p:pic>
      <p:pic>
        <p:nvPicPr>
          <p:cNvPr id="1131" name="IMG_2918.jpeg" descr="IMG_2918.jpeg"/>
          <p:cNvPicPr>
            <a:picLocks noChangeAspect="1"/>
          </p:cNvPicPr>
          <p:nvPr/>
        </p:nvPicPr>
        <p:blipFill>
          <a:blip r:embed="rId4"/>
          <a:stretch>
            <a:fillRect/>
          </a:stretch>
        </p:blipFill>
        <p:spPr>
          <a:xfrm>
            <a:off x="1128156" y="7981078"/>
            <a:ext cx="2646543" cy="1925934"/>
          </a:xfrm>
          <a:prstGeom prst="rect">
            <a:avLst/>
          </a:prstGeom>
          <a:ln w="12700">
            <a:miter lim="400000"/>
          </a:ln>
        </p:spPr>
      </p:pic>
      <p:pic>
        <p:nvPicPr>
          <p:cNvPr id="1132" name="图像" descr="图像"/>
          <p:cNvPicPr>
            <a:picLocks noChangeAspect="1"/>
          </p:cNvPicPr>
          <p:nvPr/>
        </p:nvPicPr>
        <p:blipFill>
          <a:blip r:embed="rId5"/>
          <a:stretch>
            <a:fillRect/>
          </a:stretch>
        </p:blipFill>
        <p:spPr>
          <a:xfrm>
            <a:off x="623917" y="3652185"/>
            <a:ext cx="3655022" cy="2208711"/>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 name="JUNA funding"/>
          <p:cNvSpPr txBox="1">
            <a:spLocks noGrp="1"/>
          </p:cNvSpPr>
          <p:nvPr>
            <p:ph type="title"/>
          </p:nvPr>
        </p:nvSpPr>
        <p:spPr>
          <a:xfrm>
            <a:off x="1570664" y="355599"/>
            <a:ext cx="19028743" cy="1407752"/>
          </a:xfrm>
          <a:prstGeom prst="rect">
            <a:avLst/>
          </a:prstGeom>
        </p:spPr>
        <p:txBody>
          <a:bodyPr/>
          <a:lstStyle>
            <a:lvl1pPr defTabSz="546645">
              <a:defRPr sz="7396"/>
            </a:lvl1pPr>
          </a:lstStyle>
          <a:p>
            <a:r>
              <a:rPr dirty="0"/>
              <a:t>JUNA funding</a:t>
            </a:r>
          </a:p>
        </p:txBody>
      </p:sp>
      <p:grpSp>
        <p:nvGrpSpPr>
          <p:cNvPr id="1221" name="Lab CJPL II（CNNC, Tsinghua，NSFC $3+M）"/>
          <p:cNvGrpSpPr/>
          <p:nvPr/>
        </p:nvGrpSpPr>
        <p:grpSpPr>
          <a:xfrm>
            <a:off x="6085657" y="9072560"/>
            <a:ext cx="12376468" cy="1339457"/>
            <a:chOff x="-1" y="0"/>
            <a:chExt cx="12376466" cy="1339456"/>
          </a:xfrm>
        </p:grpSpPr>
        <p:sp>
          <p:nvSpPr>
            <p:cNvPr id="1219" name="矩形"/>
            <p:cNvSpPr/>
            <p:nvPr/>
          </p:nvSpPr>
          <p:spPr>
            <a:xfrm>
              <a:off x="-2" y="-1"/>
              <a:ext cx="12376467" cy="1339457"/>
            </a:xfrm>
            <a:prstGeom prst="rect">
              <a:avLst/>
            </a:prstGeom>
            <a:blipFill rotWithShape="1">
              <a:blip r:embed="rId2"/>
              <a:srcRect/>
              <a:tile tx="0" ty="0" sx="100000" sy="100000" flip="none" algn="tl"/>
            </a:blipFill>
            <a:ln w="12700" cap="flat">
              <a:noFill/>
              <a:miter lim="400000"/>
            </a:ln>
            <a:effectLst>
              <a:outerShdw blurRad="25400" dist="12700" dir="5400000" rotWithShape="0">
                <a:srgbClr val="000000">
                  <a:alpha val="50000"/>
                </a:srgbClr>
              </a:outerShdw>
            </a:effectLst>
          </p:spPr>
          <p:txBody>
            <a:bodyPr wrap="square" lIns="50800" tIns="50800" rIns="50800" bIns="50800" numCol="1" anchor="ctr">
              <a:noAutofit/>
            </a:bodyPr>
            <a:lstStyle/>
            <a:p>
              <a:pPr defTabSz="1168400">
                <a:defRPr sz="3800" b="1">
                  <a:solidFill>
                    <a:srgbClr val="FFFFFF"/>
                  </a:solidFill>
                </a:defRPr>
              </a:pPr>
              <a:endParaRPr/>
            </a:p>
          </p:txBody>
        </p:sp>
        <p:sp>
          <p:nvSpPr>
            <p:cNvPr id="1220" name="Lab CJPL II（CNNC, Tsinghua，NSFC $3+M）"/>
            <p:cNvSpPr txBox="1"/>
            <p:nvPr/>
          </p:nvSpPr>
          <p:spPr>
            <a:xfrm>
              <a:off x="-2" y="279599"/>
              <a:ext cx="12376467" cy="78025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3576" tIns="53576" rIns="53576" bIns="53576" numCol="1" anchor="ctr">
              <a:spAutoFit/>
            </a:bodyPr>
            <a:lstStyle>
              <a:lvl1pPr defTabSz="1168400">
                <a:defRPr sz="3800" b="1">
                  <a:solidFill>
                    <a:srgbClr val="FFFFFF"/>
                  </a:solidFill>
                </a:defRPr>
              </a:lvl1pPr>
            </a:lstStyle>
            <a:p>
              <a:r>
                <a:t>Lab CJPL II（CNNC, Tsinghua，NSFC $3+M）</a:t>
              </a:r>
            </a:p>
          </p:txBody>
        </p:sp>
      </p:grpSp>
      <p:grpSp>
        <p:nvGrpSpPr>
          <p:cNvPr id="1224" name="Ion source (CAS $0.65M), accelerator (CNNC $1.6M)"/>
          <p:cNvGrpSpPr/>
          <p:nvPr/>
        </p:nvGrpSpPr>
        <p:grpSpPr>
          <a:xfrm>
            <a:off x="6085658" y="7676157"/>
            <a:ext cx="12376467" cy="1453355"/>
            <a:chOff x="0" y="0"/>
            <a:chExt cx="12376465" cy="1453354"/>
          </a:xfrm>
        </p:grpSpPr>
        <p:sp>
          <p:nvSpPr>
            <p:cNvPr id="1222" name="矩形"/>
            <p:cNvSpPr/>
            <p:nvPr/>
          </p:nvSpPr>
          <p:spPr>
            <a:xfrm>
              <a:off x="-1" y="56951"/>
              <a:ext cx="12376466" cy="1339457"/>
            </a:xfrm>
            <a:prstGeom prst="rect">
              <a:avLst/>
            </a:prstGeom>
            <a:blipFill rotWithShape="1">
              <a:blip r:embed="rId3"/>
              <a:srcRect/>
              <a:tile tx="0" ty="0" sx="100000" sy="100000" flip="none" algn="tl"/>
            </a:blipFill>
            <a:ln w="12700" cap="flat">
              <a:noFill/>
              <a:miter lim="400000"/>
            </a:ln>
            <a:effectLst>
              <a:outerShdw blurRad="25400" rotWithShape="0">
                <a:srgbClr val="000000">
                  <a:alpha val="50000"/>
                </a:srgbClr>
              </a:outerShdw>
            </a:effectLst>
          </p:spPr>
          <p:txBody>
            <a:bodyPr wrap="square" lIns="50800" tIns="50800" rIns="50800" bIns="50800" numCol="1" anchor="ctr">
              <a:noAutofit/>
            </a:bodyPr>
            <a:lstStyle/>
            <a:p>
              <a:pPr defTabSz="1168400">
                <a:defRPr sz="4400" b="1">
                  <a:solidFill>
                    <a:srgbClr val="FFFFFF"/>
                  </a:solidFill>
                </a:defRPr>
              </a:pPr>
              <a:endParaRPr/>
            </a:p>
          </p:txBody>
        </p:sp>
        <p:sp>
          <p:nvSpPr>
            <p:cNvPr id="1223" name="Ion source (CAS $0.65M), accelerator (CNNC $1.6M)"/>
            <p:cNvSpPr txBox="1"/>
            <p:nvPr/>
          </p:nvSpPr>
          <p:spPr>
            <a:xfrm>
              <a:off x="-1" y="-1"/>
              <a:ext cx="12376466" cy="145335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3576" tIns="53576" rIns="53576" bIns="53576" numCol="1" anchor="ctr">
              <a:spAutoFit/>
            </a:bodyPr>
            <a:lstStyle>
              <a:lvl1pPr defTabSz="1168400">
                <a:defRPr sz="4400" b="1">
                  <a:solidFill>
                    <a:srgbClr val="FFFFFF"/>
                  </a:solidFill>
                </a:defRPr>
              </a:lvl1pPr>
            </a:lstStyle>
            <a:p>
              <a:r>
                <a:t>Ion source (CAS $0.65M), accelerator (CNNC $1.6M)</a:t>
              </a:r>
            </a:p>
          </p:txBody>
        </p:sp>
      </p:grpSp>
      <p:grpSp>
        <p:nvGrpSpPr>
          <p:cNvPr id="1227" name="Electronics, shielding (NSFC $1.0M）"/>
          <p:cNvGrpSpPr/>
          <p:nvPr/>
        </p:nvGrpSpPr>
        <p:grpSpPr>
          <a:xfrm>
            <a:off x="6085656" y="6393655"/>
            <a:ext cx="12376467" cy="1339457"/>
            <a:chOff x="-1" y="0"/>
            <a:chExt cx="12376466" cy="1339456"/>
          </a:xfrm>
        </p:grpSpPr>
        <p:sp>
          <p:nvSpPr>
            <p:cNvPr id="1225" name="矩形"/>
            <p:cNvSpPr/>
            <p:nvPr/>
          </p:nvSpPr>
          <p:spPr>
            <a:xfrm>
              <a:off x="-2" y="-1"/>
              <a:ext cx="12376467" cy="1339457"/>
            </a:xfrm>
            <a:prstGeom prst="rect">
              <a:avLst/>
            </a:prstGeom>
            <a:blipFill rotWithShape="1">
              <a:blip r:embed="rId4"/>
              <a:srcRect/>
              <a:tile tx="0" ty="0" sx="100000" sy="100000" flip="none" algn="tl"/>
            </a:blipFill>
            <a:ln w="12700" cap="flat">
              <a:noFill/>
              <a:miter lim="400000"/>
            </a:ln>
            <a:effectLst>
              <a:outerShdw blurRad="25400" dist="12700" dir="5400000" rotWithShape="0">
                <a:srgbClr val="000000">
                  <a:alpha val="50000"/>
                </a:srgbClr>
              </a:outerShdw>
            </a:effectLst>
          </p:spPr>
          <p:txBody>
            <a:bodyPr wrap="square" lIns="50800" tIns="50800" rIns="50800" bIns="50800" numCol="1" anchor="ctr">
              <a:noAutofit/>
            </a:bodyPr>
            <a:lstStyle/>
            <a:p>
              <a:pPr defTabSz="1168400">
                <a:defRPr sz="4400" b="1">
                  <a:solidFill>
                    <a:srgbClr val="FFFFFF"/>
                  </a:solidFill>
                </a:defRPr>
              </a:pPr>
              <a:endParaRPr/>
            </a:p>
          </p:txBody>
        </p:sp>
        <p:sp>
          <p:nvSpPr>
            <p:cNvPr id="1226" name="Electronics, shielding (NSFC $1.0M）"/>
            <p:cNvSpPr txBox="1"/>
            <p:nvPr/>
          </p:nvSpPr>
          <p:spPr>
            <a:xfrm>
              <a:off x="-2" y="222449"/>
              <a:ext cx="12376467" cy="89455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3576" tIns="53576" rIns="53576" bIns="53576" numCol="1" anchor="ctr">
              <a:spAutoFit/>
            </a:bodyPr>
            <a:lstStyle>
              <a:lvl1pPr defTabSz="1168400">
                <a:defRPr sz="4400" b="1">
                  <a:solidFill>
                    <a:srgbClr val="FFFFFF"/>
                  </a:solidFill>
                </a:defRPr>
              </a:lvl1pPr>
            </a:lstStyle>
            <a:p>
              <a:r>
                <a:t>Electronics, shielding (NSFC $1.0M）</a:t>
              </a:r>
            </a:p>
          </p:txBody>
        </p:sp>
      </p:grpSp>
      <p:grpSp>
        <p:nvGrpSpPr>
          <p:cNvPr id="1230" name="Detectors（NSFC $1.3M）"/>
          <p:cNvGrpSpPr/>
          <p:nvPr/>
        </p:nvGrpSpPr>
        <p:grpSpPr>
          <a:xfrm>
            <a:off x="6085656" y="5060443"/>
            <a:ext cx="12376467" cy="1339457"/>
            <a:chOff x="-1" y="0"/>
            <a:chExt cx="12376466" cy="1339456"/>
          </a:xfrm>
        </p:grpSpPr>
        <p:sp>
          <p:nvSpPr>
            <p:cNvPr id="1228" name="矩形"/>
            <p:cNvSpPr/>
            <p:nvPr/>
          </p:nvSpPr>
          <p:spPr>
            <a:xfrm>
              <a:off x="-2" y="-1"/>
              <a:ext cx="12376467" cy="1339457"/>
            </a:xfrm>
            <a:prstGeom prst="rect">
              <a:avLst/>
            </a:prstGeom>
            <a:blipFill rotWithShape="1">
              <a:blip r:embed="rId5"/>
              <a:srcRect/>
              <a:tile tx="0" ty="0" sx="100000" sy="100000" flip="none" algn="tl"/>
            </a:blipFill>
            <a:ln w="12700" cap="flat">
              <a:noFill/>
              <a:miter lim="400000"/>
            </a:ln>
            <a:effectLst>
              <a:outerShdw blurRad="12700" dist="12700" dir="2388334" rotWithShape="0">
                <a:srgbClr val="000000">
                  <a:alpha val="79310"/>
                </a:srgbClr>
              </a:outerShdw>
            </a:effectLst>
          </p:spPr>
          <p:txBody>
            <a:bodyPr wrap="square" lIns="50800" tIns="50800" rIns="50800" bIns="50800" numCol="1" anchor="ctr">
              <a:noAutofit/>
            </a:bodyPr>
            <a:lstStyle/>
            <a:p>
              <a:pPr defTabSz="1168400">
                <a:defRPr sz="4400" b="1">
                  <a:solidFill>
                    <a:srgbClr val="FFFFFF"/>
                  </a:solidFill>
                </a:defRPr>
              </a:pPr>
              <a:endParaRPr/>
            </a:p>
          </p:txBody>
        </p:sp>
        <p:sp>
          <p:nvSpPr>
            <p:cNvPr id="1229" name="Detectors（NSFC $1.3M）"/>
            <p:cNvSpPr txBox="1"/>
            <p:nvPr/>
          </p:nvSpPr>
          <p:spPr>
            <a:xfrm>
              <a:off x="-2" y="222449"/>
              <a:ext cx="12376467" cy="89455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3576" tIns="53576" rIns="53576" bIns="53576" numCol="1" anchor="ctr">
              <a:spAutoFit/>
            </a:bodyPr>
            <a:lstStyle>
              <a:lvl1pPr defTabSz="1168400">
                <a:defRPr sz="4400" b="1">
                  <a:solidFill>
                    <a:srgbClr val="FFFFFF"/>
                  </a:solidFill>
                </a:defRPr>
              </a:lvl1pPr>
            </a:lstStyle>
            <a:p>
              <a:r>
                <a:t>Detectors（NSFC $1.3M）</a:t>
              </a:r>
            </a:p>
          </p:txBody>
        </p:sp>
      </p:grpSp>
      <p:sp>
        <p:nvSpPr>
          <p:cNvPr id="1231" name="total $8+ M"/>
          <p:cNvSpPr txBox="1"/>
          <p:nvPr/>
        </p:nvSpPr>
        <p:spPr>
          <a:xfrm>
            <a:off x="10693461" y="10585585"/>
            <a:ext cx="3023268" cy="780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3576" tIns="53576" rIns="53576" bIns="53576" anchor="ctr">
            <a:spAutoFit/>
          </a:bodyPr>
          <a:lstStyle>
            <a:lvl1pPr defTabSz="1168400">
              <a:defRPr sz="4400" b="1">
                <a:solidFill>
                  <a:srgbClr val="FFFFFF"/>
                </a:solidFill>
              </a:defRPr>
            </a:lvl1pPr>
          </a:lstStyle>
          <a:p>
            <a:r>
              <a:t>total $8+ M</a:t>
            </a:r>
          </a:p>
        </p:txBody>
      </p:sp>
      <p:grpSp>
        <p:nvGrpSpPr>
          <p:cNvPr id="1234" name="NSFC $2.9+M"/>
          <p:cNvGrpSpPr/>
          <p:nvPr/>
        </p:nvGrpSpPr>
        <p:grpSpPr>
          <a:xfrm>
            <a:off x="3513175" y="1971018"/>
            <a:ext cx="7156204" cy="1339458"/>
            <a:chOff x="0" y="0"/>
            <a:chExt cx="7156202" cy="1339456"/>
          </a:xfrm>
        </p:grpSpPr>
        <p:sp>
          <p:nvSpPr>
            <p:cNvPr id="1232" name="矩形"/>
            <p:cNvSpPr/>
            <p:nvPr/>
          </p:nvSpPr>
          <p:spPr>
            <a:xfrm>
              <a:off x="0" y="-1"/>
              <a:ext cx="7156203" cy="1339457"/>
            </a:xfrm>
            <a:prstGeom prst="rect">
              <a:avLst/>
            </a:prstGeom>
            <a:blipFill rotWithShape="1">
              <a:blip r:embed="rId5"/>
              <a:srcRect/>
              <a:tile tx="0" ty="0" sx="100000" sy="100000" flip="none" algn="tl"/>
            </a:blipFill>
            <a:ln w="12700" cap="flat">
              <a:noFill/>
              <a:miter lim="400000"/>
            </a:ln>
            <a:effectLst>
              <a:outerShdw blurRad="12700" dist="12700" dir="2388334" rotWithShape="0">
                <a:srgbClr val="000000">
                  <a:alpha val="79310"/>
                </a:srgbClr>
              </a:outerShdw>
            </a:effectLst>
          </p:spPr>
          <p:txBody>
            <a:bodyPr wrap="square" lIns="50800" tIns="50800" rIns="50800" bIns="50800" numCol="1" anchor="ctr">
              <a:noAutofit/>
            </a:bodyPr>
            <a:lstStyle/>
            <a:p>
              <a:pPr defTabSz="1168400">
                <a:defRPr sz="4400" b="1">
                  <a:solidFill>
                    <a:srgbClr val="FFFFFF"/>
                  </a:solidFill>
                  <a:latin typeface="+mn-lt"/>
                  <a:ea typeface="+mn-ea"/>
                  <a:cs typeface="+mn-cs"/>
                  <a:sym typeface="Helvetica Neue"/>
                </a:defRPr>
              </a:pPr>
              <a:endParaRPr/>
            </a:p>
          </p:txBody>
        </p:sp>
        <p:sp>
          <p:nvSpPr>
            <p:cNvPr id="1233" name="NSFC $2.9+M"/>
            <p:cNvSpPr txBox="1"/>
            <p:nvPr/>
          </p:nvSpPr>
          <p:spPr>
            <a:xfrm>
              <a:off x="0" y="281353"/>
              <a:ext cx="7156203" cy="77674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3576" tIns="53576" rIns="53576" bIns="53576" numCol="1" anchor="ctr">
              <a:spAutoFit/>
            </a:bodyPr>
            <a:lstStyle>
              <a:lvl1pPr defTabSz="1168400">
                <a:defRPr sz="4400" b="1">
                  <a:solidFill>
                    <a:srgbClr val="FFFFFF"/>
                  </a:solidFill>
                  <a:latin typeface="+mn-lt"/>
                  <a:ea typeface="+mn-ea"/>
                  <a:cs typeface="+mn-cs"/>
                  <a:sym typeface="Helvetica Neue"/>
                </a:defRPr>
              </a:lvl1pPr>
            </a:lstStyle>
            <a:p>
              <a:r>
                <a:t>NSFC $2.9+M</a:t>
              </a:r>
            </a:p>
          </p:txBody>
        </p:sp>
      </p:grpSp>
      <p:grpSp>
        <p:nvGrpSpPr>
          <p:cNvPr id="1237" name="CAS $0.65M"/>
          <p:cNvGrpSpPr/>
          <p:nvPr/>
        </p:nvGrpSpPr>
        <p:grpSpPr>
          <a:xfrm>
            <a:off x="10693460" y="1971018"/>
            <a:ext cx="3571042" cy="1339458"/>
            <a:chOff x="0" y="0"/>
            <a:chExt cx="3571040" cy="1339456"/>
          </a:xfrm>
        </p:grpSpPr>
        <p:sp>
          <p:nvSpPr>
            <p:cNvPr id="1235" name="矩形"/>
            <p:cNvSpPr/>
            <p:nvPr/>
          </p:nvSpPr>
          <p:spPr>
            <a:xfrm>
              <a:off x="-1" y="-1"/>
              <a:ext cx="3571042" cy="1339457"/>
            </a:xfrm>
            <a:prstGeom prst="rect">
              <a:avLst/>
            </a:prstGeom>
            <a:blipFill rotWithShape="1">
              <a:blip r:embed="rId3"/>
              <a:srcRect/>
              <a:tile tx="0" ty="0" sx="100000" sy="100000" flip="none" algn="tl"/>
            </a:blipFill>
            <a:ln w="12700" cap="flat">
              <a:noFill/>
              <a:miter lim="400000"/>
            </a:ln>
            <a:effectLst>
              <a:outerShdw blurRad="25400" rotWithShape="0">
                <a:srgbClr val="000000">
                  <a:alpha val="50000"/>
                </a:srgbClr>
              </a:outerShdw>
            </a:effectLst>
          </p:spPr>
          <p:txBody>
            <a:bodyPr wrap="square" lIns="50800" tIns="50800" rIns="50800" bIns="50800" numCol="1" anchor="ctr">
              <a:noAutofit/>
            </a:bodyPr>
            <a:lstStyle/>
            <a:p>
              <a:pPr defTabSz="1168400">
                <a:defRPr sz="4400" b="1">
                  <a:solidFill>
                    <a:srgbClr val="FFFFFF"/>
                  </a:solidFill>
                  <a:latin typeface="+mn-lt"/>
                  <a:ea typeface="+mn-ea"/>
                  <a:cs typeface="+mn-cs"/>
                  <a:sym typeface="Helvetica Neue"/>
                </a:defRPr>
              </a:pPr>
              <a:endParaRPr/>
            </a:p>
          </p:txBody>
        </p:sp>
        <p:sp>
          <p:nvSpPr>
            <p:cNvPr id="1236" name="CAS $0.65M"/>
            <p:cNvSpPr txBox="1"/>
            <p:nvPr/>
          </p:nvSpPr>
          <p:spPr>
            <a:xfrm>
              <a:off x="-1" y="281353"/>
              <a:ext cx="3571042" cy="77674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3576" tIns="53576" rIns="53576" bIns="53576" numCol="1" anchor="ctr">
              <a:spAutoFit/>
            </a:bodyPr>
            <a:lstStyle>
              <a:lvl1pPr defTabSz="1168400">
                <a:defRPr sz="4400" b="1">
                  <a:solidFill>
                    <a:srgbClr val="FFFFFF"/>
                  </a:solidFill>
                  <a:latin typeface="+mn-lt"/>
                  <a:ea typeface="+mn-ea"/>
                  <a:cs typeface="+mn-cs"/>
                  <a:sym typeface="Helvetica Neue"/>
                </a:defRPr>
              </a:lvl1pPr>
            </a:lstStyle>
            <a:p>
              <a:r>
                <a:t>CAS $0.65M</a:t>
              </a:r>
            </a:p>
          </p:txBody>
        </p:sp>
      </p:grpSp>
      <p:grpSp>
        <p:nvGrpSpPr>
          <p:cNvPr id="1240" name="CNNC $1.6 M"/>
          <p:cNvGrpSpPr/>
          <p:nvPr/>
        </p:nvGrpSpPr>
        <p:grpSpPr>
          <a:xfrm>
            <a:off x="14264500" y="1971018"/>
            <a:ext cx="3284042" cy="1339458"/>
            <a:chOff x="0" y="0"/>
            <a:chExt cx="3284041" cy="1339456"/>
          </a:xfrm>
        </p:grpSpPr>
        <p:sp>
          <p:nvSpPr>
            <p:cNvPr id="1238" name="矩形"/>
            <p:cNvSpPr/>
            <p:nvPr/>
          </p:nvSpPr>
          <p:spPr>
            <a:xfrm>
              <a:off x="-1" y="-1"/>
              <a:ext cx="3284042" cy="1339457"/>
            </a:xfrm>
            <a:prstGeom prst="rect">
              <a:avLst/>
            </a:prstGeom>
            <a:blipFill rotWithShape="1">
              <a:blip r:embed="rId2"/>
              <a:srcRect/>
              <a:tile tx="0" ty="0" sx="100000" sy="100000" flip="none" algn="tl"/>
            </a:blipFill>
            <a:ln w="12700" cap="flat">
              <a:noFill/>
              <a:miter lim="400000"/>
            </a:ln>
            <a:effectLst>
              <a:outerShdw blurRad="25400" dist="12700" dir="5400000" rotWithShape="0">
                <a:srgbClr val="000000">
                  <a:alpha val="50000"/>
                </a:srgbClr>
              </a:outerShdw>
            </a:effectLst>
          </p:spPr>
          <p:txBody>
            <a:bodyPr wrap="square" lIns="50800" tIns="50800" rIns="50800" bIns="50800" numCol="1" anchor="ctr">
              <a:noAutofit/>
            </a:bodyPr>
            <a:lstStyle/>
            <a:p>
              <a:pPr defTabSz="1168400">
                <a:defRPr sz="3800" b="1">
                  <a:solidFill>
                    <a:srgbClr val="FFFFFF"/>
                  </a:solidFill>
                  <a:latin typeface="+mn-lt"/>
                  <a:ea typeface="+mn-ea"/>
                  <a:cs typeface="+mn-cs"/>
                  <a:sym typeface="Helvetica Neue"/>
                </a:defRPr>
              </a:pPr>
              <a:endParaRPr/>
            </a:p>
          </p:txBody>
        </p:sp>
        <p:sp>
          <p:nvSpPr>
            <p:cNvPr id="1239" name="CNNC $1.6 M"/>
            <p:cNvSpPr txBox="1"/>
            <p:nvPr/>
          </p:nvSpPr>
          <p:spPr>
            <a:xfrm>
              <a:off x="-1" y="331048"/>
              <a:ext cx="3284042" cy="6773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3576" tIns="53576" rIns="53576" bIns="53576" numCol="1" anchor="ctr">
              <a:spAutoFit/>
            </a:bodyPr>
            <a:lstStyle>
              <a:lvl1pPr defTabSz="1168400">
                <a:defRPr sz="3800" b="1">
                  <a:solidFill>
                    <a:srgbClr val="FFFFFF"/>
                  </a:solidFill>
                  <a:latin typeface="+mn-lt"/>
                  <a:ea typeface="+mn-ea"/>
                  <a:cs typeface="+mn-cs"/>
                  <a:sym typeface="Helvetica Neue"/>
                </a:defRPr>
              </a:lvl1pPr>
            </a:lstStyle>
            <a:p>
              <a:r>
                <a:t>CNNC $1.6 M</a:t>
              </a:r>
            </a:p>
          </p:txBody>
        </p:sp>
      </p:grpSp>
      <p:grpSp>
        <p:nvGrpSpPr>
          <p:cNvPr id="1243" name="CJPL-II／Tsinghua  ～$3+M"/>
          <p:cNvGrpSpPr/>
          <p:nvPr/>
        </p:nvGrpSpPr>
        <p:grpSpPr>
          <a:xfrm>
            <a:off x="3520654" y="3515731"/>
            <a:ext cx="8252771" cy="1339457"/>
            <a:chOff x="-1" y="0"/>
            <a:chExt cx="8252769" cy="1339456"/>
          </a:xfrm>
        </p:grpSpPr>
        <p:sp>
          <p:nvSpPr>
            <p:cNvPr id="1241" name="矩形"/>
            <p:cNvSpPr/>
            <p:nvPr/>
          </p:nvSpPr>
          <p:spPr>
            <a:xfrm>
              <a:off x="-2" y="-1"/>
              <a:ext cx="8252770" cy="1339457"/>
            </a:xfrm>
            <a:prstGeom prst="rect">
              <a:avLst/>
            </a:prstGeom>
            <a:solidFill>
              <a:schemeClr val="accent3"/>
            </a:solidFill>
            <a:ln w="12700" cap="flat">
              <a:noFill/>
              <a:miter lim="400000"/>
            </a:ln>
            <a:effectLst/>
          </p:spPr>
          <p:txBody>
            <a:bodyPr wrap="square" lIns="50800" tIns="50800" rIns="50800" bIns="50800" numCol="1" anchor="ctr">
              <a:noAutofit/>
            </a:bodyPr>
            <a:lstStyle/>
            <a:p>
              <a:pPr>
                <a:defRPr sz="3200" b="1">
                  <a:solidFill>
                    <a:srgbClr val="FFFFFF"/>
                  </a:solidFill>
                  <a:latin typeface="+mn-lt"/>
                  <a:ea typeface="+mn-ea"/>
                  <a:cs typeface="+mn-cs"/>
                  <a:sym typeface="Helvetica Neue"/>
                </a:defRPr>
              </a:pPr>
              <a:endParaRPr/>
            </a:p>
          </p:txBody>
        </p:sp>
        <p:sp>
          <p:nvSpPr>
            <p:cNvPr id="1242" name="CJPL-II／Tsinghua  ～$3+M"/>
            <p:cNvSpPr txBox="1"/>
            <p:nvPr/>
          </p:nvSpPr>
          <p:spPr>
            <a:xfrm>
              <a:off x="-2" y="330399"/>
              <a:ext cx="8252770" cy="67865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3576" tIns="53576" rIns="53576" bIns="53576" numCol="1" anchor="ctr">
              <a:spAutoFit/>
            </a:bodyPr>
            <a:lstStyle>
              <a:lvl1pPr>
                <a:defRPr sz="3200" b="1">
                  <a:solidFill>
                    <a:srgbClr val="FFFFFF"/>
                  </a:solidFill>
                  <a:latin typeface="+mn-lt"/>
                  <a:ea typeface="+mn-ea"/>
                  <a:cs typeface="+mn-cs"/>
                  <a:sym typeface="Helvetica Neue"/>
                </a:defRPr>
              </a:lvl1pPr>
            </a:lstStyle>
            <a:p>
              <a:r>
                <a:t>CJPL-II／Tsinghua  ～$3+M</a:t>
              </a:r>
            </a:p>
          </p:txBody>
        </p:sp>
      </p:grpSp>
      <p:pic>
        <p:nvPicPr>
          <p:cNvPr id="1244" name="图像" descr="图像"/>
          <p:cNvPicPr>
            <a:picLocks noChangeAspect="1"/>
          </p:cNvPicPr>
          <p:nvPr/>
        </p:nvPicPr>
        <p:blipFill>
          <a:blip r:embed="rId6"/>
          <a:stretch>
            <a:fillRect/>
          </a:stretch>
        </p:blipFill>
        <p:spPr>
          <a:xfrm>
            <a:off x="345526" y="5855567"/>
            <a:ext cx="5107551" cy="1088663"/>
          </a:xfrm>
          <a:prstGeom prst="rect">
            <a:avLst/>
          </a:prstGeom>
          <a:ln w="12700">
            <a:miter lim="400000"/>
          </a:ln>
        </p:spPr>
      </p:pic>
      <p:pic>
        <p:nvPicPr>
          <p:cNvPr id="1245" name="图像" descr="图像"/>
          <p:cNvPicPr>
            <a:picLocks noChangeAspect="1"/>
          </p:cNvPicPr>
          <p:nvPr/>
        </p:nvPicPr>
        <p:blipFill>
          <a:blip r:embed="rId7"/>
          <a:stretch>
            <a:fillRect/>
          </a:stretch>
        </p:blipFill>
        <p:spPr>
          <a:xfrm>
            <a:off x="345526" y="7514628"/>
            <a:ext cx="5107551" cy="1614888"/>
          </a:xfrm>
          <a:prstGeom prst="rect">
            <a:avLst/>
          </a:prstGeom>
          <a:ln w="12700">
            <a:miter lim="400000"/>
          </a:ln>
        </p:spPr>
      </p:pic>
      <p:pic>
        <p:nvPicPr>
          <p:cNvPr id="1246" name="图像" descr="图像"/>
          <p:cNvPicPr>
            <a:picLocks noChangeAspect="1"/>
          </p:cNvPicPr>
          <p:nvPr/>
        </p:nvPicPr>
        <p:blipFill>
          <a:blip r:embed="rId8"/>
          <a:stretch>
            <a:fillRect/>
          </a:stretch>
        </p:blipFill>
        <p:spPr>
          <a:xfrm>
            <a:off x="19858231" y="6185784"/>
            <a:ext cx="3840581" cy="2980750"/>
          </a:xfrm>
          <a:prstGeom prst="rect">
            <a:avLst/>
          </a:prstGeom>
          <a:ln w="12700">
            <a:miter lim="400000"/>
          </a:ln>
        </p:spPr>
      </p:pic>
      <p:sp>
        <p:nvSpPr>
          <p:cNvPr id="1247" name="Need to apply for JUNA II and welcome international contribution"/>
          <p:cNvSpPr txBox="1"/>
          <p:nvPr/>
        </p:nvSpPr>
        <p:spPr>
          <a:xfrm>
            <a:off x="4366228" y="12209334"/>
            <a:ext cx="15492005" cy="591990"/>
          </a:xfrm>
          <a:prstGeom prst="rect">
            <a:avLst/>
          </a:prstGeom>
          <a:gradFill>
            <a:gsLst>
              <a:gs pos="0">
                <a:srgbClr val="A5E6FF"/>
              </a:gs>
              <a:gs pos="35000">
                <a:srgbClr val="BFEDFF"/>
              </a:gs>
              <a:gs pos="100000">
                <a:srgbClr val="E7F8FF"/>
              </a:gs>
            </a:gsLst>
            <a:lin ang="16200000"/>
          </a:gra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914400">
              <a:defRPr sz="3800" b="1">
                <a:latin typeface="Calibri"/>
                <a:ea typeface="Calibri"/>
                <a:cs typeface="Calibri"/>
                <a:sym typeface="Calibri"/>
              </a:defRPr>
            </a:lvl1pPr>
          </a:lstStyle>
          <a:p>
            <a:r>
              <a:t>Need to apply for JUNA II and welcome international contribution</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 name="JUNA Team"/>
          <p:cNvSpPr txBox="1">
            <a:spLocks noGrp="1"/>
          </p:cNvSpPr>
          <p:nvPr>
            <p:ph type="title"/>
          </p:nvPr>
        </p:nvSpPr>
        <p:spPr>
          <a:xfrm>
            <a:off x="1145614" y="0"/>
            <a:ext cx="11747163" cy="1407751"/>
          </a:xfrm>
          <a:prstGeom prst="rect">
            <a:avLst/>
          </a:prstGeom>
        </p:spPr>
        <p:txBody>
          <a:bodyPr>
            <a:normAutofit fontScale="90000"/>
          </a:bodyPr>
          <a:lstStyle>
            <a:lvl1pPr defTabSz="709930">
              <a:defRPr sz="8600"/>
            </a:lvl1pPr>
          </a:lstStyle>
          <a:p>
            <a:r>
              <a:t>JUNA Team</a:t>
            </a:r>
          </a:p>
        </p:txBody>
      </p:sp>
      <p:sp>
        <p:nvSpPr>
          <p:cNvPr id="1250" name="幻灯片编号"/>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12</a:t>
            </a:fld>
            <a:endParaRPr/>
          </a:p>
        </p:txBody>
      </p:sp>
      <p:grpSp>
        <p:nvGrpSpPr>
          <p:cNvPr id="1253" name="成组"/>
          <p:cNvGrpSpPr/>
          <p:nvPr/>
        </p:nvGrpSpPr>
        <p:grpSpPr>
          <a:xfrm>
            <a:off x="355599" y="7530276"/>
            <a:ext cx="24065197" cy="6426073"/>
            <a:chOff x="0" y="0"/>
            <a:chExt cx="24065195" cy="6426072"/>
          </a:xfrm>
        </p:grpSpPr>
        <p:pic>
          <p:nvPicPr>
            <p:cNvPr id="1251" name="image29.jpeg" descr="image29.jpeg"/>
            <p:cNvPicPr>
              <a:picLocks/>
            </p:cNvPicPr>
            <p:nvPr/>
          </p:nvPicPr>
          <p:blipFill>
            <a:blip r:embed="rId2" cstate="print">
              <a:extLst>
                <a:ext uri="{28A0092B-C50C-407E-A947-70E740481C1C}">
                  <a14:useLocalDpi xmlns:a14="http://schemas.microsoft.com/office/drawing/2010/main"/>
                </a:ext>
              </a:extLst>
            </a:blip>
            <a:srcRect/>
            <a:stretch>
              <a:fillRect/>
            </a:stretch>
          </p:blipFill>
          <p:spPr>
            <a:xfrm>
              <a:off x="15532223" y="2968159"/>
              <a:ext cx="8532973" cy="3457914"/>
            </a:xfrm>
            <a:prstGeom prst="rect">
              <a:avLst/>
            </a:prstGeom>
            <a:ln w="12700" cap="flat">
              <a:noFill/>
              <a:miter lim="400000"/>
            </a:ln>
            <a:effectLst/>
          </p:spPr>
        </p:pic>
        <p:sp>
          <p:nvSpPr>
            <p:cNvPr id="1252" name="国际咨询委员会（IAC）…"/>
            <p:cNvSpPr txBox="1"/>
            <p:nvPr/>
          </p:nvSpPr>
          <p:spPr>
            <a:xfrm>
              <a:off x="0" y="0"/>
              <a:ext cx="15221843" cy="430429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2" spcCol="761092" anchor="t">
              <a:noAutofit/>
            </a:bodyPr>
            <a:lstStyle/>
            <a:p>
              <a:pPr algn="l">
                <a:lnSpc>
                  <a:spcPct val="120000"/>
                </a:lnSpc>
                <a:defRPr b="1" u="sng">
                  <a:solidFill>
                    <a:schemeClr val="accent4"/>
                  </a:solidFill>
                  <a:latin typeface="+mn-lt"/>
                  <a:ea typeface="+mn-ea"/>
                  <a:cs typeface="+mn-cs"/>
                  <a:sym typeface="Helvetica Neue"/>
                </a:defRPr>
              </a:pPr>
              <a:r>
                <a:t>国际咨询委员会（IAC）</a:t>
              </a:r>
            </a:p>
            <a:p>
              <a:pPr algn="l">
                <a:lnSpc>
                  <a:spcPct val="120000"/>
                </a:lnSpc>
                <a:defRPr>
                  <a:solidFill>
                    <a:schemeClr val="accent4"/>
                  </a:solidFill>
                  <a:latin typeface="Helvetica Neue Medium"/>
                  <a:ea typeface="Helvetica Neue Medium"/>
                  <a:cs typeface="Helvetica Neue Medium"/>
                  <a:sym typeface="Helvetica Neue Medium"/>
                </a:defRPr>
              </a:pPr>
              <a:r>
                <a:t>M. Wischer （圣母大学，委员会主席）</a:t>
              </a:r>
            </a:p>
            <a:p>
              <a:pPr algn="l">
                <a:lnSpc>
                  <a:spcPct val="120000"/>
                </a:lnSpc>
                <a:defRPr>
                  <a:solidFill>
                    <a:schemeClr val="accent4"/>
                  </a:solidFill>
                  <a:latin typeface="Helvetica Neue Medium"/>
                  <a:ea typeface="Helvetica Neue Medium"/>
                  <a:cs typeface="Helvetica Neue Medium"/>
                  <a:sym typeface="Helvetica Neue Medium"/>
                </a:defRPr>
              </a:pPr>
              <a:r>
                <a:t>本林 透 （日本理化学研究所）</a:t>
              </a:r>
            </a:p>
            <a:p>
              <a:pPr algn="l">
                <a:lnSpc>
                  <a:spcPct val="120000"/>
                </a:lnSpc>
                <a:defRPr>
                  <a:solidFill>
                    <a:schemeClr val="accent4"/>
                  </a:solidFill>
                  <a:latin typeface="Helvetica Neue Medium"/>
                  <a:ea typeface="Helvetica Neue Medium"/>
                  <a:cs typeface="Helvetica Neue Medium"/>
                  <a:sym typeface="Helvetica Neue Medium"/>
                </a:defRPr>
              </a:pPr>
              <a:r>
                <a:t>王子敬 （台北中央研究院）</a:t>
              </a:r>
            </a:p>
            <a:p>
              <a:pPr algn="l">
                <a:lnSpc>
                  <a:spcPct val="120000"/>
                </a:lnSpc>
                <a:defRPr>
                  <a:solidFill>
                    <a:schemeClr val="accent4"/>
                  </a:solidFill>
                  <a:latin typeface="Helvetica Neue Medium"/>
                  <a:ea typeface="Helvetica Neue Medium"/>
                  <a:cs typeface="Helvetica Neue Medium"/>
                  <a:sym typeface="Helvetica Neue Medium"/>
                </a:defRPr>
              </a:pPr>
              <a:r>
                <a:t>C. Brune （俄亥俄州立大学）</a:t>
              </a:r>
            </a:p>
            <a:p>
              <a:pPr algn="l">
                <a:lnSpc>
                  <a:spcPct val="120000"/>
                </a:lnSpc>
                <a:defRPr>
                  <a:solidFill>
                    <a:schemeClr val="accent4"/>
                  </a:solidFill>
                  <a:latin typeface="Helvetica Neue Medium"/>
                  <a:ea typeface="Helvetica Neue Medium"/>
                  <a:cs typeface="Helvetica Neue Medium"/>
                  <a:sym typeface="Helvetica Neue Medium"/>
                </a:defRPr>
              </a:pPr>
              <a:r>
                <a:t>M. Junker （意大利国家核物理研究院）</a:t>
              </a:r>
            </a:p>
            <a:p>
              <a:pPr algn="l">
                <a:lnSpc>
                  <a:spcPct val="120000"/>
                </a:lnSpc>
                <a:defRPr b="1">
                  <a:solidFill>
                    <a:schemeClr val="accent4"/>
                  </a:solidFill>
                  <a:latin typeface="+mn-lt"/>
                  <a:ea typeface="+mn-ea"/>
                  <a:cs typeface="+mn-cs"/>
                  <a:sym typeface="Helvetica Neue"/>
                </a:defRPr>
              </a:pPr>
              <a:endParaRPr/>
            </a:p>
            <a:p>
              <a:pPr algn="l">
                <a:lnSpc>
                  <a:spcPct val="120000"/>
                </a:lnSpc>
                <a:defRPr>
                  <a:solidFill>
                    <a:schemeClr val="accent4"/>
                  </a:solidFill>
                  <a:latin typeface="Helvetica Neue Medium"/>
                  <a:ea typeface="Helvetica Neue Medium"/>
                  <a:cs typeface="Helvetica Neue Medium"/>
                  <a:sym typeface="Helvetica Neue Medium"/>
                </a:defRPr>
              </a:pPr>
              <a:r>
                <a:t>D. Robertson （圣母大学）</a:t>
              </a:r>
            </a:p>
            <a:p>
              <a:pPr algn="l">
                <a:lnSpc>
                  <a:spcPct val="120000"/>
                </a:lnSpc>
                <a:defRPr>
                  <a:solidFill>
                    <a:schemeClr val="accent4"/>
                  </a:solidFill>
                  <a:latin typeface="Helvetica Neue Medium"/>
                  <a:ea typeface="Helvetica Neue Medium"/>
                  <a:cs typeface="Helvetica Neue Medium"/>
                  <a:sym typeface="Helvetica Neue Medium"/>
                </a:defRPr>
              </a:pPr>
              <a:r>
                <a:t>F. Strieder （南达科达矿业理工学院）</a:t>
              </a:r>
            </a:p>
            <a:p>
              <a:pPr algn="l">
                <a:lnSpc>
                  <a:spcPct val="120000"/>
                </a:lnSpc>
                <a:defRPr>
                  <a:solidFill>
                    <a:schemeClr val="accent4"/>
                  </a:solidFill>
                  <a:latin typeface="Helvetica Neue Medium"/>
                  <a:ea typeface="Helvetica Neue Medium"/>
                  <a:cs typeface="Helvetica Neue Medium"/>
                  <a:sym typeface="Helvetica Neue Medium"/>
                </a:defRPr>
              </a:pPr>
              <a:r>
                <a:t>D. Leitner （加州大学伯克利分校）</a:t>
              </a:r>
            </a:p>
            <a:p>
              <a:pPr algn="l">
                <a:lnSpc>
                  <a:spcPct val="120000"/>
                </a:lnSpc>
                <a:defRPr>
                  <a:solidFill>
                    <a:schemeClr val="accent4"/>
                  </a:solidFill>
                  <a:latin typeface="Helvetica Neue Medium"/>
                  <a:ea typeface="Helvetica Neue Medium"/>
                  <a:cs typeface="Helvetica Neue Medium"/>
                  <a:sym typeface="Helvetica Neue Medium"/>
                </a:defRPr>
              </a:pPr>
              <a:r>
                <a:t>岳骞 （清华大学）</a:t>
              </a:r>
            </a:p>
          </p:txBody>
        </p:sp>
      </p:grpSp>
      <p:sp>
        <p:nvSpPr>
          <p:cNvPr id="1254" name="特别致谢…"/>
          <p:cNvSpPr txBox="1"/>
          <p:nvPr/>
        </p:nvSpPr>
        <p:spPr>
          <a:xfrm>
            <a:off x="355600" y="11467276"/>
            <a:ext cx="15221844" cy="24522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algn="l">
              <a:lnSpc>
                <a:spcPct val="120000"/>
              </a:lnSpc>
              <a:defRPr sz="3400" b="1" i="1" u="sng">
                <a:solidFill>
                  <a:schemeClr val="accent1">
                    <a:satOff val="-42592"/>
                    <a:lumOff val="31764"/>
                  </a:schemeClr>
                </a:solidFill>
                <a:latin typeface="+mn-lt"/>
                <a:ea typeface="+mn-ea"/>
                <a:cs typeface="+mn-cs"/>
                <a:sym typeface="Helvetica Neue"/>
              </a:defRPr>
            </a:pPr>
            <a:r>
              <a:t>特别致谢</a:t>
            </a:r>
          </a:p>
          <a:p>
            <a:pPr algn="l">
              <a:lnSpc>
                <a:spcPct val="120000"/>
              </a:lnSpc>
              <a:defRPr sz="3400">
                <a:solidFill>
                  <a:schemeClr val="accent1">
                    <a:satOff val="-42592"/>
                    <a:lumOff val="31764"/>
                  </a:schemeClr>
                </a:solidFill>
                <a:latin typeface="Helvetica Neue Medium"/>
                <a:ea typeface="Helvetica Neue Medium"/>
                <a:cs typeface="Helvetica Neue Medium"/>
                <a:sym typeface="Helvetica Neue Medium"/>
              </a:defRPr>
            </a:pPr>
            <a:r>
              <a:t>雅砻江流域水电开发有限公司，锦屏水力发电厂、锦屏地下实验室管理局，清华大学，上海交通大学</a:t>
            </a:r>
          </a:p>
        </p:txBody>
      </p:sp>
      <p:grpSp>
        <p:nvGrpSpPr>
          <p:cNvPr id="1259" name="成组"/>
          <p:cNvGrpSpPr/>
          <p:nvPr/>
        </p:nvGrpSpPr>
        <p:grpSpPr>
          <a:xfrm>
            <a:off x="127000" y="73743"/>
            <a:ext cx="24293721" cy="10433222"/>
            <a:chOff x="0" y="0"/>
            <a:chExt cx="24293720" cy="10433220"/>
          </a:xfrm>
        </p:grpSpPr>
        <p:pic>
          <p:nvPicPr>
            <p:cNvPr id="1255" name="image30.jpeg" descr="image30.jpeg"/>
            <p:cNvPicPr>
              <a:picLocks/>
            </p:cNvPicPr>
            <p:nvPr/>
          </p:nvPicPr>
          <p:blipFill>
            <a:blip r:embed="rId3" cstate="print">
              <a:extLst>
                <a:ext uri="{28A0092B-C50C-407E-A947-70E740481C1C}">
                  <a14:useLocalDpi xmlns:a14="http://schemas.microsoft.com/office/drawing/2010/main"/>
                </a:ext>
              </a:extLst>
            </a:blip>
            <a:srcRect/>
            <a:stretch>
              <a:fillRect/>
            </a:stretch>
          </p:blipFill>
          <p:spPr>
            <a:xfrm>
              <a:off x="15760566" y="0"/>
              <a:ext cx="8533155" cy="5823591"/>
            </a:xfrm>
            <a:prstGeom prst="rect">
              <a:avLst/>
            </a:prstGeom>
            <a:ln w="12700" cap="flat">
              <a:noFill/>
              <a:miter lim="400000"/>
            </a:ln>
            <a:effectLst/>
          </p:spPr>
        </p:pic>
        <p:pic>
          <p:nvPicPr>
            <p:cNvPr id="1256" name="image31.jpeg" descr="image31.jpeg"/>
            <p:cNvPicPr>
              <a:picLocks/>
            </p:cNvPicPr>
            <p:nvPr/>
          </p:nvPicPr>
          <p:blipFill>
            <a:blip r:embed="rId4" cstate="print">
              <a:extLst>
                <a:ext uri="{28A0092B-C50C-407E-A947-70E740481C1C}">
                  <a14:useLocalDpi xmlns:a14="http://schemas.microsoft.com/office/drawing/2010/main"/>
                </a:ext>
              </a:extLst>
            </a:blip>
            <a:srcRect/>
            <a:stretch>
              <a:fillRect/>
            </a:stretch>
          </p:blipFill>
          <p:spPr>
            <a:xfrm>
              <a:off x="15760764" y="5795739"/>
              <a:ext cx="8532899" cy="4637482"/>
            </a:xfrm>
            <a:prstGeom prst="rect">
              <a:avLst/>
            </a:prstGeom>
            <a:ln w="12700" cap="flat">
              <a:noFill/>
              <a:miter lim="400000"/>
            </a:ln>
            <a:effectLst/>
          </p:spPr>
        </p:pic>
        <p:sp>
          <p:nvSpPr>
            <p:cNvPr id="1257" name="中国原子能科学研究院：柳卫平，李志宏，连钢，崔保群，郭冰，陈立华，颜胜权，李云居，张龙，曹富强，廖俊辉，曾晟，谌阳平，张昊，陈晨，南巍，南威克，李歌星…"/>
            <p:cNvSpPr/>
            <p:nvPr/>
          </p:nvSpPr>
          <p:spPr>
            <a:xfrm>
              <a:off x="0" y="1163531"/>
              <a:ext cx="15221843"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marL="290763" indent="-290763" algn="l">
                <a:lnSpc>
                  <a:spcPct val="120000"/>
                </a:lnSpc>
                <a:buSzPct val="100000"/>
                <a:buChar char="•"/>
                <a:defRPr sz="2900" b="1">
                  <a:solidFill>
                    <a:srgbClr val="FFFFFF"/>
                  </a:solidFill>
                  <a:latin typeface="+mn-lt"/>
                  <a:ea typeface="+mn-ea"/>
                  <a:cs typeface="+mn-cs"/>
                  <a:sym typeface="Helvetica Neue"/>
                </a:defRPr>
              </a:pPr>
              <a:r>
                <a:t>中国原子能科学研究院：柳卫平，李志宏，连钢，崔保群，郭冰，陈立华，颜胜权，李云居，张龙，曹富强，廖俊辉，曾晟，谌阳平，张昊，陈晨，南巍，南威克，李歌星</a:t>
              </a:r>
            </a:p>
            <a:p>
              <a:pPr marL="290763" indent="-290763" algn="l">
                <a:lnSpc>
                  <a:spcPct val="120000"/>
                </a:lnSpc>
                <a:buSzPct val="100000"/>
                <a:buChar char="•"/>
                <a:defRPr sz="2900" b="1">
                  <a:solidFill>
                    <a:srgbClr val="FFFFFF"/>
                  </a:solidFill>
                  <a:latin typeface="+mn-lt"/>
                  <a:ea typeface="+mn-ea"/>
                  <a:cs typeface="+mn-cs"/>
                  <a:sym typeface="Helvetica Neue"/>
                </a:defRPr>
              </a:pPr>
              <a:r>
                <a:t>近代物理研究所：唐晓东，孙良亭，武启，张宁涛，高丙水，陈涵，焦韬瑜</a:t>
              </a:r>
            </a:p>
            <a:p>
              <a:pPr marL="290763" indent="-290763" algn="l">
                <a:lnSpc>
                  <a:spcPct val="120000"/>
                </a:lnSpc>
                <a:buSzPct val="100000"/>
                <a:buChar char="•"/>
                <a:defRPr sz="2900" b="1">
                  <a:solidFill>
                    <a:srgbClr val="FFFFFF"/>
                  </a:solidFill>
                  <a:latin typeface="+mn-lt"/>
                  <a:ea typeface="+mn-ea"/>
                  <a:cs typeface="+mn-cs"/>
                  <a:sym typeface="Helvetica Neue"/>
                </a:defRPr>
              </a:pPr>
              <a:r>
                <a:t>北京师范大学：何建军，苏俊，张立勇，李鑫悦，陈银吉，盛耀德，王泺欢</a:t>
              </a:r>
            </a:p>
            <a:p>
              <a:pPr marL="290763" indent="-290763" algn="l">
                <a:lnSpc>
                  <a:spcPct val="120000"/>
                </a:lnSpc>
                <a:buSzPct val="100000"/>
                <a:buChar char="•"/>
                <a:defRPr sz="2900" b="1">
                  <a:solidFill>
                    <a:srgbClr val="FFFFFF"/>
                  </a:solidFill>
                  <a:latin typeface="+mn-lt"/>
                  <a:ea typeface="+mn-ea"/>
                  <a:cs typeface="+mn-cs"/>
                  <a:sym typeface="Helvetica Neue"/>
                </a:defRPr>
              </a:pPr>
              <a:r>
                <a:t>四川大学：安竹，黄宁，罗小兵，王鹏</a:t>
              </a:r>
            </a:p>
            <a:p>
              <a:pPr marL="290763" indent="-290763" algn="l">
                <a:lnSpc>
                  <a:spcPct val="120000"/>
                </a:lnSpc>
                <a:buSzPct val="100000"/>
                <a:buChar char="•"/>
                <a:defRPr sz="2900" b="1">
                  <a:solidFill>
                    <a:srgbClr val="FFFFFF"/>
                  </a:solidFill>
                  <a:latin typeface="+mn-lt"/>
                  <a:ea typeface="+mn-ea"/>
                  <a:cs typeface="+mn-cs"/>
                  <a:sym typeface="Helvetica Neue"/>
                </a:defRPr>
              </a:pPr>
              <a:r>
                <a:t>山东大学：王硕</a:t>
              </a:r>
            </a:p>
            <a:p>
              <a:pPr marL="290763" indent="-290763" algn="l">
                <a:lnSpc>
                  <a:spcPct val="120000"/>
                </a:lnSpc>
                <a:buSzPct val="100000"/>
                <a:buChar char="•"/>
                <a:defRPr sz="2900" b="1">
                  <a:solidFill>
                    <a:srgbClr val="FFFFFF"/>
                  </a:solidFill>
                  <a:latin typeface="+mn-lt"/>
                  <a:ea typeface="+mn-ea"/>
                  <a:cs typeface="+mn-cs"/>
                  <a:sym typeface="Helvetica Neue"/>
                </a:defRPr>
              </a:pPr>
              <a:r>
                <a:t>深圳大学：李二涛，甘林</a:t>
              </a:r>
            </a:p>
            <a:p>
              <a:pPr marL="290763" indent="-290763" algn="l">
                <a:lnSpc>
                  <a:spcPct val="120000"/>
                </a:lnSpc>
                <a:buSzPct val="100000"/>
                <a:buChar char="•"/>
                <a:defRPr sz="2900" b="1">
                  <a:solidFill>
                    <a:srgbClr val="FFFFFF"/>
                  </a:solidFill>
                  <a:latin typeface="+mn-lt"/>
                  <a:ea typeface="+mn-ea"/>
                  <a:cs typeface="+mn-cs"/>
                  <a:sym typeface="Helvetica Neue"/>
                </a:defRPr>
              </a:pPr>
              <a:r>
                <a:t>中山大学：方晓，安振东</a:t>
              </a:r>
            </a:p>
          </p:txBody>
        </p:sp>
        <p:sp>
          <p:nvSpPr>
            <p:cNvPr id="1258" name="澳大利亚莫纳什大学：Alexander Heger…"/>
            <p:cNvSpPr/>
            <p:nvPr/>
          </p:nvSpPr>
          <p:spPr>
            <a:xfrm>
              <a:off x="7063644" y="3670512"/>
              <a:ext cx="838679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marL="280736" indent="-280736" algn="l">
                <a:lnSpc>
                  <a:spcPct val="120000"/>
                </a:lnSpc>
                <a:buSzPct val="100000"/>
                <a:buChar char="•"/>
                <a:defRPr sz="2800" b="1">
                  <a:solidFill>
                    <a:srgbClr val="FFFFFF"/>
                  </a:solidFill>
                  <a:latin typeface="+mn-lt"/>
                  <a:ea typeface="+mn-ea"/>
                  <a:cs typeface="+mn-cs"/>
                  <a:sym typeface="Helvetica Neue"/>
                </a:defRPr>
              </a:pPr>
              <a:r>
                <a:t>澳大利亚莫纳什大学：Alexander Heger</a:t>
              </a:r>
            </a:p>
            <a:p>
              <a:pPr marL="280736" indent="-280736" algn="l">
                <a:lnSpc>
                  <a:spcPct val="120000"/>
                </a:lnSpc>
                <a:buSzPct val="100000"/>
                <a:buChar char="•"/>
                <a:defRPr sz="2800" b="1">
                  <a:solidFill>
                    <a:srgbClr val="FFFFFF"/>
                  </a:solidFill>
                  <a:latin typeface="+mn-lt"/>
                  <a:ea typeface="+mn-ea"/>
                  <a:cs typeface="+mn-cs"/>
                  <a:sym typeface="Helvetica Neue"/>
                </a:defRPr>
              </a:pPr>
              <a:r>
                <a:t>日本大阪大学: 谷畑 勇夫</a:t>
              </a:r>
            </a:p>
            <a:p>
              <a:pPr marL="280736" indent="-280736" algn="l">
                <a:lnSpc>
                  <a:spcPct val="120000"/>
                </a:lnSpc>
                <a:buSzPct val="100000"/>
                <a:buChar char="•"/>
                <a:defRPr sz="2800" b="1">
                  <a:solidFill>
                    <a:srgbClr val="FFFFFF"/>
                  </a:solidFill>
                  <a:latin typeface="+mn-lt"/>
                  <a:ea typeface="+mn-ea"/>
                  <a:cs typeface="+mn-cs"/>
                  <a:sym typeface="Helvetica Neue"/>
                </a:defRPr>
              </a:pPr>
              <a:r>
                <a:t>日本理化学研究所：久保野 茂</a:t>
              </a:r>
            </a:p>
            <a:p>
              <a:pPr marL="280736" indent="-280736" algn="l">
                <a:lnSpc>
                  <a:spcPct val="120000"/>
                </a:lnSpc>
                <a:buSzPct val="100000"/>
                <a:buChar char="•"/>
                <a:defRPr sz="2800" b="1">
                  <a:solidFill>
                    <a:srgbClr val="FFFFFF"/>
                  </a:solidFill>
                  <a:latin typeface="+mn-lt"/>
                  <a:ea typeface="+mn-ea"/>
                  <a:cs typeface="+mn-cs"/>
                  <a:sym typeface="Helvetica Neue"/>
                </a:defRPr>
              </a:pPr>
              <a:r>
                <a:t>匈牙利科学院：Maria Lugaro</a:t>
              </a:r>
            </a:p>
            <a:p>
              <a:pPr marL="280736" indent="-280736" algn="l">
                <a:lnSpc>
                  <a:spcPct val="120000"/>
                </a:lnSpc>
                <a:buSzPct val="100000"/>
                <a:buChar char="•"/>
                <a:defRPr sz="2800" b="1">
                  <a:solidFill>
                    <a:srgbClr val="FFFFFF"/>
                  </a:solidFill>
                  <a:latin typeface="+mn-lt"/>
                  <a:ea typeface="+mn-ea"/>
                  <a:cs typeface="+mn-cs"/>
                  <a:sym typeface="Helvetica Neue"/>
                </a:defRPr>
              </a:pPr>
              <a:r>
                <a:t>美国南达科他大学: 梅东明</a:t>
              </a:r>
            </a:p>
            <a:p>
              <a:pPr marL="280736" indent="-280736" algn="l">
                <a:lnSpc>
                  <a:spcPct val="120000"/>
                </a:lnSpc>
                <a:buSzPct val="100000"/>
                <a:buChar char="•"/>
                <a:defRPr sz="2800" b="1">
                  <a:solidFill>
                    <a:srgbClr val="FFFFFF"/>
                  </a:solidFill>
                  <a:latin typeface="+mn-lt"/>
                  <a:ea typeface="+mn-ea"/>
                  <a:cs typeface="+mn-cs"/>
                  <a:sym typeface="Helvetica Neue"/>
                </a:defRPr>
              </a:pPr>
              <a:r>
                <a:t>美国明尼苏达大学：钱永中</a:t>
              </a:r>
            </a:p>
            <a:p>
              <a:pPr marL="280736" indent="-280736" algn="l">
                <a:lnSpc>
                  <a:spcPct val="120000"/>
                </a:lnSpc>
                <a:buSzPct val="100000"/>
                <a:buChar char="•"/>
                <a:defRPr sz="2800" b="1">
                  <a:solidFill>
                    <a:srgbClr val="FFFFFF"/>
                  </a:solidFill>
                  <a:latin typeface="+mn-lt"/>
                  <a:ea typeface="+mn-ea"/>
                  <a:cs typeface="+mn-cs"/>
                  <a:sym typeface="Helvetica Neue"/>
                </a:defRPr>
              </a:pPr>
              <a:r>
                <a:t>美国圣母大学：谭万鹏</a:t>
              </a:r>
            </a:p>
          </p:txBody>
        </p:sp>
      </p:grpSp>
      <p:sp>
        <p:nvSpPr>
          <p:cNvPr id="1260" name="Weiping Liu1, Zhihong Li1, Jianjun He2, Xiaodong Tang2, Gang Lian1, Zhu An4, Qinghao Chen3, Xiongjun Chen1, Yangping Chen1, Zhijun Chen2, Baoqun Cui1, Xianchao Du1, Changbo Fu5, Lin Gan1, Bing Guo1, Guozhu He1, Alexander Heger6, Suqing Hou2, Hanxiong Hua"/>
          <p:cNvSpPr txBox="1"/>
          <p:nvPr/>
        </p:nvSpPr>
        <p:spPr>
          <a:xfrm>
            <a:off x="182893" y="1277119"/>
            <a:ext cx="15567258" cy="12145317"/>
          </a:xfrm>
          <a:prstGeom prst="rect">
            <a:avLst/>
          </a:prstGeom>
          <a:gradFill>
            <a:gsLst>
              <a:gs pos="0">
                <a:srgbClr val="0065C1"/>
              </a:gs>
              <a:gs pos="100000">
                <a:srgbClr val="00397A"/>
              </a:gs>
            </a:gsLst>
            <a:lin ang="5400000"/>
          </a:gra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3577" tIns="53577" rIns="53577" bIns="53577" anchor="ctr">
            <a:normAutofit/>
          </a:bodyPr>
          <a:lstStyle/>
          <a:p>
            <a:pPr marR="878098" defTabSz="878098">
              <a:defRPr sz="3069" b="1">
                <a:solidFill>
                  <a:srgbClr val="87FEF2"/>
                </a:solidFill>
                <a:latin typeface="Cambria"/>
                <a:ea typeface="Cambria"/>
                <a:cs typeface="Cambria"/>
                <a:sym typeface="Cambria"/>
              </a:defRPr>
            </a:pPr>
            <a:r>
              <a:rPr dirty="0" err="1"/>
              <a:t>Weiping</a:t>
            </a:r>
            <a:r>
              <a:rPr dirty="0"/>
              <a:t> Liu</a:t>
            </a:r>
            <a:r>
              <a:rPr baseline="31998" dirty="0"/>
              <a:t>1</a:t>
            </a:r>
            <a:r>
              <a:rPr dirty="0"/>
              <a:t>, </a:t>
            </a:r>
            <a:r>
              <a:rPr dirty="0" err="1"/>
              <a:t>Zhihong</a:t>
            </a:r>
            <a:r>
              <a:rPr dirty="0"/>
              <a:t> Li</a:t>
            </a:r>
            <a:r>
              <a:rPr baseline="31998" dirty="0"/>
              <a:t>1</a:t>
            </a:r>
            <a:r>
              <a:rPr dirty="0"/>
              <a:t>, </a:t>
            </a:r>
            <a:r>
              <a:rPr dirty="0" err="1"/>
              <a:t>Jianjun</a:t>
            </a:r>
            <a:r>
              <a:rPr dirty="0"/>
              <a:t> He</a:t>
            </a:r>
            <a:r>
              <a:rPr baseline="31998" dirty="0"/>
              <a:t>2</a:t>
            </a:r>
            <a:r>
              <a:rPr dirty="0"/>
              <a:t>, Xiaodong Tang</a:t>
            </a:r>
            <a:r>
              <a:rPr baseline="31998" dirty="0"/>
              <a:t>2</a:t>
            </a:r>
            <a:r>
              <a:rPr dirty="0"/>
              <a:t>, Gang Lian</a:t>
            </a:r>
            <a:r>
              <a:rPr baseline="31998" dirty="0"/>
              <a:t>1</a:t>
            </a:r>
            <a:r>
              <a:rPr dirty="0"/>
              <a:t>, Zhu An</a:t>
            </a:r>
            <a:r>
              <a:rPr baseline="31998" dirty="0"/>
              <a:t>4</a:t>
            </a:r>
            <a:r>
              <a:rPr dirty="0"/>
              <a:t>, </a:t>
            </a:r>
            <a:r>
              <a:rPr dirty="0" err="1"/>
              <a:t>Qinghao</a:t>
            </a:r>
            <a:r>
              <a:rPr dirty="0"/>
              <a:t> Chen</a:t>
            </a:r>
            <a:r>
              <a:rPr baseline="31998" dirty="0"/>
              <a:t>3</a:t>
            </a:r>
            <a:r>
              <a:rPr dirty="0"/>
              <a:t>, </a:t>
            </a:r>
            <a:r>
              <a:rPr dirty="0" err="1"/>
              <a:t>Xiongjun</a:t>
            </a:r>
            <a:r>
              <a:rPr dirty="0"/>
              <a:t> Chen</a:t>
            </a:r>
            <a:r>
              <a:rPr baseline="31998" dirty="0"/>
              <a:t>1</a:t>
            </a:r>
            <a:r>
              <a:rPr dirty="0"/>
              <a:t>, </a:t>
            </a:r>
            <a:r>
              <a:rPr dirty="0" err="1"/>
              <a:t>Yangping</a:t>
            </a:r>
            <a:r>
              <a:rPr dirty="0"/>
              <a:t> Chen</a:t>
            </a:r>
            <a:r>
              <a:rPr baseline="31998" dirty="0"/>
              <a:t>1</a:t>
            </a:r>
            <a:r>
              <a:rPr dirty="0"/>
              <a:t>, Zhijun Chen</a:t>
            </a:r>
            <a:r>
              <a:rPr baseline="31998" dirty="0"/>
              <a:t>2</a:t>
            </a:r>
            <a:r>
              <a:rPr dirty="0"/>
              <a:t>, </a:t>
            </a:r>
            <a:r>
              <a:rPr dirty="0" err="1"/>
              <a:t>Baoqun</a:t>
            </a:r>
            <a:r>
              <a:rPr dirty="0"/>
              <a:t> Cui</a:t>
            </a:r>
            <a:r>
              <a:rPr baseline="31998" dirty="0"/>
              <a:t>1</a:t>
            </a:r>
            <a:r>
              <a:rPr dirty="0"/>
              <a:t>, </a:t>
            </a:r>
            <a:r>
              <a:rPr dirty="0" err="1"/>
              <a:t>Xianchao</a:t>
            </a:r>
            <a:r>
              <a:rPr dirty="0"/>
              <a:t> Du</a:t>
            </a:r>
            <a:r>
              <a:rPr baseline="31998" dirty="0"/>
              <a:t>1</a:t>
            </a:r>
            <a:r>
              <a:rPr dirty="0"/>
              <a:t>, </a:t>
            </a:r>
            <a:r>
              <a:rPr dirty="0" err="1"/>
              <a:t>Changbo</a:t>
            </a:r>
            <a:r>
              <a:rPr dirty="0"/>
              <a:t> Fu</a:t>
            </a:r>
            <a:r>
              <a:rPr baseline="31998" dirty="0"/>
              <a:t>5</a:t>
            </a:r>
            <a:r>
              <a:rPr dirty="0"/>
              <a:t>, Lin Gan</a:t>
            </a:r>
            <a:r>
              <a:rPr baseline="31998" dirty="0"/>
              <a:t>1</a:t>
            </a:r>
            <a:r>
              <a:rPr dirty="0"/>
              <a:t>, Bing Guo</a:t>
            </a:r>
            <a:r>
              <a:rPr baseline="31998" dirty="0"/>
              <a:t>1</a:t>
            </a:r>
            <a:r>
              <a:rPr dirty="0"/>
              <a:t>, </a:t>
            </a:r>
            <a:r>
              <a:rPr dirty="0" err="1"/>
              <a:t>Guozhu</a:t>
            </a:r>
            <a:r>
              <a:rPr dirty="0"/>
              <a:t> He</a:t>
            </a:r>
            <a:r>
              <a:rPr baseline="31998" dirty="0"/>
              <a:t>1</a:t>
            </a:r>
            <a:r>
              <a:rPr dirty="0"/>
              <a:t>, Alexander Heger</a:t>
            </a:r>
            <a:r>
              <a:rPr baseline="31998" dirty="0"/>
              <a:t>6</a:t>
            </a:r>
            <a:r>
              <a:rPr dirty="0"/>
              <a:t>, </a:t>
            </a:r>
            <a:r>
              <a:rPr dirty="0" err="1"/>
              <a:t>Suqing</a:t>
            </a:r>
            <a:r>
              <a:rPr dirty="0"/>
              <a:t> Hou</a:t>
            </a:r>
            <a:r>
              <a:rPr baseline="31998" dirty="0"/>
              <a:t>2</a:t>
            </a:r>
            <a:r>
              <a:rPr dirty="0"/>
              <a:t>, </a:t>
            </a:r>
            <a:r>
              <a:rPr dirty="0" err="1"/>
              <a:t>Hanxiong</a:t>
            </a:r>
            <a:r>
              <a:rPr dirty="0"/>
              <a:t> Huang</a:t>
            </a:r>
            <a:r>
              <a:rPr baseline="31998" dirty="0"/>
              <a:t>1</a:t>
            </a:r>
            <a:r>
              <a:rPr dirty="0"/>
              <a:t>, Ning Huang</a:t>
            </a:r>
            <a:r>
              <a:rPr baseline="31998" dirty="0"/>
              <a:t>4</a:t>
            </a:r>
            <a:r>
              <a:rPr dirty="0"/>
              <a:t>, </a:t>
            </a:r>
            <a:r>
              <a:rPr dirty="0" err="1"/>
              <a:t>Baolu</a:t>
            </a:r>
            <a:r>
              <a:rPr dirty="0"/>
              <a:t> Jia</a:t>
            </a:r>
            <a:r>
              <a:rPr baseline="31998" dirty="0"/>
              <a:t>2</a:t>
            </a:r>
            <a:r>
              <a:rPr dirty="0"/>
              <a:t>, </a:t>
            </a:r>
            <a:r>
              <a:rPr dirty="0" err="1"/>
              <a:t>Liyang</a:t>
            </a:r>
            <a:r>
              <a:rPr dirty="0"/>
              <a:t> Jiang</a:t>
            </a:r>
            <a:r>
              <a:rPr baseline="31998" dirty="0"/>
              <a:t>1</a:t>
            </a:r>
            <a:r>
              <a:rPr dirty="0"/>
              <a:t>, Shigeru Kubono</a:t>
            </a:r>
            <a:r>
              <a:rPr baseline="31998" dirty="0"/>
              <a:t>7</a:t>
            </a:r>
            <a:r>
              <a:rPr dirty="0"/>
              <a:t>, </a:t>
            </a:r>
            <a:r>
              <a:rPr dirty="0" err="1"/>
              <a:t>Jianmin</a:t>
            </a:r>
            <a:r>
              <a:rPr dirty="0"/>
              <a:t> Li</a:t>
            </a:r>
            <a:r>
              <a:rPr baseline="31998" dirty="0"/>
              <a:t>3</a:t>
            </a:r>
            <a:r>
              <a:rPr dirty="0"/>
              <a:t>, </a:t>
            </a:r>
            <a:r>
              <a:rPr dirty="0" err="1"/>
              <a:t>Kuoang</a:t>
            </a:r>
            <a:r>
              <a:rPr dirty="0"/>
              <a:t> Li</a:t>
            </a:r>
            <a:r>
              <a:rPr baseline="31998" dirty="0"/>
              <a:t>2</a:t>
            </a:r>
            <a:r>
              <a:rPr dirty="0"/>
              <a:t>, Tao Li</a:t>
            </a:r>
            <a:r>
              <a:rPr baseline="31998" dirty="0"/>
              <a:t>2</a:t>
            </a:r>
            <a:r>
              <a:rPr dirty="0"/>
              <a:t>, </a:t>
            </a:r>
            <a:r>
              <a:rPr dirty="0" err="1"/>
              <a:t>Yunju</a:t>
            </a:r>
            <a:r>
              <a:rPr dirty="0"/>
              <a:t> Li</a:t>
            </a:r>
            <a:r>
              <a:rPr baseline="31998" dirty="0"/>
              <a:t>1</a:t>
            </a:r>
            <a:r>
              <a:rPr dirty="0"/>
              <a:t>, Maria Lugaro</a:t>
            </a:r>
            <a:r>
              <a:rPr baseline="31998" dirty="0"/>
              <a:t>8</a:t>
            </a:r>
            <a:r>
              <a:rPr dirty="0"/>
              <a:t>, </a:t>
            </a:r>
            <a:r>
              <a:rPr dirty="0" err="1"/>
              <a:t>Xiaobing</a:t>
            </a:r>
            <a:r>
              <a:rPr dirty="0"/>
              <a:t> Luo</a:t>
            </a:r>
            <a:r>
              <a:rPr baseline="31998" dirty="0"/>
              <a:t>4</a:t>
            </a:r>
            <a:r>
              <a:rPr dirty="0"/>
              <a:t>, </a:t>
            </a:r>
            <a:r>
              <a:rPr dirty="0" err="1"/>
              <a:t>Shaobo</a:t>
            </a:r>
            <a:r>
              <a:rPr dirty="0"/>
              <a:t> Ma</a:t>
            </a:r>
            <a:r>
              <a:rPr baseline="31998" dirty="0"/>
              <a:t>2</a:t>
            </a:r>
            <a:r>
              <a:rPr dirty="0"/>
              <a:t>, </a:t>
            </a:r>
            <a:r>
              <a:rPr dirty="0" err="1"/>
              <a:t>Dongming</a:t>
            </a:r>
            <a:r>
              <a:rPr dirty="0"/>
              <a:t> Mei</a:t>
            </a:r>
            <a:r>
              <a:rPr baseline="31998" dirty="0"/>
              <a:t>9</a:t>
            </a:r>
            <a:r>
              <a:rPr dirty="0"/>
              <a:t>, </a:t>
            </a:r>
            <a:r>
              <a:rPr dirty="0" err="1"/>
              <a:t>Yongzhong</a:t>
            </a:r>
            <a:r>
              <a:rPr dirty="0"/>
              <a:t> Qian</a:t>
            </a:r>
            <a:r>
              <a:rPr baseline="31998" dirty="0"/>
              <a:t>10</a:t>
            </a:r>
            <a:r>
              <a:rPr dirty="0"/>
              <a:t>, </a:t>
            </a:r>
            <a:r>
              <a:rPr dirty="0" err="1"/>
              <a:t>Jiuchang</a:t>
            </a:r>
            <a:r>
              <a:rPr dirty="0"/>
              <a:t> Qin</a:t>
            </a:r>
            <a:r>
              <a:rPr baseline="31998" dirty="0"/>
              <a:t>1</a:t>
            </a:r>
            <a:r>
              <a:rPr dirty="0"/>
              <a:t>, </a:t>
            </a:r>
            <a:r>
              <a:rPr dirty="0" err="1"/>
              <a:t>Jie</a:t>
            </a:r>
            <a:r>
              <a:rPr dirty="0"/>
              <a:t> Ren</a:t>
            </a:r>
            <a:r>
              <a:rPr baseline="31998" dirty="0"/>
              <a:t>1</a:t>
            </a:r>
            <a:r>
              <a:rPr dirty="0"/>
              <a:t>, Jun Su</a:t>
            </a:r>
            <a:r>
              <a:rPr baseline="31998" dirty="0"/>
              <a:t>1</a:t>
            </a:r>
            <a:r>
              <a:rPr dirty="0"/>
              <a:t>, </a:t>
            </a:r>
            <a:r>
              <a:rPr dirty="0" err="1"/>
              <a:t>Liangting</a:t>
            </a:r>
            <a:r>
              <a:rPr dirty="0"/>
              <a:t> Sun</a:t>
            </a:r>
            <a:r>
              <a:rPr baseline="31998" dirty="0"/>
              <a:t>2</a:t>
            </a:r>
            <a:r>
              <a:rPr dirty="0"/>
              <a:t>, </a:t>
            </a:r>
            <a:r>
              <a:rPr dirty="0" err="1"/>
              <a:t>Wanpeng</a:t>
            </a:r>
            <a:r>
              <a:rPr dirty="0"/>
              <a:t> Tan</a:t>
            </a:r>
            <a:r>
              <a:rPr baseline="31998" dirty="0"/>
              <a:t>11</a:t>
            </a:r>
            <a:r>
              <a:rPr dirty="0"/>
              <a:t>, Isao Tanihata</a:t>
            </a:r>
            <a:r>
              <a:rPr baseline="31998" dirty="0"/>
              <a:t>12</a:t>
            </a:r>
            <a:r>
              <a:rPr dirty="0"/>
              <a:t>, Peng Wang</a:t>
            </a:r>
            <a:r>
              <a:rPr baseline="31998" dirty="0"/>
              <a:t>4</a:t>
            </a:r>
            <a:r>
              <a:rPr dirty="0"/>
              <a:t>, </a:t>
            </a:r>
            <a:r>
              <a:rPr dirty="0" err="1"/>
              <a:t>Shuo</a:t>
            </a:r>
            <a:r>
              <a:rPr dirty="0"/>
              <a:t> Wang</a:t>
            </a:r>
            <a:r>
              <a:rPr baseline="31998" dirty="0"/>
              <a:t>13</a:t>
            </a:r>
            <a:r>
              <a:rPr dirty="0"/>
              <a:t>, </a:t>
            </a:r>
            <a:r>
              <a:rPr dirty="0" err="1"/>
              <a:t>Youbao</a:t>
            </a:r>
            <a:r>
              <a:rPr dirty="0"/>
              <a:t> Wang</a:t>
            </a:r>
            <a:r>
              <a:rPr baseline="31998" dirty="0"/>
              <a:t>1</a:t>
            </a:r>
            <a:r>
              <a:rPr dirty="0"/>
              <a:t>, Qi Wu</a:t>
            </a:r>
            <a:r>
              <a:rPr baseline="31998" dirty="0"/>
              <a:t>2</a:t>
            </a:r>
            <a:r>
              <a:rPr dirty="0"/>
              <a:t>, </a:t>
            </a:r>
            <a:r>
              <a:rPr dirty="0" err="1"/>
              <a:t>Shiwei</a:t>
            </a:r>
            <a:r>
              <a:rPr dirty="0"/>
              <a:t> Xu</a:t>
            </a:r>
            <a:r>
              <a:rPr baseline="31998" dirty="0"/>
              <a:t>2</a:t>
            </a:r>
            <a:r>
              <a:rPr dirty="0"/>
              <a:t>, </a:t>
            </a:r>
            <a:r>
              <a:rPr dirty="0" err="1"/>
              <a:t>Shengquan</a:t>
            </a:r>
            <a:r>
              <a:rPr dirty="0"/>
              <a:t> Yan</a:t>
            </a:r>
            <a:r>
              <a:rPr baseline="31998" dirty="0"/>
              <a:t>1</a:t>
            </a:r>
            <a:r>
              <a:rPr dirty="0"/>
              <a:t>, </a:t>
            </a:r>
            <a:r>
              <a:rPr dirty="0" err="1"/>
              <a:t>Litao</a:t>
            </a:r>
            <a:r>
              <a:rPr dirty="0"/>
              <a:t> Yang</a:t>
            </a:r>
            <a:r>
              <a:rPr baseline="31998" dirty="0"/>
              <a:t>3</a:t>
            </a:r>
            <a:r>
              <a:rPr dirty="0"/>
              <a:t>, </a:t>
            </a:r>
            <a:r>
              <a:rPr dirty="0" err="1"/>
              <a:t>Xiangqing</a:t>
            </a:r>
            <a:r>
              <a:rPr dirty="0"/>
              <a:t> Yu</a:t>
            </a:r>
            <a:r>
              <a:rPr baseline="31998" dirty="0"/>
              <a:t>2</a:t>
            </a:r>
            <a:r>
              <a:rPr dirty="0"/>
              <a:t>, Qian Yue</a:t>
            </a:r>
            <a:r>
              <a:rPr baseline="31998" dirty="0"/>
              <a:t>3</a:t>
            </a:r>
            <a:r>
              <a:rPr dirty="0"/>
              <a:t>, Sheng Zeng</a:t>
            </a:r>
            <a:r>
              <a:rPr baseline="31998" dirty="0"/>
              <a:t>1</a:t>
            </a:r>
            <a:r>
              <a:rPr dirty="0"/>
              <a:t>, </a:t>
            </a:r>
            <a:r>
              <a:rPr dirty="0" err="1"/>
              <a:t>Huanyu</a:t>
            </a:r>
            <a:r>
              <a:rPr dirty="0"/>
              <a:t> Zhang</a:t>
            </a:r>
            <a:r>
              <a:rPr baseline="31998" dirty="0"/>
              <a:t>1</a:t>
            </a:r>
            <a:r>
              <a:rPr dirty="0"/>
              <a:t>, Hui Zhang</a:t>
            </a:r>
            <a:r>
              <a:rPr baseline="31998" dirty="0"/>
              <a:t>3</a:t>
            </a:r>
            <a:r>
              <a:rPr dirty="0"/>
              <a:t>, </a:t>
            </a:r>
            <a:r>
              <a:rPr dirty="0" err="1"/>
              <a:t>Liyong</a:t>
            </a:r>
            <a:r>
              <a:rPr dirty="0"/>
              <a:t> Zhang</a:t>
            </a:r>
            <a:r>
              <a:rPr baseline="31998" dirty="0"/>
              <a:t>2</a:t>
            </a:r>
            <a:r>
              <a:rPr dirty="0"/>
              <a:t>, </a:t>
            </a:r>
            <a:r>
              <a:rPr dirty="0" err="1"/>
              <a:t>Ningtao</a:t>
            </a:r>
            <a:r>
              <a:rPr dirty="0"/>
              <a:t> Zhang</a:t>
            </a:r>
            <a:r>
              <a:rPr baseline="-5998" dirty="0"/>
              <a:t>2</a:t>
            </a:r>
            <a:r>
              <a:rPr dirty="0"/>
              <a:t>, </a:t>
            </a:r>
            <a:r>
              <a:rPr dirty="0" err="1"/>
              <a:t>Qiwei</a:t>
            </a:r>
            <a:r>
              <a:rPr dirty="0"/>
              <a:t> Zhang</a:t>
            </a:r>
            <a:r>
              <a:rPr baseline="31998" dirty="0"/>
              <a:t>1</a:t>
            </a:r>
            <a:r>
              <a:rPr dirty="0"/>
              <a:t>, Tao Zhang</a:t>
            </a:r>
            <a:r>
              <a:rPr baseline="31998" dirty="0"/>
              <a:t>5</a:t>
            </a:r>
            <a:r>
              <a:rPr dirty="0"/>
              <a:t>, </a:t>
            </a:r>
            <a:r>
              <a:rPr dirty="0" err="1"/>
              <a:t>Xiaopeng</a:t>
            </a:r>
            <a:r>
              <a:rPr dirty="0"/>
              <a:t> Zhang</a:t>
            </a:r>
            <a:r>
              <a:rPr baseline="31998" dirty="0"/>
              <a:t>5</a:t>
            </a:r>
            <a:r>
              <a:rPr dirty="0"/>
              <a:t>, </a:t>
            </a:r>
            <a:r>
              <a:rPr dirty="0" err="1"/>
              <a:t>Xuezhen</a:t>
            </a:r>
            <a:r>
              <a:rPr dirty="0"/>
              <a:t> Zhang</a:t>
            </a:r>
            <a:r>
              <a:rPr baseline="31998" dirty="0"/>
              <a:t>2</a:t>
            </a:r>
            <a:r>
              <a:rPr dirty="0"/>
              <a:t>, </a:t>
            </a:r>
            <a:r>
              <a:rPr dirty="0" err="1"/>
              <a:t>Zimin</a:t>
            </a:r>
            <a:r>
              <a:rPr dirty="0"/>
              <a:t> Zhang</a:t>
            </a:r>
            <a:r>
              <a:rPr baseline="31998" dirty="0"/>
              <a:t>2</a:t>
            </a:r>
            <a:r>
              <a:rPr dirty="0"/>
              <a:t>, Wei Zhao</a:t>
            </a:r>
            <a:r>
              <a:rPr baseline="31998" dirty="0"/>
              <a:t>3</a:t>
            </a:r>
            <a:r>
              <a:rPr dirty="0"/>
              <a:t>, </a:t>
            </a:r>
            <a:r>
              <a:rPr dirty="0" err="1"/>
              <a:t>Zuo</a:t>
            </a:r>
            <a:r>
              <a:rPr dirty="0"/>
              <a:t> Zhao</a:t>
            </a:r>
            <a:r>
              <a:rPr baseline="31998" dirty="0"/>
              <a:t>1</a:t>
            </a:r>
            <a:r>
              <a:rPr dirty="0"/>
              <a:t>, Chao Zhou</a:t>
            </a:r>
            <a:r>
              <a:rPr baseline="31998" dirty="0"/>
              <a:t>1</a:t>
            </a:r>
            <a:endParaRPr baseline="31998" dirty="0">
              <a:latin typeface="Times New Roman"/>
              <a:ea typeface="Times New Roman"/>
              <a:cs typeface="Times New Roman"/>
              <a:sym typeface="Times New Roman"/>
            </a:endParaRPr>
          </a:p>
          <a:p>
            <a:pPr marR="878098" defTabSz="878098">
              <a:defRPr sz="3069" b="1">
                <a:solidFill>
                  <a:srgbClr val="87FEF2"/>
                </a:solidFill>
                <a:latin typeface="Times New Roman"/>
                <a:ea typeface="Times New Roman"/>
                <a:cs typeface="Times New Roman"/>
                <a:sym typeface="Times New Roman"/>
              </a:defRPr>
            </a:pPr>
            <a:endParaRPr baseline="31998" dirty="0">
              <a:latin typeface="Times New Roman"/>
              <a:ea typeface="Times New Roman"/>
              <a:cs typeface="Times New Roman"/>
              <a:sym typeface="Times New Roman"/>
            </a:endParaRPr>
          </a:p>
          <a:p>
            <a:pPr marR="878098" defTabSz="878098">
              <a:defRPr sz="3069" b="1" baseline="31998">
                <a:solidFill>
                  <a:srgbClr val="87FEF2"/>
                </a:solidFill>
                <a:latin typeface="Cambria"/>
                <a:ea typeface="Cambria"/>
                <a:cs typeface="Cambria"/>
                <a:sym typeface="Cambria"/>
              </a:defRPr>
            </a:pPr>
            <a:r>
              <a:rPr dirty="0"/>
              <a:t>1</a:t>
            </a:r>
            <a:r>
              <a:rPr baseline="0" dirty="0"/>
              <a:t>China Institute of Atomic Energy, Beijing, China</a:t>
            </a:r>
            <a:r>
              <a:rPr baseline="0" dirty="0">
                <a:latin typeface="Times New Roman"/>
                <a:ea typeface="Times New Roman"/>
                <a:cs typeface="Times New Roman"/>
                <a:sym typeface="Times New Roman"/>
              </a:rPr>
              <a:t>，</a:t>
            </a:r>
            <a:endParaRPr dirty="0">
              <a:latin typeface="Times New Roman"/>
              <a:ea typeface="Times New Roman"/>
              <a:cs typeface="Times New Roman"/>
              <a:sym typeface="Times New Roman"/>
            </a:endParaRPr>
          </a:p>
          <a:p>
            <a:pPr marR="878098" defTabSz="878098">
              <a:defRPr sz="3069" b="1">
                <a:solidFill>
                  <a:srgbClr val="87FEF2"/>
                </a:solidFill>
                <a:latin typeface="Times New Roman"/>
                <a:ea typeface="Times New Roman"/>
                <a:cs typeface="Times New Roman"/>
                <a:sym typeface="Times New Roman"/>
              </a:defRPr>
            </a:pPr>
            <a:r>
              <a:rPr dirty="0"/>
              <a:t> </a:t>
            </a:r>
            <a:r>
              <a:rPr baseline="31998" dirty="0">
                <a:latin typeface="Cambria"/>
                <a:ea typeface="Cambria"/>
                <a:cs typeface="Cambria"/>
                <a:sym typeface="Cambria"/>
              </a:rPr>
              <a:t>2</a:t>
            </a:r>
            <a:r>
              <a:rPr dirty="0">
                <a:latin typeface="Cambria"/>
                <a:ea typeface="Cambria"/>
                <a:cs typeface="Cambria"/>
                <a:sym typeface="Cambria"/>
              </a:rPr>
              <a:t>Institute of Modern Physics, Lanzhou, China</a:t>
            </a:r>
          </a:p>
          <a:p>
            <a:pPr marR="878098" defTabSz="878098">
              <a:defRPr sz="3069" b="1" baseline="31998">
                <a:solidFill>
                  <a:srgbClr val="87FEF2"/>
                </a:solidFill>
                <a:latin typeface="Cambria"/>
                <a:ea typeface="Cambria"/>
                <a:cs typeface="Cambria"/>
                <a:sym typeface="Cambria"/>
              </a:defRPr>
            </a:pPr>
            <a:r>
              <a:rPr dirty="0"/>
              <a:t>3</a:t>
            </a:r>
            <a:r>
              <a:rPr baseline="0" dirty="0"/>
              <a:t>Tsinghua University, Beijing, China</a:t>
            </a:r>
            <a:r>
              <a:rPr baseline="0" dirty="0">
                <a:latin typeface="Times New Roman"/>
                <a:ea typeface="Times New Roman"/>
                <a:cs typeface="Times New Roman"/>
                <a:sym typeface="Times New Roman"/>
              </a:rPr>
              <a:t>，</a:t>
            </a:r>
            <a:endParaRPr dirty="0">
              <a:latin typeface="Times New Roman"/>
              <a:ea typeface="Times New Roman"/>
              <a:cs typeface="Times New Roman"/>
              <a:sym typeface="Times New Roman"/>
            </a:endParaRPr>
          </a:p>
          <a:p>
            <a:pPr marR="878098" defTabSz="878098">
              <a:defRPr sz="3069" b="1" baseline="31998">
                <a:solidFill>
                  <a:srgbClr val="87FEF2"/>
                </a:solidFill>
                <a:latin typeface="Cambria"/>
                <a:ea typeface="Cambria"/>
                <a:cs typeface="Cambria"/>
                <a:sym typeface="Cambria"/>
              </a:defRPr>
            </a:pPr>
            <a:r>
              <a:rPr dirty="0"/>
              <a:t>4</a:t>
            </a:r>
            <a:r>
              <a:rPr baseline="0" dirty="0"/>
              <a:t>Sichuan University, Chengdu, China</a:t>
            </a:r>
            <a:endParaRPr dirty="0">
              <a:latin typeface="Times New Roman"/>
              <a:ea typeface="Times New Roman"/>
              <a:cs typeface="Times New Roman"/>
              <a:sym typeface="Times New Roman"/>
            </a:endParaRPr>
          </a:p>
          <a:p>
            <a:pPr marR="878098" defTabSz="878098">
              <a:defRPr sz="3069" b="1" baseline="31998">
                <a:solidFill>
                  <a:srgbClr val="87FEF2"/>
                </a:solidFill>
                <a:latin typeface="Cambria"/>
                <a:ea typeface="Cambria"/>
                <a:cs typeface="Cambria"/>
                <a:sym typeface="Cambria"/>
              </a:defRPr>
            </a:pPr>
            <a:r>
              <a:rPr dirty="0"/>
              <a:t>5</a:t>
            </a:r>
            <a:r>
              <a:rPr baseline="0" dirty="0"/>
              <a:t>Shanghai </a:t>
            </a:r>
            <a:r>
              <a:rPr baseline="0" dirty="0" err="1"/>
              <a:t>Jiaotong</a:t>
            </a:r>
            <a:r>
              <a:rPr baseline="0" dirty="0"/>
              <a:t> University, Shanghai, China</a:t>
            </a:r>
            <a:r>
              <a:rPr baseline="0" dirty="0">
                <a:latin typeface="Times New Roman"/>
                <a:ea typeface="Times New Roman"/>
                <a:cs typeface="Times New Roman"/>
                <a:sym typeface="Times New Roman"/>
              </a:rPr>
              <a:t>，</a:t>
            </a:r>
            <a:endParaRPr dirty="0">
              <a:latin typeface="Times New Roman"/>
              <a:ea typeface="Times New Roman"/>
              <a:cs typeface="Times New Roman"/>
              <a:sym typeface="Times New Roman"/>
            </a:endParaRPr>
          </a:p>
          <a:p>
            <a:pPr marR="878098" defTabSz="878098">
              <a:defRPr sz="3069" b="1">
                <a:solidFill>
                  <a:srgbClr val="87FEF2"/>
                </a:solidFill>
                <a:latin typeface="Times New Roman"/>
                <a:ea typeface="Times New Roman"/>
                <a:cs typeface="Times New Roman"/>
                <a:sym typeface="Times New Roman"/>
              </a:defRPr>
            </a:pPr>
            <a:r>
              <a:rPr dirty="0"/>
              <a:t> </a:t>
            </a:r>
            <a:r>
              <a:rPr baseline="31998" dirty="0">
                <a:latin typeface="Cambria"/>
                <a:ea typeface="Cambria"/>
                <a:cs typeface="Cambria"/>
                <a:sym typeface="Cambria"/>
              </a:rPr>
              <a:t>6</a:t>
            </a:r>
            <a:r>
              <a:rPr dirty="0">
                <a:latin typeface="Cambria"/>
                <a:ea typeface="Cambria"/>
                <a:cs typeface="Cambria"/>
                <a:sym typeface="Cambria"/>
              </a:rPr>
              <a:t>Monash University, Melbourne, Victoria, Australia,</a:t>
            </a:r>
          </a:p>
          <a:p>
            <a:pPr marR="878098" defTabSz="878098">
              <a:defRPr sz="3069" b="1" baseline="31998">
                <a:solidFill>
                  <a:srgbClr val="87FEF2"/>
                </a:solidFill>
                <a:latin typeface="Cambria"/>
                <a:ea typeface="Cambria"/>
                <a:cs typeface="Cambria"/>
                <a:sym typeface="Cambria"/>
              </a:defRPr>
            </a:pPr>
            <a:r>
              <a:rPr dirty="0"/>
              <a:t>7</a:t>
            </a:r>
            <a:r>
              <a:rPr baseline="0" dirty="0"/>
              <a:t>RIKEN, Institute of Physical and Chemical Research, Wako, Japan</a:t>
            </a:r>
            <a:r>
              <a:rPr baseline="0" dirty="0">
                <a:latin typeface="Times New Roman"/>
                <a:ea typeface="Times New Roman"/>
                <a:cs typeface="Times New Roman"/>
                <a:sym typeface="Times New Roman"/>
              </a:rPr>
              <a:t>，</a:t>
            </a:r>
            <a:endParaRPr dirty="0">
              <a:latin typeface="Times New Roman"/>
              <a:ea typeface="Times New Roman"/>
              <a:cs typeface="Times New Roman"/>
              <a:sym typeface="Times New Roman"/>
            </a:endParaRPr>
          </a:p>
          <a:p>
            <a:pPr marR="878098" defTabSz="878098">
              <a:defRPr sz="3069" b="1">
                <a:solidFill>
                  <a:srgbClr val="87FEF2"/>
                </a:solidFill>
                <a:latin typeface="Times New Roman"/>
                <a:ea typeface="Times New Roman"/>
                <a:cs typeface="Times New Roman"/>
                <a:sym typeface="Times New Roman"/>
              </a:defRPr>
            </a:pPr>
            <a:r>
              <a:rPr dirty="0"/>
              <a:t> </a:t>
            </a:r>
            <a:r>
              <a:rPr baseline="31998" dirty="0">
                <a:latin typeface="Cambria"/>
                <a:ea typeface="Cambria"/>
                <a:cs typeface="Cambria"/>
                <a:sym typeface="Cambria"/>
              </a:rPr>
              <a:t>8</a:t>
            </a:r>
            <a:r>
              <a:rPr dirty="0">
                <a:latin typeface="Cambria"/>
                <a:ea typeface="Cambria"/>
                <a:cs typeface="Cambria"/>
                <a:sym typeface="Cambria"/>
              </a:rPr>
              <a:t>Konkoly Observatory of the Hungarian Academy of Sciences, Hungary</a:t>
            </a:r>
            <a:r>
              <a:rPr dirty="0"/>
              <a:t>， </a:t>
            </a:r>
          </a:p>
          <a:p>
            <a:pPr marR="878098" defTabSz="878098">
              <a:defRPr sz="3069" b="1" baseline="31998">
                <a:solidFill>
                  <a:srgbClr val="87FEF2"/>
                </a:solidFill>
                <a:latin typeface="Cambria"/>
                <a:ea typeface="Cambria"/>
                <a:cs typeface="Cambria"/>
                <a:sym typeface="Cambria"/>
              </a:defRPr>
            </a:pPr>
            <a:r>
              <a:rPr dirty="0"/>
              <a:t>9</a:t>
            </a:r>
            <a:r>
              <a:rPr baseline="0" dirty="0"/>
              <a:t>South Dakota State University, Brookings, South Dakota, US</a:t>
            </a:r>
            <a:endParaRPr dirty="0">
              <a:latin typeface="Times New Roman"/>
              <a:ea typeface="Times New Roman"/>
              <a:cs typeface="Times New Roman"/>
              <a:sym typeface="Times New Roman"/>
            </a:endParaRPr>
          </a:p>
          <a:p>
            <a:pPr marR="878098" defTabSz="878098">
              <a:defRPr sz="3069" b="1" baseline="31998">
                <a:solidFill>
                  <a:srgbClr val="87FEF2"/>
                </a:solidFill>
                <a:latin typeface="Cambria"/>
                <a:ea typeface="Cambria"/>
                <a:cs typeface="Cambria"/>
                <a:sym typeface="Cambria"/>
              </a:defRPr>
            </a:pPr>
            <a:r>
              <a:rPr dirty="0"/>
              <a:t>10</a:t>
            </a:r>
            <a:r>
              <a:rPr baseline="0" dirty="0"/>
              <a:t>Minnesota University, Minneapolis and Saint Paul, Minnesota, US</a:t>
            </a:r>
            <a:r>
              <a:rPr baseline="0" dirty="0">
                <a:latin typeface="Times New Roman"/>
                <a:ea typeface="Times New Roman"/>
                <a:cs typeface="Times New Roman"/>
                <a:sym typeface="Times New Roman"/>
              </a:rPr>
              <a:t>， </a:t>
            </a:r>
            <a:endParaRPr dirty="0">
              <a:latin typeface="Times New Roman"/>
              <a:ea typeface="Times New Roman"/>
              <a:cs typeface="Times New Roman"/>
              <a:sym typeface="Times New Roman"/>
            </a:endParaRPr>
          </a:p>
          <a:p>
            <a:pPr marR="878098" defTabSz="878098">
              <a:defRPr sz="3069" b="1" baseline="31998">
                <a:solidFill>
                  <a:srgbClr val="87FEF2"/>
                </a:solidFill>
                <a:latin typeface="Cambria"/>
                <a:ea typeface="Cambria"/>
                <a:cs typeface="Cambria"/>
                <a:sym typeface="Cambria"/>
              </a:defRPr>
            </a:pPr>
            <a:r>
              <a:rPr dirty="0"/>
              <a:t>11</a:t>
            </a:r>
            <a:r>
              <a:rPr baseline="0" dirty="0"/>
              <a:t>University of Notre Dame, Notre Dame, Indiana, US</a:t>
            </a:r>
            <a:r>
              <a:rPr baseline="0" dirty="0">
                <a:latin typeface="Times New Roman"/>
                <a:ea typeface="Times New Roman"/>
                <a:cs typeface="Times New Roman"/>
                <a:sym typeface="Times New Roman"/>
              </a:rPr>
              <a:t>，</a:t>
            </a:r>
            <a:endParaRPr dirty="0">
              <a:latin typeface="Times New Roman"/>
              <a:ea typeface="Times New Roman"/>
              <a:cs typeface="Times New Roman"/>
              <a:sym typeface="Times New Roman"/>
            </a:endParaRPr>
          </a:p>
          <a:p>
            <a:pPr marR="878098" defTabSz="878098">
              <a:defRPr sz="3069" b="1">
                <a:solidFill>
                  <a:srgbClr val="87FEF2"/>
                </a:solidFill>
                <a:latin typeface="Times New Roman"/>
                <a:ea typeface="Times New Roman"/>
                <a:cs typeface="Times New Roman"/>
                <a:sym typeface="Times New Roman"/>
              </a:defRPr>
            </a:pPr>
            <a:r>
              <a:rPr dirty="0"/>
              <a:t> </a:t>
            </a:r>
            <a:r>
              <a:rPr baseline="31998" dirty="0">
                <a:latin typeface="Cambria"/>
                <a:ea typeface="Cambria"/>
                <a:cs typeface="Cambria"/>
                <a:sym typeface="Cambria"/>
              </a:rPr>
              <a:t>12</a:t>
            </a:r>
            <a:r>
              <a:rPr dirty="0">
                <a:latin typeface="Cambria"/>
                <a:ea typeface="Cambria"/>
                <a:cs typeface="Cambria"/>
                <a:sym typeface="Cambria"/>
              </a:rPr>
              <a:t>Osaka University, Suita, Osaka, Japan</a:t>
            </a:r>
          </a:p>
          <a:p>
            <a:pPr marR="878098" defTabSz="878098">
              <a:defRPr sz="3069" b="1" baseline="31998">
                <a:solidFill>
                  <a:srgbClr val="87FEF2"/>
                </a:solidFill>
                <a:latin typeface="Cambria"/>
                <a:ea typeface="Cambria"/>
                <a:cs typeface="Cambria"/>
                <a:sym typeface="Cambria"/>
              </a:defRPr>
            </a:pPr>
            <a:r>
              <a:rPr dirty="0"/>
              <a:t>13</a:t>
            </a:r>
            <a:r>
              <a:rPr baseline="0" dirty="0"/>
              <a:t>Shangdong University, Beihai , China</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2" name="JUNA IAC"/>
          <p:cNvSpPr txBox="1">
            <a:spLocks noGrp="1"/>
          </p:cNvSpPr>
          <p:nvPr>
            <p:ph type="title"/>
          </p:nvPr>
        </p:nvSpPr>
        <p:spPr>
          <a:xfrm>
            <a:off x="305411" y="392586"/>
            <a:ext cx="20682818" cy="1416383"/>
          </a:xfrm>
          <a:prstGeom prst="rect">
            <a:avLst/>
          </a:prstGeom>
        </p:spPr>
        <p:txBody>
          <a:bodyPr/>
          <a:lstStyle>
            <a:lvl1pPr defTabSz="635634">
              <a:defRPr sz="8600"/>
            </a:lvl1pPr>
          </a:lstStyle>
          <a:p>
            <a:r>
              <a:t>JUNA IAC</a:t>
            </a:r>
          </a:p>
        </p:txBody>
      </p:sp>
      <p:sp>
        <p:nvSpPr>
          <p:cNvPr id="1263" name="幻灯片编号"/>
          <p:cNvSpPr txBox="1">
            <a:spLocks noGrp="1"/>
          </p:cNvSpPr>
          <p:nvPr>
            <p:ph type="sldNum" sz="quarter" idx="4294967295"/>
          </p:nvPr>
        </p:nvSpPr>
        <p:spPr>
          <a:xfrm>
            <a:off x="22750931" y="12846721"/>
            <a:ext cx="509728" cy="5230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lstStyle>
            <a:lvl1pPr algn="ctr" defTabSz="825500">
              <a:defRPr sz="2800" b="1">
                <a:solidFill>
                  <a:srgbClr val="FFFFFF"/>
                </a:solidFill>
                <a:latin typeface="+mn-lt"/>
                <a:ea typeface="+mn-ea"/>
                <a:cs typeface="+mn-cs"/>
                <a:sym typeface="Helvetica Neue"/>
              </a:defRPr>
            </a:lvl1pPr>
          </a:lstStyle>
          <a:p>
            <a:fld id="{86CB4B4D-7CA3-9044-876B-883B54F8677D}" type="slidenum">
              <a:t>13</a:t>
            </a:fld>
            <a:endParaRPr/>
          </a:p>
        </p:txBody>
      </p:sp>
      <p:graphicFrame>
        <p:nvGraphicFramePr>
          <p:cNvPr id="1264" name="表格"/>
          <p:cNvGraphicFramePr/>
          <p:nvPr/>
        </p:nvGraphicFramePr>
        <p:xfrm>
          <a:off x="3336127" y="1927354"/>
          <a:ext cx="7762065" cy="9861291"/>
        </p:xfrm>
        <a:graphic>
          <a:graphicData uri="http://schemas.openxmlformats.org/drawingml/2006/table">
            <a:tbl>
              <a:tblPr>
                <a:tableStyleId>{4C3C2611-4C71-4FC5-86AE-919BDF0F9419}</a:tableStyleId>
              </a:tblPr>
              <a:tblGrid>
                <a:gridCol w="4949610">
                  <a:extLst>
                    <a:ext uri="{9D8B030D-6E8A-4147-A177-3AD203B41FA5}">
                      <a16:colId xmlns:a16="http://schemas.microsoft.com/office/drawing/2014/main" val="20000"/>
                    </a:ext>
                  </a:extLst>
                </a:gridCol>
                <a:gridCol w="2812455">
                  <a:extLst>
                    <a:ext uri="{9D8B030D-6E8A-4147-A177-3AD203B41FA5}">
                      <a16:colId xmlns:a16="http://schemas.microsoft.com/office/drawing/2014/main" val="20001"/>
                    </a:ext>
                  </a:extLst>
                </a:gridCol>
              </a:tblGrid>
              <a:tr h="1095699">
                <a:tc>
                  <a:txBody>
                    <a:bodyPr/>
                    <a:lstStyle/>
                    <a:p>
                      <a:pPr algn="ctr" defTabSz="914400">
                        <a:defRPr sz="1800">
                          <a:solidFill>
                            <a:srgbClr val="000000"/>
                          </a:solidFill>
                        </a:defRPr>
                      </a:pPr>
                      <a:r>
                        <a:rPr sz="5000" b="1">
                          <a:solidFill>
                            <a:srgbClr val="FFFFFF"/>
                          </a:solidFill>
                          <a:sym typeface="Helvetica"/>
                        </a:rPr>
                        <a:t>M. Wiescher </a:t>
                      </a:r>
                    </a:p>
                  </a:txBody>
                  <a:tcPr marL="50800" marR="50800" marT="50800" marB="50800" anchor="ctr" horzOverflow="overflow">
                    <a:lnL w="12700">
                      <a:solidFill>
                        <a:srgbClr val="D6D6D6"/>
                      </a:solidFill>
                      <a:miter lim="400000"/>
                    </a:lnL>
                    <a:lnT w="12700">
                      <a:solidFill>
                        <a:srgbClr val="D6D6D6"/>
                      </a:solidFill>
                      <a:miter lim="400000"/>
                    </a:lnT>
                  </a:tcPr>
                </a:tc>
                <a:tc>
                  <a:txBody>
                    <a:bodyPr/>
                    <a:lstStyle/>
                    <a:p>
                      <a:pPr algn="ctr" defTabSz="914400">
                        <a:defRPr sz="1800">
                          <a:solidFill>
                            <a:srgbClr val="000000"/>
                          </a:solidFill>
                        </a:defRPr>
                      </a:pPr>
                      <a:r>
                        <a:rPr sz="5000" b="1">
                          <a:solidFill>
                            <a:srgbClr val="FFFFFF"/>
                          </a:solidFill>
                          <a:sym typeface="Helvetica"/>
                        </a:rPr>
                        <a:t>UND</a:t>
                      </a:r>
                    </a:p>
                  </a:txBody>
                  <a:tcPr marL="50800" marR="50800" marT="50800" marB="50800" anchor="ctr" horzOverflow="overflow">
                    <a:lnR w="12700">
                      <a:solidFill>
                        <a:srgbClr val="D6D6D6"/>
                      </a:solidFill>
                      <a:miter lim="400000"/>
                    </a:lnR>
                    <a:lnT w="12700">
                      <a:solidFill>
                        <a:srgbClr val="D6D6D6"/>
                      </a:solidFill>
                      <a:miter lim="400000"/>
                    </a:lnT>
                  </a:tcPr>
                </a:tc>
                <a:extLst>
                  <a:ext uri="{0D108BD9-81ED-4DB2-BD59-A6C34878D82A}">
                    <a16:rowId xmlns:a16="http://schemas.microsoft.com/office/drawing/2014/main" val="10000"/>
                  </a:ext>
                </a:extLst>
              </a:tr>
              <a:tr h="1095699">
                <a:tc>
                  <a:txBody>
                    <a:bodyPr/>
                    <a:lstStyle/>
                    <a:p>
                      <a:pPr algn="ctr" defTabSz="914400">
                        <a:defRPr sz="1800">
                          <a:solidFill>
                            <a:srgbClr val="000000"/>
                          </a:solidFill>
                        </a:defRPr>
                      </a:pPr>
                      <a:r>
                        <a:rPr sz="5000" b="1">
                          <a:solidFill>
                            <a:srgbClr val="FFFFFF"/>
                          </a:solidFill>
                          <a:sym typeface="Helvetica"/>
                        </a:rPr>
                        <a:t>T. Motobayashi </a:t>
                      </a:r>
                    </a:p>
                  </a:txBody>
                  <a:tcPr marL="50800" marR="50800" marT="50800" marB="50800" anchor="ctr" horzOverflow="overflow">
                    <a:lnL w="12700">
                      <a:solidFill>
                        <a:srgbClr val="D6D6D6"/>
                      </a:solidFill>
                      <a:miter lim="400000"/>
                    </a:lnL>
                  </a:tcPr>
                </a:tc>
                <a:tc>
                  <a:txBody>
                    <a:bodyPr/>
                    <a:lstStyle/>
                    <a:p>
                      <a:pPr algn="ctr" defTabSz="914400">
                        <a:defRPr sz="1800">
                          <a:solidFill>
                            <a:srgbClr val="000000"/>
                          </a:solidFill>
                        </a:defRPr>
                      </a:pPr>
                      <a:r>
                        <a:rPr sz="5000" b="1">
                          <a:solidFill>
                            <a:srgbClr val="FFFFFF"/>
                          </a:solidFill>
                          <a:sym typeface="Helvetica"/>
                        </a:rPr>
                        <a:t>RIKEN</a:t>
                      </a:r>
                    </a:p>
                  </a:txBody>
                  <a:tcPr marL="50800" marR="50800" marT="50800" marB="50800" anchor="ctr" horzOverflow="overflow">
                    <a:lnR w="12700">
                      <a:solidFill>
                        <a:srgbClr val="D6D6D6"/>
                      </a:solidFill>
                      <a:miter lim="400000"/>
                    </a:lnR>
                  </a:tcPr>
                </a:tc>
                <a:extLst>
                  <a:ext uri="{0D108BD9-81ED-4DB2-BD59-A6C34878D82A}">
                    <a16:rowId xmlns:a16="http://schemas.microsoft.com/office/drawing/2014/main" val="10001"/>
                  </a:ext>
                </a:extLst>
              </a:tr>
              <a:tr h="1095699">
                <a:tc>
                  <a:txBody>
                    <a:bodyPr/>
                    <a:lstStyle/>
                    <a:p>
                      <a:pPr algn="ctr" defTabSz="914400">
                        <a:defRPr sz="1800">
                          <a:solidFill>
                            <a:srgbClr val="000000"/>
                          </a:solidFill>
                        </a:defRPr>
                      </a:pPr>
                      <a:r>
                        <a:rPr sz="5000" b="1">
                          <a:solidFill>
                            <a:srgbClr val="FFFFFF"/>
                          </a:solidFill>
                          <a:sym typeface="Helvetica"/>
                        </a:rPr>
                        <a:t>H. Wang</a:t>
                      </a:r>
                    </a:p>
                  </a:txBody>
                  <a:tcPr marL="50800" marR="50800" marT="50800" marB="50800" anchor="ctr" horzOverflow="overflow">
                    <a:lnL w="12700">
                      <a:solidFill>
                        <a:srgbClr val="D6D6D6"/>
                      </a:solidFill>
                      <a:miter lim="400000"/>
                    </a:lnL>
                  </a:tcPr>
                </a:tc>
                <a:tc>
                  <a:txBody>
                    <a:bodyPr/>
                    <a:lstStyle/>
                    <a:p>
                      <a:pPr algn="ctr" defTabSz="914400">
                        <a:defRPr sz="1800">
                          <a:solidFill>
                            <a:srgbClr val="000000"/>
                          </a:solidFill>
                        </a:defRPr>
                      </a:pPr>
                      <a:r>
                        <a:rPr sz="5000" b="1">
                          <a:solidFill>
                            <a:srgbClr val="FFFFFF"/>
                          </a:solidFill>
                          <a:sym typeface="Helvetica"/>
                        </a:rPr>
                        <a:t>TCAS</a:t>
                      </a:r>
                    </a:p>
                  </a:txBody>
                  <a:tcPr marL="50800" marR="50800" marT="50800" marB="50800" anchor="ctr" horzOverflow="overflow">
                    <a:lnR w="12700">
                      <a:solidFill>
                        <a:srgbClr val="D6D6D6"/>
                      </a:solidFill>
                      <a:miter lim="400000"/>
                    </a:lnR>
                  </a:tcPr>
                </a:tc>
                <a:extLst>
                  <a:ext uri="{0D108BD9-81ED-4DB2-BD59-A6C34878D82A}">
                    <a16:rowId xmlns:a16="http://schemas.microsoft.com/office/drawing/2014/main" val="10002"/>
                  </a:ext>
                </a:extLst>
              </a:tr>
              <a:tr h="1095699">
                <a:tc>
                  <a:txBody>
                    <a:bodyPr/>
                    <a:lstStyle/>
                    <a:p>
                      <a:pPr algn="ctr" defTabSz="914400">
                        <a:defRPr sz="1800">
                          <a:solidFill>
                            <a:srgbClr val="000000"/>
                          </a:solidFill>
                        </a:defRPr>
                      </a:pPr>
                      <a:r>
                        <a:rPr sz="5000" b="1">
                          <a:solidFill>
                            <a:srgbClr val="FFFFFF"/>
                          </a:solidFill>
                          <a:sym typeface="Helvetica"/>
                        </a:rPr>
                        <a:t>C. Brune</a:t>
                      </a:r>
                    </a:p>
                  </a:txBody>
                  <a:tcPr marL="50800" marR="50800" marT="50800" marB="50800" anchor="ctr" horzOverflow="overflow">
                    <a:lnL w="12700">
                      <a:solidFill>
                        <a:srgbClr val="D6D6D6"/>
                      </a:solidFill>
                      <a:miter lim="400000"/>
                    </a:lnL>
                  </a:tcPr>
                </a:tc>
                <a:tc>
                  <a:txBody>
                    <a:bodyPr/>
                    <a:lstStyle/>
                    <a:p>
                      <a:pPr algn="ctr" defTabSz="914400">
                        <a:defRPr sz="1800">
                          <a:solidFill>
                            <a:srgbClr val="000000"/>
                          </a:solidFill>
                        </a:defRPr>
                      </a:pPr>
                      <a:r>
                        <a:rPr sz="5000" b="1">
                          <a:solidFill>
                            <a:srgbClr val="FFFFFF"/>
                          </a:solidFill>
                          <a:sym typeface="Helvetica"/>
                        </a:rPr>
                        <a:t>Ohio</a:t>
                      </a:r>
                    </a:p>
                  </a:txBody>
                  <a:tcPr marL="50800" marR="50800" marT="50800" marB="50800" anchor="ctr" horzOverflow="overflow">
                    <a:lnR w="12700">
                      <a:solidFill>
                        <a:srgbClr val="D6D6D6"/>
                      </a:solidFill>
                      <a:miter lim="400000"/>
                    </a:lnR>
                  </a:tcPr>
                </a:tc>
                <a:extLst>
                  <a:ext uri="{0D108BD9-81ED-4DB2-BD59-A6C34878D82A}">
                    <a16:rowId xmlns:a16="http://schemas.microsoft.com/office/drawing/2014/main" val="10003"/>
                  </a:ext>
                </a:extLst>
              </a:tr>
              <a:tr h="1095699">
                <a:tc>
                  <a:txBody>
                    <a:bodyPr/>
                    <a:lstStyle/>
                    <a:p>
                      <a:pPr algn="ctr" defTabSz="914400">
                        <a:defRPr sz="1800">
                          <a:solidFill>
                            <a:srgbClr val="000000"/>
                          </a:solidFill>
                        </a:defRPr>
                      </a:pPr>
                      <a:r>
                        <a:rPr sz="5000" b="1">
                          <a:solidFill>
                            <a:srgbClr val="FFFFFF"/>
                          </a:solidFill>
                          <a:sym typeface="Helvetica"/>
                        </a:rPr>
                        <a:t>M. Junker</a:t>
                      </a:r>
                    </a:p>
                  </a:txBody>
                  <a:tcPr marL="50800" marR="50800" marT="50800" marB="50800" anchor="ctr" horzOverflow="overflow">
                    <a:lnL w="12700">
                      <a:solidFill>
                        <a:srgbClr val="D6D6D6"/>
                      </a:solidFill>
                      <a:miter lim="400000"/>
                    </a:lnL>
                  </a:tcPr>
                </a:tc>
                <a:tc>
                  <a:txBody>
                    <a:bodyPr/>
                    <a:lstStyle/>
                    <a:p>
                      <a:pPr algn="ctr" defTabSz="914400">
                        <a:defRPr sz="1800">
                          <a:solidFill>
                            <a:srgbClr val="000000"/>
                          </a:solidFill>
                        </a:defRPr>
                      </a:pPr>
                      <a:r>
                        <a:rPr sz="5000" b="1">
                          <a:solidFill>
                            <a:srgbClr val="FFFFFF"/>
                          </a:solidFill>
                          <a:sym typeface="Helvetica"/>
                        </a:rPr>
                        <a:t>INFN</a:t>
                      </a:r>
                    </a:p>
                  </a:txBody>
                  <a:tcPr marL="50800" marR="50800" marT="50800" marB="50800" anchor="ctr" horzOverflow="overflow">
                    <a:lnR w="12700">
                      <a:solidFill>
                        <a:srgbClr val="D6D6D6"/>
                      </a:solidFill>
                      <a:miter lim="400000"/>
                    </a:lnR>
                  </a:tcPr>
                </a:tc>
                <a:extLst>
                  <a:ext uri="{0D108BD9-81ED-4DB2-BD59-A6C34878D82A}">
                    <a16:rowId xmlns:a16="http://schemas.microsoft.com/office/drawing/2014/main" val="10004"/>
                  </a:ext>
                </a:extLst>
              </a:tr>
              <a:tr h="1095699">
                <a:tc>
                  <a:txBody>
                    <a:bodyPr/>
                    <a:lstStyle/>
                    <a:p>
                      <a:pPr algn="ctr" defTabSz="914400">
                        <a:defRPr sz="1800">
                          <a:solidFill>
                            <a:srgbClr val="000000"/>
                          </a:solidFill>
                        </a:defRPr>
                      </a:pPr>
                      <a:r>
                        <a:rPr sz="5000" b="1">
                          <a:solidFill>
                            <a:srgbClr val="FFFFFF"/>
                          </a:solidFill>
                          <a:sym typeface="Helvetica"/>
                        </a:rPr>
                        <a:t>D. Robertson</a:t>
                      </a:r>
                    </a:p>
                  </a:txBody>
                  <a:tcPr marL="50800" marR="50800" marT="50800" marB="50800" anchor="ctr" horzOverflow="overflow">
                    <a:lnL w="12700">
                      <a:solidFill>
                        <a:srgbClr val="D6D6D6"/>
                      </a:solidFill>
                      <a:miter lim="400000"/>
                    </a:lnL>
                  </a:tcPr>
                </a:tc>
                <a:tc>
                  <a:txBody>
                    <a:bodyPr/>
                    <a:lstStyle/>
                    <a:p>
                      <a:pPr algn="ctr" defTabSz="914400">
                        <a:defRPr sz="1800">
                          <a:solidFill>
                            <a:srgbClr val="000000"/>
                          </a:solidFill>
                        </a:defRPr>
                      </a:pPr>
                      <a:r>
                        <a:rPr sz="5000" b="1">
                          <a:solidFill>
                            <a:srgbClr val="FFFFFF"/>
                          </a:solidFill>
                          <a:sym typeface="Helvetica"/>
                        </a:rPr>
                        <a:t>UND</a:t>
                      </a:r>
                    </a:p>
                  </a:txBody>
                  <a:tcPr marL="50800" marR="50800" marT="50800" marB="50800" anchor="ctr" horzOverflow="overflow">
                    <a:lnR w="12700">
                      <a:solidFill>
                        <a:srgbClr val="D6D6D6"/>
                      </a:solidFill>
                      <a:miter lim="400000"/>
                    </a:lnR>
                  </a:tcPr>
                </a:tc>
                <a:extLst>
                  <a:ext uri="{0D108BD9-81ED-4DB2-BD59-A6C34878D82A}">
                    <a16:rowId xmlns:a16="http://schemas.microsoft.com/office/drawing/2014/main" val="10005"/>
                  </a:ext>
                </a:extLst>
              </a:tr>
              <a:tr h="1095699">
                <a:tc>
                  <a:txBody>
                    <a:bodyPr/>
                    <a:lstStyle/>
                    <a:p>
                      <a:pPr algn="ctr" defTabSz="914400">
                        <a:defRPr sz="1800">
                          <a:solidFill>
                            <a:srgbClr val="000000"/>
                          </a:solidFill>
                        </a:defRPr>
                      </a:pPr>
                      <a:r>
                        <a:rPr sz="5000" b="1">
                          <a:solidFill>
                            <a:srgbClr val="FFFFFF"/>
                          </a:solidFill>
                          <a:sym typeface="Helvetica"/>
                        </a:rPr>
                        <a:t>F. Strieder</a:t>
                      </a:r>
                    </a:p>
                  </a:txBody>
                  <a:tcPr marL="50800" marR="50800" marT="50800" marB="50800" anchor="ctr" horzOverflow="overflow">
                    <a:lnL w="12700">
                      <a:solidFill>
                        <a:srgbClr val="D6D6D6"/>
                      </a:solidFill>
                      <a:miter lim="400000"/>
                    </a:lnL>
                  </a:tcPr>
                </a:tc>
                <a:tc>
                  <a:txBody>
                    <a:bodyPr/>
                    <a:lstStyle/>
                    <a:p>
                      <a:pPr algn="ctr" defTabSz="914400">
                        <a:defRPr sz="1800">
                          <a:solidFill>
                            <a:srgbClr val="000000"/>
                          </a:solidFill>
                        </a:defRPr>
                      </a:pPr>
                      <a:r>
                        <a:rPr sz="5000" b="1">
                          <a:solidFill>
                            <a:srgbClr val="FFFFFF"/>
                          </a:solidFill>
                          <a:sym typeface="Helvetica"/>
                        </a:rPr>
                        <a:t>SDSMT</a:t>
                      </a:r>
                    </a:p>
                  </a:txBody>
                  <a:tcPr marL="50800" marR="50800" marT="50800" marB="50800" anchor="ctr" horzOverflow="overflow">
                    <a:lnR w="12700">
                      <a:solidFill>
                        <a:srgbClr val="D6D6D6"/>
                      </a:solidFill>
                      <a:miter lim="400000"/>
                    </a:lnR>
                  </a:tcPr>
                </a:tc>
                <a:extLst>
                  <a:ext uri="{0D108BD9-81ED-4DB2-BD59-A6C34878D82A}">
                    <a16:rowId xmlns:a16="http://schemas.microsoft.com/office/drawing/2014/main" val="10006"/>
                  </a:ext>
                </a:extLst>
              </a:tr>
              <a:tr h="1095699">
                <a:tc>
                  <a:txBody>
                    <a:bodyPr/>
                    <a:lstStyle/>
                    <a:p>
                      <a:pPr algn="ctr" defTabSz="914400">
                        <a:defRPr sz="1800">
                          <a:solidFill>
                            <a:srgbClr val="000000"/>
                          </a:solidFill>
                        </a:defRPr>
                      </a:pPr>
                      <a:r>
                        <a:rPr sz="5000" b="1">
                          <a:solidFill>
                            <a:srgbClr val="FFFFFF"/>
                          </a:solidFill>
                          <a:sym typeface="Helvetica"/>
                        </a:rPr>
                        <a:t>D. Leitner </a:t>
                      </a:r>
                    </a:p>
                  </a:txBody>
                  <a:tcPr marL="50800" marR="50800" marT="50800" marB="50800" anchor="ctr" horzOverflow="overflow">
                    <a:lnL w="12700">
                      <a:solidFill>
                        <a:srgbClr val="D6D6D6"/>
                      </a:solidFill>
                      <a:miter lim="400000"/>
                    </a:lnL>
                  </a:tcPr>
                </a:tc>
                <a:tc>
                  <a:txBody>
                    <a:bodyPr/>
                    <a:lstStyle/>
                    <a:p>
                      <a:pPr algn="ctr" defTabSz="914400">
                        <a:defRPr sz="1800">
                          <a:solidFill>
                            <a:srgbClr val="000000"/>
                          </a:solidFill>
                        </a:defRPr>
                      </a:pPr>
                      <a:r>
                        <a:rPr sz="5000" b="1">
                          <a:solidFill>
                            <a:srgbClr val="FFFFFF"/>
                          </a:solidFill>
                          <a:sym typeface="Helvetica"/>
                        </a:rPr>
                        <a:t>LBL</a:t>
                      </a:r>
                    </a:p>
                  </a:txBody>
                  <a:tcPr marL="50800" marR="50800" marT="50800" marB="50800" anchor="ctr" horzOverflow="overflow">
                    <a:lnR w="12700">
                      <a:solidFill>
                        <a:srgbClr val="D6D6D6"/>
                      </a:solidFill>
                      <a:miter lim="400000"/>
                    </a:lnR>
                  </a:tcPr>
                </a:tc>
                <a:extLst>
                  <a:ext uri="{0D108BD9-81ED-4DB2-BD59-A6C34878D82A}">
                    <a16:rowId xmlns:a16="http://schemas.microsoft.com/office/drawing/2014/main" val="10007"/>
                  </a:ext>
                </a:extLst>
              </a:tr>
              <a:tr h="1095699">
                <a:tc>
                  <a:txBody>
                    <a:bodyPr/>
                    <a:lstStyle/>
                    <a:p>
                      <a:pPr algn="ctr" defTabSz="914400">
                        <a:defRPr sz="1800">
                          <a:solidFill>
                            <a:srgbClr val="000000"/>
                          </a:solidFill>
                        </a:defRPr>
                      </a:pPr>
                      <a:r>
                        <a:rPr sz="5000" b="1">
                          <a:solidFill>
                            <a:srgbClr val="FFFFFF"/>
                          </a:solidFill>
                          <a:sym typeface="Helvetica"/>
                        </a:rPr>
                        <a:t>Q. Yue</a:t>
                      </a:r>
                    </a:p>
                  </a:txBody>
                  <a:tcPr marL="50800" marR="50800" marT="50800" marB="50800" anchor="ctr" horzOverflow="overflow">
                    <a:lnL w="12700">
                      <a:solidFill>
                        <a:srgbClr val="D6D6D6"/>
                      </a:solidFill>
                      <a:miter lim="400000"/>
                    </a:lnL>
                    <a:lnB w="12700">
                      <a:solidFill>
                        <a:srgbClr val="D6D6D6"/>
                      </a:solidFill>
                      <a:miter lim="400000"/>
                    </a:lnB>
                  </a:tcPr>
                </a:tc>
                <a:tc>
                  <a:txBody>
                    <a:bodyPr/>
                    <a:lstStyle/>
                    <a:p>
                      <a:pPr algn="ctr" defTabSz="914400">
                        <a:defRPr sz="1800">
                          <a:solidFill>
                            <a:srgbClr val="000000"/>
                          </a:solidFill>
                        </a:defRPr>
                      </a:pPr>
                      <a:r>
                        <a:rPr sz="5000" b="1">
                          <a:solidFill>
                            <a:srgbClr val="FFFFFF"/>
                          </a:solidFill>
                          <a:sym typeface="Helvetica"/>
                        </a:rPr>
                        <a:t>THU</a:t>
                      </a:r>
                    </a:p>
                  </a:txBody>
                  <a:tcPr marL="50800" marR="50800" marT="50800" marB="50800" anchor="ctr" horzOverflow="overflow">
                    <a:lnR w="12700">
                      <a:solidFill>
                        <a:srgbClr val="D6D6D6"/>
                      </a:solidFill>
                      <a:miter lim="400000"/>
                    </a:lnR>
                    <a:lnB w="12700">
                      <a:solidFill>
                        <a:srgbClr val="D6D6D6"/>
                      </a:solidFill>
                      <a:miter lim="400000"/>
                    </a:lnB>
                  </a:tcPr>
                </a:tc>
                <a:extLst>
                  <a:ext uri="{0D108BD9-81ED-4DB2-BD59-A6C34878D82A}">
                    <a16:rowId xmlns:a16="http://schemas.microsoft.com/office/drawing/2014/main" val="10008"/>
                  </a:ext>
                </a:extLst>
              </a:tr>
            </a:tbl>
          </a:graphicData>
        </a:graphic>
      </p:graphicFrame>
      <p:sp>
        <p:nvSpPr>
          <p:cNvPr id="1265" name="1st meeting July 2015，1st formal IAC meeting March,  2016, 2nd mini meeting Sept. 2017"/>
          <p:cNvSpPr txBox="1"/>
          <p:nvPr/>
        </p:nvSpPr>
        <p:spPr>
          <a:xfrm>
            <a:off x="2017774" y="12352586"/>
            <a:ext cx="19586449" cy="736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600" b="1">
                <a:solidFill>
                  <a:srgbClr val="FFFFFF"/>
                </a:solidFill>
                <a:latin typeface="+mn-lt"/>
                <a:ea typeface="+mn-ea"/>
                <a:cs typeface="+mn-cs"/>
                <a:sym typeface="Helvetica Neue"/>
              </a:defRPr>
            </a:lvl1pPr>
          </a:lstStyle>
          <a:p>
            <a:r>
              <a:t>1st meeting July 2015，1st formal IAC meeting March,  2016, 2nd mini meeting Sept. 2017</a:t>
            </a:r>
          </a:p>
        </p:txBody>
      </p:sp>
      <p:pic>
        <p:nvPicPr>
          <p:cNvPr id="1266" name="图像" descr="图像"/>
          <p:cNvPicPr>
            <a:picLocks noChangeAspect="1"/>
          </p:cNvPicPr>
          <p:nvPr/>
        </p:nvPicPr>
        <p:blipFill>
          <a:blip r:embed="rId2"/>
          <a:stretch>
            <a:fillRect/>
          </a:stretch>
        </p:blipFill>
        <p:spPr>
          <a:xfrm>
            <a:off x="1203740" y="3014502"/>
            <a:ext cx="985529" cy="985529"/>
          </a:xfrm>
          <a:prstGeom prst="rect">
            <a:avLst/>
          </a:prstGeom>
          <a:ln w="12700">
            <a:miter lim="400000"/>
          </a:ln>
        </p:spPr>
      </p:pic>
      <p:pic>
        <p:nvPicPr>
          <p:cNvPr id="1267" name="图像" descr="图像"/>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268876" y="10609074"/>
            <a:ext cx="950980" cy="1105736"/>
          </a:xfrm>
          <a:prstGeom prst="rect">
            <a:avLst/>
          </a:prstGeom>
          <a:ln w="12700">
            <a:miter lim="400000"/>
          </a:ln>
        </p:spPr>
      </p:pic>
      <p:pic>
        <p:nvPicPr>
          <p:cNvPr id="1268" name="图像" descr="图像"/>
          <p:cNvPicPr>
            <a:picLocks noChangeAspect="1"/>
          </p:cNvPicPr>
          <p:nvPr/>
        </p:nvPicPr>
        <p:blipFill>
          <a:blip r:embed="rId4"/>
          <a:stretch>
            <a:fillRect/>
          </a:stretch>
        </p:blipFill>
        <p:spPr>
          <a:xfrm>
            <a:off x="1215938" y="8072435"/>
            <a:ext cx="1056892" cy="1487477"/>
          </a:xfrm>
          <a:prstGeom prst="rect">
            <a:avLst/>
          </a:prstGeom>
          <a:ln w="12700">
            <a:miter lim="400000"/>
          </a:ln>
        </p:spPr>
      </p:pic>
      <p:pic>
        <p:nvPicPr>
          <p:cNvPr id="1269" name="图像" descr="图像"/>
          <p:cNvPicPr>
            <a:picLocks noChangeAspect="1"/>
          </p:cNvPicPr>
          <p:nvPr/>
        </p:nvPicPr>
        <p:blipFill>
          <a:blip r:embed="rId5"/>
          <a:stretch>
            <a:fillRect/>
          </a:stretch>
        </p:blipFill>
        <p:spPr>
          <a:xfrm>
            <a:off x="1244658" y="1507095"/>
            <a:ext cx="959193" cy="1352850"/>
          </a:xfrm>
          <a:prstGeom prst="rect">
            <a:avLst/>
          </a:prstGeom>
          <a:ln w="12700">
            <a:miter lim="400000"/>
          </a:ln>
        </p:spPr>
      </p:pic>
      <p:pic>
        <p:nvPicPr>
          <p:cNvPr id="1270" name="图像" descr="图像"/>
          <p:cNvPicPr>
            <a:picLocks noChangeAspect="1"/>
          </p:cNvPicPr>
          <p:nvPr/>
        </p:nvPicPr>
        <p:blipFill>
          <a:blip r:embed="rId6"/>
          <a:stretch>
            <a:fillRect/>
          </a:stretch>
        </p:blipFill>
        <p:spPr>
          <a:xfrm>
            <a:off x="1268876" y="4068853"/>
            <a:ext cx="967252" cy="1210911"/>
          </a:xfrm>
          <a:prstGeom prst="rect">
            <a:avLst/>
          </a:prstGeom>
          <a:ln w="12700">
            <a:miter lim="400000"/>
          </a:ln>
        </p:spPr>
      </p:pic>
      <p:pic>
        <p:nvPicPr>
          <p:cNvPr id="1271" name="图像" descr="图像"/>
          <p:cNvPicPr>
            <a:picLocks noChangeAspect="1"/>
          </p:cNvPicPr>
          <p:nvPr/>
        </p:nvPicPr>
        <p:blipFill>
          <a:blip r:embed="rId7"/>
          <a:stretch>
            <a:fillRect/>
          </a:stretch>
        </p:blipFill>
        <p:spPr>
          <a:xfrm>
            <a:off x="1317726" y="7325248"/>
            <a:ext cx="950716" cy="1021378"/>
          </a:xfrm>
          <a:prstGeom prst="rect">
            <a:avLst/>
          </a:prstGeom>
          <a:ln w="12700">
            <a:miter lim="400000"/>
          </a:ln>
        </p:spPr>
      </p:pic>
      <p:pic>
        <p:nvPicPr>
          <p:cNvPr id="1272" name="图像" descr="图像"/>
          <p:cNvPicPr>
            <a:picLocks noChangeAspect="1"/>
          </p:cNvPicPr>
          <p:nvPr/>
        </p:nvPicPr>
        <p:blipFill>
          <a:blip r:embed="rId8"/>
          <a:stretch>
            <a:fillRect/>
          </a:stretch>
        </p:blipFill>
        <p:spPr>
          <a:xfrm>
            <a:off x="1317726" y="5028424"/>
            <a:ext cx="950716" cy="1267621"/>
          </a:xfrm>
          <a:prstGeom prst="rect">
            <a:avLst/>
          </a:prstGeom>
          <a:ln w="12700">
            <a:miter lim="400000"/>
          </a:ln>
        </p:spPr>
      </p:pic>
      <p:pic>
        <p:nvPicPr>
          <p:cNvPr id="1273" name="图像" descr="图像"/>
          <p:cNvPicPr>
            <a:picLocks noChangeAspect="1"/>
          </p:cNvPicPr>
          <p:nvPr/>
        </p:nvPicPr>
        <p:blipFill>
          <a:blip r:embed="rId9"/>
          <a:stretch>
            <a:fillRect/>
          </a:stretch>
        </p:blipFill>
        <p:spPr>
          <a:xfrm>
            <a:off x="1244658" y="9515499"/>
            <a:ext cx="1105329" cy="915844"/>
          </a:xfrm>
          <a:prstGeom prst="rect">
            <a:avLst/>
          </a:prstGeom>
          <a:ln w="12700">
            <a:miter lim="400000"/>
          </a:ln>
        </p:spPr>
      </p:pic>
      <p:pic>
        <p:nvPicPr>
          <p:cNvPr id="1274" name="Screen Shot 2016-03-01 at 22.15.24.png" descr="Screen Shot 2016-03-01 at 22.15.24.png"/>
          <p:cNvPicPr>
            <a:picLocks noChangeAspect="1"/>
          </p:cNvPicPr>
          <p:nvPr/>
        </p:nvPicPr>
        <p:blipFill>
          <a:blip r:embed="rId10"/>
          <a:stretch>
            <a:fillRect/>
          </a:stretch>
        </p:blipFill>
        <p:spPr>
          <a:xfrm>
            <a:off x="1299500" y="6114339"/>
            <a:ext cx="889769" cy="1210910"/>
          </a:xfrm>
          <a:prstGeom prst="rect">
            <a:avLst/>
          </a:prstGeom>
          <a:ln w="12700">
            <a:miter lim="400000"/>
          </a:ln>
        </p:spPr>
      </p:pic>
      <p:pic>
        <p:nvPicPr>
          <p:cNvPr id="1275" name="thumb_P3014362_1024.jpg" descr="thumb_P3014362_1024.jpg"/>
          <p:cNvPicPr>
            <a:picLocks noChangeAspect="1"/>
          </p:cNvPicPr>
          <p:nvPr/>
        </p:nvPicPr>
        <p:blipFill>
          <a:blip r:embed="rId11" cstate="print">
            <a:extLst>
              <a:ext uri="{28A0092B-C50C-407E-A947-70E740481C1C}">
                <a14:useLocalDpi xmlns:a14="http://schemas.microsoft.com/office/drawing/2010/main"/>
              </a:ext>
            </a:extLst>
          </a:blip>
          <a:srcRect/>
          <a:stretch>
            <a:fillRect/>
          </a:stretch>
        </p:blipFill>
        <p:spPr>
          <a:xfrm>
            <a:off x="13914202" y="1014117"/>
            <a:ext cx="7774886" cy="3925068"/>
          </a:xfrm>
          <a:prstGeom prst="rect">
            <a:avLst/>
          </a:prstGeom>
          <a:ln w="12700">
            <a:miter lim="400000"/>
          </a:ln>
        </p:spPr>
      </p:pic>
      <p:sp>
        <p:nvSpPr>
          <p:cNvPr id="1276" name="IAC, CJPL，Mar. 1, 2016"/>
          <p:cNvSpPr txBox="1"/>
          <p:nvPr/>
        </p:nvSpPr>
        <p:spPr>
          <a:xfrm>
            <a:off x="14692847" y="4901423"/>
            <a:ext cx="5958333" cy="812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b="1">
                <a:solidFill>
                  <a:srgbClr val="FFFB00"/>
                </a:solidFill>
                <a:latin typeface="+mn-lt"/>
                <a:ea typeface="+mn-ea"/>
                <a:cs typeface="+mn-cs"/>
                <a:sym typeface="Helvetica Neue"/>
              </a:defRPr>
            </a:lvl1pPr>
          </a:lstStyle>
          <a:p>
            <a:r>
              <a:t>IAC, CJPL，Mar. 1, 2016</a:t>
            </a:r>
          </a:p>
        </p:txBody>
      </p:sp>
      <p:sp>
        <p:nvSpPr>
          <p:cNvPr id="1277" name="Mini IAC, Shanghai, Sept. 19, 2017"/>
          <p:cNvSpPr txBox="1"/>
          <p:nvPr/>
        </p:nvSpPr>
        <p:spPr>
          <a:xfrm>
            <a:off x="13910172" y="11530902"/>
            <a:ext cx="7523684" cy="6471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600" b="1">
                <a:solidFill>
                  <a:srgbClr val="FFFB00"/>
                </a:solidFill>
                <a:latin typeface="+mn-lt"/>
                <a:ea typeface="+mn-ea"/>
                <a:cs typeface="+mn-cs"/>
                <a:sym typeface="Helvetica Neue"/>
              </a:defRPr>
            </a:lvl1pPr>
          </a:lstStyle>
          <a:p>
            <a:r>
              <a:t>Mini IAC, Shanghai, Sept. 19, 2017</a:t>
            </a:r>
          </a:p>
        </p:txBody>
      </p:sp>
      <p:pic>
        <p:nvPicPr>
          <p:cNvPr id="1278" name="ZVNXp3kxTpG9H6f06FfRng_thumb_abef.jpeg" descr="ZVNXp3kxTpG9H6f06FfRng_thumb_abef.jpeg"/>
          <p:cNvPicPr>
            <a:picLocks noChangeAspect="1"/>
          </p:cNvPicPr>
          <p:nvPr/>
        </p:nvPicPr>
        <p:blipFill>
          <a:blip r:embed="rId12"/>
          <a:stretch>
            <a:fillRect/>
          </a:stretch>
        </p:blipFill>
        <p:spPr>
          <a:xfrm>
            <a:off x="13911129" y="5807404"/>
            <a:ext cx="8094267" cy="5766202"/>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 name="Ion source and accelerator status"/>
          <p:cNvSpPr txBox="1">
            <a:spLocks noGrp="1"/>
          </p:cNvSpPr>
          <p:nvPr>
            <p:ph type="title"/>
          </p:nvPr>
        </p:nvSpPr>
        <p:spPr>
          <a:prstGeom prst="rect">
            <a:avLst/>
          </a:prstGeom>
        </p:spPr>
        <p:txBody>
          <a:bodyPr/>
          <a:lstStyle>
            <a:lvl1pPr defTabSz="444942">
              <a:defRPr sz="6000"/>
            </a:lvl1pPr>
          </a:lstStyle>
          <a:p>
            <a:r>
              <a:rPr dirty="0"/>
              <a:t>Ion source and accelerator</a:t>
            </a:r>
          </a:p>
        </p:txBody>
      </p:sp>
      <p:sp>
        <p:nvSpPr>
          <p:cNvPr id="1281" name="Ion source installed, 1 mA tested; 7/31/16, reach 16 mA in Oct."/>
          <p:cNvSpPr txBox="1"/>
          <p:nvPr/>
        </p:nvSpPr>
        <p:spPr>
          <a:xfrm>
            <a:off x="380796" y="6946176"/>
            <a:ext cx="9130726" cy="13815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4200" b="1">
                <a:solidFill>
                  <a:srgbClr val="FFFB00"/>
                </a:solidFill>
                <a:latin typeface="+mn-lt"/>
                <a:ea typeface="+mn-ea"/>
                <a:cs typeface="+mn-cs"/>
                <a:sym typeface="Helvetica Neue"/>
              </a:defRPr>
            </a:lvl1pPr>
          </a:lstStyle>
          <a:p>
            <a:r>
              <a:t>Ion source 1 mA in Jul. 2016, 16 mA in Oct.  </a:t>
            </a:r>
          </a:p>
        </p:txBody>
      </p:sp>
      <p:pic>
        <p:nvPicPr>
          <p:cNvPr id="1282" name="图像" descr="图像"/>
          <p:cNvPicPr>
            <a:picLocks noChangeAspect="1"/>
          </p:cNvPicPr>
          <p:nvPr/>
        </p:nvPicPr>
        <p:blipFill>
          <a:blip r:embed="rId2"/>
          <a:stretch>
            <a:fillRect/>
          </a:stretch>
        </p:blipFill>
        <p:spPr>
          <a:xfrm>
            <a:off x="10878827" y="1870595"/>
            <a:ext cx="4200846" cy="5439559"/>
          </a:xfrm>
          <a:prstGeom prst="rect">
            <a:avLst/>
          </a:prstGeom>
          <a:ln w="12700">
            <a:miter lim="400000"/>
          </a:ln>
        </p:spPr>
      </p:pic>
      <p:sp>
        <p:nvSpPr>
          <p:cNvPr id="1283" name="Accelerator tank established 8/30/16"/>
          <p:cNvSpPr txBox="1"/>
          <p:nvPr/>
        </p:nvSpPr>
        <p:spPr>
          <a:xfrm>
            <a:off x="10814307" y="7052973"/>
            <a:ext cx="5312460" cy="12105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914400">
              <a:defRPr sz="3600" b="1">
                <a:solidFill>
                  <a:srgbClr val="FFFB00"/>
                </a:solidFill>
                <a:latin typeface="Calibri"/>
                <a:ea typeface="Calibri"/>
                <a:cs typeface="Calibri"/>
                <a:sym typeface="Calibri"/>
              </a:defRPr>
            </a:lvl1pPr>
          </a:lstStyle>
          <a:p>
            <a:r>
              <a:rPr dirty="0"/>
              <a:t>Accelerator </a:t>
            </a:r>
            <a:r>
              <a:rPr lang="en-US" dirty="0"/>
              <a:t>HV platform </a:t>
            </a:r>
            <a:r>
              <a:rPr dirty="0"/>
              <a:t>installed in Aug. 2016</a:t>
            </a:r>
          </a:p>
        </p:txBody>
      </p:sp>
      <p:pic>
        <p:nvPicPr>
          <p:cNvPr id="1284" name="图像" descr="图像"/>
          <p:cNvPicPr>
            <a:picLocks noChangeAspect="1"/>
          </p:cNvPicPr>
          <p:nvPr/>
        </p:nvPicPr>
        <p:blipFill>
          <a:blip r:embed="rId3"/>
          <a:stretch>
            <a:fillRect/>
          </a:stretch>
        </p:blipFill>
        <p:spPr>
          <a:xfrm>
            <a:off x="600669" y="2025724"/>
            <a:ext cx="9200496" cy="4607542"/>
          </a:xfrm>
          <a:prstGeom prst="rect">
            <a:avLst/>
          </a:prstGeom>
          <a:ln w="12700">
            <a:miter lim="400000"/>
          </a:ln>
        </p:spPr>
      </p:pic>
      <p:pic>
        <p:nvPicPr>
          <p:cNvPr id="1285" name="UNADJUSTEDNONRAW_thumb_9fb6.jpg" descr="UNADJUSTEDNONRAW_thumb_9fb6.jpg"/>
          <p:cNvPicPr>
            <a:picLocks noChangeAspect="1"/>
          </p:cNvPicPr>
          <p:nvPr/>
        </p:nvPicPr>
        <p:blipFill>
          <a:blip r:embed="rId4"/>
          <a:stretch>
            <a:fillRect/>
          </a:stretch>
        </p:blipFill>
        <p:spPr>
          <a:xfrm>
            <a:off x="16009709" y="1931457"/>
            <a:ext cx="6807491" cy="4538330"/>
          </a:xfrm>
          <a:prstGeom prst="rect">
            <a:avLst/>
          </a:prstGeom>
          <a:ln w="12700">
            <a:miter lim="400000"/>
          </a:ln>
        </p:spPr>
      </p:pic>
      <p:sp>
        <p:nvSpPr>
          <p:cNvPr id="1286" name="First beam of proton with 260 keV and 3 mA on May 27, 2017"/>
          <p:cNvSpPr txBox="1"/>
          <p:nvPr/>
        </p:nvSpPr>
        <p:spPr>
          <a:xfrm>
            <a:off x="15662794" y="6805362"/>
            <a:ext cx="7046505" cy="12560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3800" b="1">
                <a:solidFill>
                  <a:srgbClr val="FFFFFF"/>
                </a:solidFill>
                <a:latin typeface="+mn-lt"/>
                <a:ea typeface="+mn-ea"/>
                <a:cs typeface="+mn-cs"/>
                <a:sym typeface="Helvetica Neue"/>
              </a:defRPr>
            </a:lvl1pPr>
          </a:lstStyle>
          <a:p>
            <a:r>
              <a:rPr dirty="0"/>
              <a:t>First proton beam of 260 keV and 3 mA in May 2017</a:t>
            </a:r>
          </a:p>
        </p:txBody>
      </p:sp>
      <p:graphicFrame>
        <p:nvGraphicFramePr>
          <p:cNvPr id="1287" name="表格"/>
          <p:cNvGraphicFramePr/>
          <p:nvPr>
            <p:extLst>
              <p:ext uri="{D42A27DB-BD31-4B8C-83A1-F6EECF244321}">
                <p14:modId xmlns:p14="http://schemas.microsoft.com/office/powerpoint/2010/main" val="3954045917"/>
              </p:ext>
            </p:extLst>
          </p:nvPr>
        </p:nvGraphicFramePr>
        <p:xfrm>
          <a:off x="1077647" y="8640616"/>
          <a:ext cx="8817228" cy="4051299"/>
        </p:xfrm>
        <a:graphic>
          <a:graphicData uri="http://schemas.openxmlformats.org/drawingml/2006/table">
            <a:tbl>
              <a:tblPr>
                <a:tableStyleId>{4C3C2611-4C71-4FC5-86AE-919BDF0F9419}</a:tableStyleId>
              </a:tblPr>
              <a:tblGrid>
                <a:gridCol w="2204307">
                  <a:extLst>
                    <a:ext uri="{9D8B030D-6E8A-4147-A177-3AD203B41FA5}">
                      <a16:colId xmlns:a16="http://schemas.microsoft.com/office/drawing/2014/main" val="20000"/>
                    </a:ext>
                  </a:extLst>
                </a:gridCol>
                <a:gridCol w="2204307">
                  <a:extLst>
                    <a:ext uri="{9D8B030D-6E8A-4147-A177-3AD203B41FA5}">
                      <a16:colId xmlns:a16="http://schemas.microsoft.com/office/drawing/2014/main" val="20001"/>
                    </a:ext>
                  </a:extLst>
                </a:gridCol>
                <a:gridCol w="2204307">
                  <a:extLst>
                    <a:ext uri="{9D8B030D-6E8A-4147-A177-3AD203B41FA5}">
                      <a16:colId xmlns:a16="http://schemas.microsoft.com/office/drawing/2014/main" val="20002"/>
                    </a:ext>
                  </a:extLst>
                </a:gridCol>
                <a:gridCol w="2204307">
                  <a:extLst>
                    <a:ext uri="{9D8B030D-6E8A-4147-A177-3AD203B41FA5}">
                      <a16:colId xmlns:a16="http://schemas.microsoft.com/office/drawing/2014/main" val="20003"/>
                    </a:ext>
                  </a:extLst>
                </a:gridCol>
              </a:tblGrid>
              <a:tr h="1308100">
                <a:tc>
                  <a:txBody>
                    <a:bodyPr/>
                    <a:lstStyle/>
                    <a:p>
                      <a:pPr algn="ctr" defTabSz="825500">
                        <a:defRPr sz="1800">
                          <a:solidFill>
                            <a:srgbClr val="000000"/>
                          </a:solidFill>
                        </a:defRPr>
                      </a:pPr>
                      <a:r>
                        <a:rPr sz="4000">
                          <a:solidFill>
                            <a:srgbClr val="FAE232"/>
                          </a:solidFill>
                          <a:sym typeface="Helvetica"/>
                        </a:rPr>
                        <a:t>Beam</a:t>
                      </a:r>
                    </a:p>
                  </a:txBody>
                  <a:tcPr marL="50800" marR="50800" marT="50800" marB="50800" anchor="ctr" horzOverflow="overflow">
                    <a:lnL w="12700">
                      <a:miter lim="400000"/>
                    </a:lnL>
                    <a:lnR w="12700">
                      <a:solidFill>
                        <a:srgbClr val="929292"/>
                      </a:solidFill>
                      <a:miter lim="400000"/>
                    </a:lnR>
                    <a:lnT w="12700">
                      <a:miter lim="400000"/>
                    </a:lnT>
                    <a:lnB w="12700">
                      <a:solidFill>
                        <a:srgbClr val="929292"/>
                      </a:solidFill>
                      <a:miter lim="400000"/>
                    </a:lnB>
                    <a:solidFill>
                      <a:srgbClr val="003462">
                        <a:alpha val="70000"/>
                      </a:srgbClr>
                    </a:solidFill>
                  </a:tcPr>
                </a:tc>
                <a:tc>
                  <a:txBody>
                    <a:bodyPr/>
                    <a:lstStyle/>
                    <a:p>
                      <a:pPr algn="ctr" defTabSz="825500">
                        <a:defRPr sz="1800">
                          <a:solidFill>
                            <a:srgbClr val="000000"/>
                          </a:solidFill>
                        </a:defRPr>
                      </a:pPr>
                      <a:r>
                        <a:rPr sz="4000" dirty="0">
                          <a:solidFill>
                            <a:srgbClr val="FAE232"/>
                          </a:solidFill>
                          <a:sym typeface="Helvetica"/>
                        </a:rPr>
                        <a:t>Intensity
</a:t>
                      </a:r>
                      <a:r>
                        <a:rPr lang="en-US" sz="4000">
                          <a:solidFill>
                            <a:srgbClr val="FAE232"/>
                          </a:solidFill>
                          <a:sym typeface="Helvetica"/>
                        </a:rPr>
                        <a:t>p</a:t>
                      </a:r>
                      <a:r>
                        <a:rPr sz="4000">
                          <a:solidFill>
                            <a:srgbClr val="FAE232"/>
                          </a:solidFill>
                          <a:sym typeface="Helvetica"/>
                        </a:rPr>
                        <a:t>mA</a:t>
                      </a:r>
                      <a:endParaRPr sz="4000" dirty="0">
                        <a:solidFill>
                          <a:srgbClr val="FAE232"/>
                        </a:solidFill>
                        <a:sym typeface="Helvetica"/>
                      </a:endParaRPr>
                    </a:p>
                  </a:txBody>
                  <a:tcPr marL="50800" marR="50800" marT="50800" marB="50800" anchor="ctr" horzOverflow="overflow">
                    <a:lnL w="12700">
                      <a:solidFill>
                        <a:srgbClr val="929292"/>
                      </a:solidFill>
                      <a:miter lim="400000"/>
                    </a:lnL>
                    <a:lnR w="12700">
                      <a:solidFill>
                        <a:srgbClr val="929292"/>
                      </a:solidFill>
                      <a:miter lim="400000"/>
                    </a:lnR>
                    <a:lnT w="12700">
                      <a:miter lim="400000"/>
                    </a:lnT>
                    <a:lnB w="12700">
                      <a:solidFill>
                        <a:srgbClr val="929292"/>
                      </a:solidFill>
                      <a:miter lim="400000"/>
                    </a:lnB>
                    <a:solidFill>
                      <a:srgbClr val="003462">
                        <a:alpha val="70000"/>
                      </a:srgbClr>
                    </a:solidFill>
                  </a:tcPr>
                </a:tc>
                <a:tc>
                  <a:txBody>
                    <a:bodyPr/>
                    <a:lstStyle/>
                    <a:p>
                      <a:pPr algn="ctr" defTabSz="825500">
                        <a:defRPr sz="1800">
                          <a:solidFill>
                            <a:srgbClr val="000000"/>
                          </a:solidFill>
                        </a:defRPr>
                      </a:pPr>
                      <a:r>
                        <a:rPr sz="4000">
                          <a:solidFill>
                            <a:srgbClr val="FAE232"/>
                          </a:solidFill>
                          <a:sym typeface="Helvetica"/>
                        </a:rPr>
                        <a:t>Energy
keV</a:t>
                      </a:r>
                    </a:p>
                  </a:txBody>
                  <a:tcPr marL="50800" marR="50800" marT="50800" marB="50800" anchor="ctr" horzOverflow="overflow">
                    <a:lnL w="12700">
                      <a:solidFill>
                        <a:srgbClr val="929292"/>
                      </a:solidFill>
                      <a:miter lim="400000"/>
                    </a:lnL>
                    <a:lnR w="12700">
                      <a:solidFill>
                        <a:srgbClr val="929292"/>
                      </a:solidFill>
                      <a:miter lim="400000"/>
                    </a:lnR>
                    <a:lnT w="12700">
                      <a:miter lim="400000"/>
                    </a:lnT>
                    <a:lnB w="12700">
                      <a:solidFill>
                        <a:srgbClr val="929292"/>
                      </a:solidFill>
                      <a:miter lim="400000"/>
                    </a:lnB>
                    <a:solidFill>
                      <a:srgbClr val="003462">
                        <a:alpha val="70000"/>
                      </a:srgbClr>
                    </a:solidFill>
                  </a:tcPr>
                </a:tc>
                <a:tc>
                  <a:txBody>
                    <a:bodyPr/>
                    <a:lstStyle/>
                    <a:p>
                      <a:pPr algn="ctr" defTabSz="825500">
                        <a:defRPr sz="1800">
                          <a:solidFill>
                            <a:srgbClr val="000000"/>
                          </a:solidFill>
                        </a:defRPr>
                      </a:pPr>
                      <a:r>
                        <a:rPr sz="4000">
                          <a:solidFill>
                            <a:srgbClr val="FAE232"/>
                          </a:solidFill>
                          <a:sym typeface="Helvetica"/>
                        </a:rPr>
                        <a:t>ECR GHz</a:t>
                      </a:r>
                    </a:p>
                  </a:txBody>
                  <a:tcPr marL="50800" marR="50800" marT="50800" marB="50800" anchor="ctr" horzOverflow="overflow">
                    <a:lnL w="12700">
                      <a:solidFill>
                        <a:srgbClr val="929292"/>
                      </a:solidFill>
                      <a:miter lim="400000"/>
                    </a:lnL>
                    <a:lnR w="12700">
                      <a:miter lim="400000"/>
                    </a:lnR>
                    <a:lnT w="12700">
                      <a:miter lim="400000"/>
                    </a:lnT>
                    <a:lnB w="12700">
                      <a:solidFill>
                        <a:srgbClr val="929292"/>
                      </a:solidFill>
                      <a:miter lim="400000"/>
                    </a:lnB>
                    <a:solidFill>
                      <a:srgbClr val="003462">
                        <a:alpha val="70000"/>
                      </a:srgbClr>
                    </a:solidFill>
                  </a:tcPr>
                </a:tc>
                <a:extLst>
                  <a:ext uri="{0D108BD9-81ED-4DB2-BD59-A6C34878D82A}">
                    <a16:rowId xmlns:a16="http://schemas.microsoft.com/office/drawing/2014/main" val="10000"/>
                  </a:ext>
                </a:extLst>
              </a:tr>
              <a:tr h="900636">
                <a:tc>
                  <a:txBody>
                    <a:bodyPr/>
                    <a:lstStyle/>
                    <a:p>
                      <a:pPr algn="ctr" defTabSz="825500">
                        <a:defRPr sz="4000">
                          <a:solidFill>
                            <a:srgbClr val="FAE232"/>
                          </a:solidFill>
                          <a:sym typeface="Helvetica"/>
                        </a:defRPr>
                      </a:pPr>
                      <a:r>
                        <a:rPr b="1" dirty="0"/>
                        <a:t>H</a:t>
                      </a:r>
                      <a:r>
                        <a:rPr b="1" baseline="31997" dirty="0"/>
                        <a:t>+</a:t>
                      </a:r>
                    </a:p>
                  </a:txBody>
                  <a:tcPr marL="50800" marR="50800" marT="50800" marB="50800" anchor="ctr" horzOverflow="overflow">
                    <a:lnL w="12700">
                      <a:miter lim="400000"/>
                    </a:lnL>
                    <a:lnR w="12700">
                      <a:solidFill>
                        <a:srgbClr val="929292"/>
                      </a:solidFill>
                      <a:miter lim="400000"/>
                    </a:lnR>
                    <a:lnT w="12700">
                      <a:solidFill>
                        <a:srgbClr val="929292"/>
                      </a:solidFill>
                      <a:miter lim="400000"/>
                    </a:lnT>
                    <a:lnB w="12700">
                      <a:solidFill>
                        <a:srgbClr val="929292"/>
                      </a:solidFill>
                      <a:miter lim="400000"/>
                    </a:lnB>
                    <a:solidFill>
                      <a:srgbClr val="003462">
                        <a:alpha val="70000"/>
                      </a:srgbClr>
                    </a:solidFill>
                  </a:tcPr>
                </a:tc>
                <a:tc>
                  <a:txBody>
                    <a:bodyPr/>
                    <a:lstStyle/>
                    <a:p>
                      <a:pPr algn="ctr" defTabSz="825500">
                        <a:defRPr sz="1800">
                          <a:solidFill>
                            <a:srgbClr val="000000"/>
                          </a:solidFill>
                        </a:defRPr>
                      </a:pPr>
                      <a:r>
                        <a:rPr sz="4000" b="1" dirty="0">
                          <a:solidFill>
                            <a:srgbClr val="FAE232"/>
                          </a:solidFill>
                          <a:sym typeface="Helvetica"/>
                        </a:rPr>
                        <a:t>12</a:t>
                      </a:r>
                    </a:p>
                  </a:txBody>
                  <a:tcPr marL="50800" marR="50800" marT="50800" marB="50800" anchor="ctr" horzOverflow="overflow">
                    <a:lnL w="12700">
                      <a:solidFill>
                        <a:srgbClr val="929292"/>
                      </a:solidFill>
                      <a:miter lim="400000"/>
                    </a:lnL>
                    <a:lnR w="12700">
                      <a:solidFill>
                        <a:srgbClr val="929292"/>
                      </a:solidFill>
                      <a:miter lim="400000"/>
                    </a:lnR>
                    <a:lnT w="12700">
                      <a:solidFill>
                        <a:srgbClr val="929292"/>
                      </a:solidFill>
                      <a:miter lim="400000"/>
                    </a:lnT>
                    <a:lnB w="12700">
                      <a:solidFill>
                        <a:srgbClr val="929292"/>
                      </a:solidFill>
                      <a:miter lim="400000"/>
                    </a:lnB>
                    <a:solidFill>
                      <a:srgbClr val="003462">
                        <a:alpha val="70000"/>
                      </a:srgbClr>
                    </a:solidFill>
                  </a:tcPr>
                </a:tc>
                <a:tc>
                  <a:txBody>
                    <a:bodyPr/>
                    <a:lstStyle/>
                    <a:p>
                      <a:pPr algn="ctr" defTabSz="825500">
                        <a:defRPr sz="1800">
                          <a:solidFill>
                            <a:srgbClr val="000000"/>
                          </a:solidFill>
                        </a:defRPr>
                      </a:pPr>
                      <a:r>
                        <a:rPr lang="en-US" sz="4000" b="1" dirty="0">
                          <a:solidFill>
                            <a:srgbClr val="FAE232"/>
                          </a:solidFill>
                          <a:sym typeface="Helvetica"/>
                        </a:rPr>
                        <a:t>40</a:t>
                      </a:r>
                      <a:r>
                        <a:rPr sz="4000" b="1" dirty="0">
                          <a:solidFill>
                            <a:srgbClr val="FAE232"/>
                          </a:solidFill>
                          <a:sym typeface="Helvetica"/>
                        </a:rPr>
                        <a:t>0</a:t>
                      </a:r>
                    </a:p>
                  </a:txBody>
                  <a:tcPr marL="50800" marR="50800" marT="50800" marB="50800" anchor="ctr" horzOverflow="overflow">
                    <a:lnL w="12700">
                      <a:solidFill>
                        <a:srgbClr val="929292"/>
                      </a:solidFill>
                      <a:miter lim="400000"/>
                    </a:lnL>
                    <a:lnR w="12700">
                      <a:solidFill>
                        <a:srgbClr val="929292"/>
                      </a:solidFill>
                      <a:miter lim="400000"/>
                    </a:lnR>
                    <a:lnT w="12700">
                      <a:solidFill>
                        <a:srgbClr val="929292"/>
                      </a:solidFill>
                      <a:miter lim="400000"/>
                    </a:lnT>
                    <a:lnB w="12700">
                      <a:solidFill>
                        <a:srgbClr val="929292"/>
                      </a:solidFill>
                      <a:miter lim="400000"/>
                    </a:lnB>
                    <a:solidFill>
                      <a:srgbClr val="003462">
                        <a:alpha val="70000"/>
                      </a:srgbClr>
                    </a:solidFill>
                  </a:tcPr>
                </a:tc>
                <a:tc>
                  <a:txBody>
                    <a:bodyPr/>
                    <a:lstStyle/>
                    <a:p>
                      <a:pPr algn="ctr" defTabSz="825500">
                        <a:defRPr sz="1800">
                          <a:solidFill>
                            <a:srgbClr val="000000"/>
                          </a:solidFill>
                        </a:defRPr>
                      </a:pPr>
                      <a:r>
                        <a:rPr sz="3800" b="1">
                          <a:solidFill>
                            <a:srgbClr val="FAE232"/>
                          </a:solidFill>
                          <a:sym typeface="Helvetica"/>
                        </a:rPr>
                        <a:t>2.45</a:t>
                      </a:r>
                    </a:p>
                  </a:txBody>
                  <a:tcPr marL="50800" marR="50800" marT="50800" marB="50800" anchor="ctr" horzOverflow="overflow">
                    <a:lnL w="12700">
                      <a:solidFill>
                        <a:srgbClr val="929292"/>
                      </a:solidFill>
                      <a:miter lim="400000"/>
                    </a:lnL>
                    <a:lnR w="12700">
                      <a:miter lim="400000"/>
                    </a:lnR>
                    <a:lnT w="12700">
                      <a:solidFill>
                        <a:srgbClr val="929292"/>
                      </a:solidFill>
                      <a:miter lim="400000"/>
                    </a:lnT>
                    <a:lnB w="12700">
                      <a:solidFill>
                        <a:srgbClr val="929292"/>
                      </a:solidFill>
                      <a:miter lim="400000"/>
                    </a:lnB>
                    <a:solidFill>
                      <a:srgbClr val="003462">
                        <a:alpha val="70000"/>
                      </a:srgbClr>
                    </a:solidFill>
                  </a:tcPr>
                </a:tc>
                <a:extLst>
                  <a:ext uri="{0D108BD9-81ED-4DB2-BD59-A6C34878D82A}">
                    <a16:rowId xmlns:a16="http://schemas.microsoft.com/office/drawing/2014/main" val="10001"/>
                  </a:ext>
                </a:extLst>
              </a:tr>
              <a:tr h="900636">
                <a:tc>
                  <a:txBody>
                    <a:bodyPr/>
                    <a:lstStyle/>
                    <a:p>
                      <a:pPr algn="ctr" defTabSz="825500">
                        <a:defRPr sz="4000">
                          <a:solidFill>
                            <a:srgbClr val="FAE232"/>
                          </a:solidFill>
                          <a:sym typeface="Helvetica"/>
                        </a:defRPr>
                      </a:pPr>
                      <a:r>
                        <a:rPr b="1"/>
                        <a:t>He</a:t>
                      </a:r>
                      <a:r>
                        <a:rPr b="1" baseline="31997"/>
                        <a:t>+</a:t>
                      </a:r>
                    </a:p>
                  </a:txBody>
                  <a:tcPr marL="50800" marR="50800" marT="50800" marB="50800" anchor="ctr" horzOverflow="overflow">
                    <a:lnL w="12700">
                      <a:miter lim="400000"/>
                    </a:lnL>
                    <a:lnR w="12700">
                      <a:solidFill>
                        <a:srgbClr val="929292"/>
                      </a:solidFill>
                      <a:miter lim="400000"/>
                    </a:lnR>
                    <a:lnT w="12700">
                      <a:solidFill>
                        <a:srgbClr val="929292"/>
                      </a:solidFill>
                      <a:miter lim="400000"/>
                    </a:lnT>
                    <a:lnB w="12700">
                      <a:solidFill>
                        <a:srgbClr val="929292"/>
                      </a:solidFill>
                      <a:miter lim="400000"/>
                    </a:lnB>
                    <a:solidFill>
                      <a:srgbClr val="003462">
                        <a:alpha val="70000"/>
                      </a:srgbClr>
                    </a:solidFill>
                  </a:tcPr>
                </a:tc>
                <a:tc>
                  <a:txBody>
                    <a:bodyPr/>
                    <a:lstStyle/>
                    <a:p>
                      <a:pPr algn="ctr" defTabSz="825500">
                        <a:defRPr sz="1800">
                          <a:solidFill>
                            <a:srgbClr val="000000"/>
                          </a:solidFill>
                        </a:defRPr>
                      </a:pPr>
                      <a:r>
                        <a:rPr lang="en-US" sz="4000" b="1" dirty="0">
                          <a:solidFill>
                            <a:srgbClr val="FAE232"/>
                          </a:solidFill>
                          <a:sym typeface="Helvetica"/>
                        </a:rPr>
                        <a:t>10</a:t>
                      </a:r>
                      <a:endParaRPr sz="4000" b="1" dirty="0">
                        <a:solidFill>
                          <a:srgbClr val="FAE232"/>
                        </a:solidFill>
                        <a:sym typeface="Helvetica"/>
                      </a:endParaRPr>
                    </a:p>
                  </a:txBody>
                  <a:tcPr marL="50800" marR="50800" marT="50800" marB="50800" anchor="ctr" horzOverflow="overflow">
                    <a:lnL w="12700">
                      <a:solidFill>
                        <a:srgbClr val="929292"/>
                      </a:solidFill>
                      <a:miter lim="400000"/>
                    </a:lnL>
                    <a:lnR w="12700">
                      <a:solidFill>
                        <a:srgbClr val="929292"/>
                      </a:solidFill>
                      <a:miter lim="400000"/>
                    </a:lnR>
                    <a:lnT w="12700">
                      <a:solidFill>
                        <a:srgbClr val="929292"/>
                      </a:solidFill>
                      <a:miter lim="400000"/>
                    </a:lnT>
                    <a:lnB w="12700">
                      <a:solidFill>
                        <a:srgbClr val="929292"/>
                      </a:solidFill>
                      <a:miter lim="400000"/>
                    </a:lnB>
                    <a:solidFill>
                      <a:srgbClr val="003462">
                        <a:alpha val="70000"/>
                      </a:srgbClr>
                    </a:solidFill>
                  </a:tcPr>
                </a:tc>
                <a:tc>
                  <a:txBody>
                    <a:bodyPr/>
                    <a:lstStyle/>
                    <a:p>
                      <a:pPr algn="ctr" defTabSz="825500">
                        <a:defRPr sz="1800">
                          <a:solidFill>
                            <a:srgbClr val="000000"/>
                          </a:solidFill>
                        </a:defRPr>
                      </a:pPr>
                      <a:r>
                        <a:rPr lang="en-US" sz="4000" b="1" dirty="0">
                          <a:solidFill>
                            <a:srgbClr val="FAE232"/>
                          </a:solidFill>
                          <a:sym typeface="Helvetica"/>
                        </a:rPr>
                        <a:t>40</a:t>
                      </a:r>
                      <a:r>
                        <a:rPr sz="4000" b="1" dirty="0">
                          <a:solidFill>
                            <a:srgbClr val="FAE232"/>
                          </a:solidFill>
                          <a:sym typeface="Helvetica"/>
                        </a:rPr>
                        <a:t>0</a:t>
                      </a:r>
                    </a:p>
                  </a:txBody>
                  <a:tcPr marL="50800" marR="50800" marT="50800" marB="50800" anchor="ctr" horzOverflow="overflow">
                    <a:lnL w="12700">
                      <a:solidFill>
                        <a:srgbClr val="929292"/>
                      </a:solidFill>
                      <a:miter lim="400000"/>
                    </a:lnL>
                    <a:lnR w="12700">
                      <a:solidFill>
                        <a:srgbClr val="929292"/>
                      </a:solidFill>
                      <a:miter lim="400000"/>
                    </a:lnR>
                    <a:lnT w="12700">
                      <a:solidFill>
                        <a:srgbClr val="929292"/>
                      </a:solidFill>
                      <a:miter lim="400000"/>
                    </a:lnT>
                    <a:lnB w="12700">
                      <a:solidFill>
                        <a:srgbClr val="929292"/>
                      </a:solidFill>
                      <a:miter lim="400000"/>
                    </a:lnB>
                    <a:solidFill>
                      <a:srgbClr val="003462">
                        <a:alpha val="70000"/>
                      </a:srgbClr>
                    </a:solidFill>
                  </a:tcPr>
                </a:tc>
                <a:tc>
                  <a:txBody>
                    <a:bodyPr/>
                    <a:lstStyle/>
                    <a:p>
                      <a:pPr algn="ctr" defTabSz="825500">
                        <a:defRPr sz="1800">
                          <a:solidFill>
                            <a:srgbClr val="000000"/>
                          </a:solidFill>
                        </a:defRPr>
                      </a:pPr>
                      <a:r>
                        <a:rPr sz="3800" b="1" dirty="0">
                          <a:solidFill>
                            <a:srgbClr val="FAE232"/>
                          </a:solidFill>
                          <a:sym typeface="Helvetica"/>
                        </a:rPr>
                        <a:t>2.45</a:t>
                      </a:r>
                    </a:p>
                  </a:txBody>
                  <a:tcPr marL="50800" marR="50800" marT="50800" marB="50800" anchor="ctr" horzOverflow="overflow">
                    <a:lnL w="12700">
                      <a:solidFill>
                        <a:srgbClr val="929292"/>
                      </a:solidFill>
                      <a:miter lim="400000"/>
                    </a:lnL>
                    <a:lnR w="12700">
                      <a:miter lim="400000"/>
                    </a:lnR>
                    <a:lnT w="12700">
                      <a:solidFill>
                        <a:srgbClr val="929292"/>
                      </a:solidFill>
                      <a:miter lim="400000"/>
                    </a:lnT>
                    <a:lnB w="12700">
                      <a:solidFill>
                        <a:srgbClr val="929292"/>
                      </a:solidFill>
                      <a:miter lim="400000"/>
                    </a:lnB>
                    <a:solidFill>
                      <a:srgbClr val="003462">
                        <a:alpha val="70000"/>
                      </a:srgbClr>
                    </a:solidFill>
                  </a:tcPr>
                </a:tc>
                <a:extLst>
                  <a:ext uri="{0D108BD9-81ED-4DB2-BD59-A6C34878D82A}">
                    <a16:rowId xmlns:a16="http://schemas.microsoft.com/office/drawing/2014/main" val="10002"/>
                  </a:ext>
                </a:extLst>
              </a:tr>
              <a:tr h="929227">
                <a:tc>
                  <a:txBody>
                    <a:bodyPr/>
                    <a:lstStyle/>
                    <a:p>
                      <a:pPr algn="ctr" defTabSz="825500">
                        <a:defRPr sz="4000">
                          <a:solidFill>
                            <a:srgbClr val="FAE232"/>
                          </a:solidFill>
                          <a:sym typeface="Helvetica"/>
                        </a:defRPr>
                      </a:pPr>
                      <a:r>
                        <a:rPr b="1" dirty="0">
                          <a:solidFill>
                            <a:srgbClr val="92D050"/>
                          </a:solidFill>
                        </a:rPr>
                        <a:t>He</a:t>
                      </a:r>
                      <a:r>
                        <a:rPr b="1" baseline="31998" dirty="0">
                          <a:solidFill>
                            <a:srgbClr val="92D050"/>
                          </a:solidFill>
                        </a:rPr>
                        <a:t>++</a:t>
                      </a:r>
                    </a:p>
                  </a:txBody>
                  <a:tcPr marL="50800" marR="50800" marT="50800" marB="50800" anchor="ctr" horzOverflow="overflow">
                    <a:lnL w="12700">
                      <a:miter lim="400000"/>
                    </a:lnL>
                    <a:lnR w="12700">
                      <a:solidFill>
                        <a:srgbClr val="929292"/>
                      </a:solidFill>
                      <a:miter lim="400000"/>
                    </a:lnR>
                    <a:lnT w="12700">
                      <a:solidFill>
                        <a:srgbClr val="929292"/>
                      </a:solidFill>
                      <a:miter lim="400000"/>
                    </a:lnT>
                    <a:lnB w="12700">
                      <a:miter lim="400000"/>
                    </a:lnB>
                    <a:solidFill>
                      <a:srgbClr val="003462">
                        <a:alpha val="70000"/>
                      </a:srgbClr>
                    </a:solidFill>
                  </a:tcPr>
                </a:tc>
                <a:tc>
                  <a:txBody>
                    <a:bodyPr/>
                    <a:lstStyle/>
                    <a:p>
                      <a:pPr algn="ctr" defTabSz="825500">
                        <a:defRPr sz="1800">
                          <a:solidFill>
                            <a:srgbClr val="000000"/>
                          </a:solidFill>
                        </a:defRPr>
                      </a:pPr>
                      <a:r>
                        <a:rPr sz="4000" b="1" dirty="0">
                          <a:solidFill>
                            <a:srgbClr val="92D050"/>
                          </a:solidFill>
                          <a:sym typeface="Helvetica"/>
                        </a:rPr>
                        <a:t>1</a:t>
                      </a:r>
                    </a:p>
                  </a:txBody>
                  <a:tcPr marL="50800" marR="50800" marT="50800" marB="50800" anchor="ctr" horzOverflow="overflow">
                    <a:lnL w="12700">
                      <a:solidFill>
                        <a:srgbClr val="929292"/>
                      </a:solidFill>
                      <a:miter lim="400000"/>
                    </a:lnL>
                    <a:lnR w="12700">
                      <a:solidFill>
                        <a:srgbClr val="929292"/>
                      </a:solidFill>
                      <a:miter lim="400000"/>
                    </a:lnR>
                    <a:lnT w="12700">
                      <a:solidFill>
                        <a:srgbClr val="929292"/>
                      </a:solidFill>
                      <a:miter lim="400000"/>
                    </a:lnT>
                    <a:lnB w="12700">
                      <a:miter lim="400000"/>
                    </a:lnB>
                    <a:solidFill>
                      <a:srgbClr val="003462">
                        <a:alpha val="70000"/>
                      </a:srgbClr>
                    </a:solidFill>
                  </a:tcPr>
                </a:tc>
                <a:tc>
                  <a:txBody>
                    <a:bodyPr/>
                    <a:lstStyle/>
                    <a:p>
                      <a:pPr algn="ctr" defTabSz="825500">
                        <a:defRPr sz="1800">
                          <a:solidFill>
                            <a:srgbClr val="000000"/>
                          </a:solidFill>
                        </a:defRPr>
                      </a:pPr>
                      <a:r>
                        <a:rPr sz="4000" b="1" dirty="0">
                          <a:solidFill>
                            <a:srgbClr val="92D050"/>
                          </a:solidFill>
                          <a:sym typeface="Helvetica"/>
                        </a:rPr>
                        <a:t>800</a:t>
                      </a:r>
                    </a:p>
                  </a:txBody>
                  <a:tcPr marL="50800" marR="50800" marT="50800" marB="50800" anchor="ctr" horzOverflow="overflow">
                    <a:lnL w="12700">
                      <a:solidFill>
                        <a:srgbClr val="929292"/>
                      </a:solidFill>
                      <a:miter lim="400000"/>
                    </a:lnL>
                    <a:lnR w="12700">
                      <a:solidFill>
                        <a:srgbClr val="929292"/>
                      </a:solidFill>
                      <a:miter lim="400000"/>
                    </a:lnR>
                    <a:lnT w="12700">
                      <a:solidFill>
                        <a:srgbClr val="929292"/>
                      </a:solidFill>
                      <a:miter lim="400000"/>
                    </a:lnT>
                    <a:lnB w="12700">
                      <a:miter lim="400000"/>
                    </a:lnB>
                    <a:solidFill>
                      <a:srgbClr val="003462">
                        <a:alpha val="70000"/>
                      </a:srgbClr>
                    </a:solidFill>
                  </a:tcPr>
                </a:tc>
                <a:tc>
                  <a:txBody>
                    <a:bodyPr/>
                    <a:lstStyle/>
                    <a:p>
                      <a:pPr algn="ctr" defTabSz="825500">
                        <a:defRPr sz="1800">
                          <a:solidFill>
                            <a:srgbClr val="000000"/>
                          </a:solidFill>
                        </a:defRPr>
                      </a:pPr>
                      <a:r>
                        <a:rPr sz="3800" b="1" dirty="0">
                          <a:solidFill>
                            <a:srgbClr val="92D050"/>
                          </a:solidFill>
                          <a:sym typeface="Helvetica"/>
                        </a:rPr>
                        <a:t>14.5</a:t>
                      </a:r>
                    </a:p>
                  </a:txBody>
                  <a:tcPr marL="50800" marR="50800" marT="50800" marB="50800" anchor="ctr" horzOverflow="overflow">
                    <a:lnL w="12700">
                      <a:solidFill>
                        <a:srgbClr val="929292"/>
                      </a:solidFill>
                      <a:miter lim="400000"/>
                    </a:lnL>
                    <a:lnR w="12700">
                      <a:miter lim="400000"/>
                    </a:lnR>
                    <a:lnT w="12700">
                      <a:solidFill>
                        <a:srgbClr val="929292"/>
                      </a:solidFill>
                      <a:miter lim="400000"/>
                    </a:lnT>
                    <a:lnB w="12700">
                      <a:miter lim="400000"/>
                    </a:lnB>
                    <a:solidFill>
                      <a:srgbClr val="003462">
                        <a:alpha val="70000"/>
                      </a:srgbClr>
                    </a:solidFill>
                  </a:tcPr>
                </a:tc>
                <a:extLst>
                  <a:ext uri="{0D108BD9-81ED-4DB2-BD59-A6C34878D82A}">
                    <a16:rowId xmlns:a16="http://schemas.microsoft.com/office/drawing/2014/main" val="10003"/>
                  </a:ext>
                </a:extLst>
              </a:tr>
            </a:tbl>
          </a:graphicData>
        </a:graphic>
      </p:graphicFrame>
      <p:grpSp>
        <p:nvGrpSpPr>
          <p:cNvPr id="1295" name="成组"/>
          <p:cNvGrpSpPr/>
          <p:nvPr/>
        </p:nvGrpSpPr>
        <p:grpSpPr>
          <a:xfrm>
            <a:off x="12035211" y="8370806"/>
            <a:ext cx="9743126" cy="4861898"/>
            <a:chOff x="0" y="0"/>
            <a:chExt cx="9743125" cy="4861896"/>
          </a:xfrm>
        </p:grpSpPr>
        <p:pic>
          <p:nvPicPr>
            <p:cNvPr id="1288" name="图像" descr="图像"/>
            <p:cNvPicPr>
              <a:picLocks noChangeAspect="1"/>
            </p:cNvPicPr>
            <p:nvPr/>
          </p:nvPicPr>
          <p:blipFill>
            <a:blip r:embed="rId5"/>
            <a:stretch>
              <a:fillRect/>
            </a:stretch>
          </p:blipFill>
          <p:spPr>
            <a:xfrm>
              <a:off x="0" y="0"/>
              <a:ext cx="9743126" cy="4861897"/>
            </a:xfrm>
            <a:prstGeom prst="rect">
              <a:avLst/>
            </a:prstGeom>
            <a:ln w="12700" cap="flat">
              <a:noFill/>
              <a:miter lim="400000"/>
            </a:ln>
            <a:effectLst/>
          </p:spPr>
        </p:pic>
        <p:sp>
          <p:nvSpPr>
            <p:cNvPr id="1289" name="ECR"/>
            <p:cNvSpPr txBox="1"/>
            <p:nvPr/>
          </p:nvSpPr>
          <p:spPr>
            <a:xfrm>
              <a:off x="1677346" y="0"/>
              <a:ext cx="1021913" cy="424064"/>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sz="2100">
                  <a:solidFill>
                    <a:srgbClr val="C05C3C"/>
                  </a:solidFill>
                  <a:latin typeface="Helvetica Neue Medium"/>
                  <a:ea typeface="Helvetica Neue Medium"/>
                  <a:cs typeface="Helvetica Neue Medium"/>
                  <a:sym typeface="Helvetica Neue Medium"/>
                </a:defRPr>
              </a:lvl1pPr>
            </a:lstStyle>
            <a:p>
              <a:r>
                <a:t>ECR</a:t>
              </a:r>
            </a:p>
          </p:txBody>
        </p:sp>
        <p:sp>
          <p:nvSpPr>
            <p:cNvPr id="1290" name="LET"/>
            <p:cNvSpPr txBox="1"/>
            <p:nvPr/>
          </p:nvSpPr>
          <p:spPr>
            <a:xfrm>
              <a:off x="2627018" y="0"/>
              <a:ext cx="1577409" cy="424064"/>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sz="2100">
                  <a:solidFill>
                    <a:srgbClr val="C05C3C"/>
                  </a:solidFill>
                  <a:latin typeface="Helvetica Neue Medium"/>
                  <a:ea typeface="Helvetica Neue Medium"/>
                  <a:cs typeface="Helvetica Neue Medium"/>
                  <a:sym typeface="Helvetica Neue Medium"/>
                </a:defRPr>
              </a:lvl1pPr>
            </a:lstStyle>
            <a:p>
              <a:r>
                <a:t>LET</a:t>
              </a:r>
            </a:p>
          </p:txBody>
        </p:sp>
        <p:sp>
          <p:nvSpPr>
            <p:cNvPr id="1291" name="ACC"/>
            <p:cNvSpPr txBox="1"/>
            <p:nvPr/>
          </p:nvSpPr>
          <p:spPr>
            <a:xfrm>
              <a:off x="4082859" y="0"/>
              <a:ext cx="1577409" cy="424064"/>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sz="2100">
                  <a:solidFill>
                    <a:srgbClr val="C05C3C"/>
                  </a:solidFill>
                  <a:latin typeface="Helvetica Neue Medium"/>
                  <a:ea typeface="Helvetica Neue Medium"/>
                  <a:cs typeface="Helvetica Neue Medium"/>
                  <a:sym typeface="Helvetica Neue Medium"/>
                </a:defRPr>
              </a:lvl1pPr>
            </a:lstStyle>
            <a:p>
              <a:r>
                <a:t>ACC</a:t>
              </a:r>
            </a:p>
          </p:txBody>
        </p:sp>
        <p:sp>
          <p:nvSpPr>
            <p:cNvPr id="1292" name="HET"/>
            <p:cNvSpPr txBox="1"/>
            <p:nvPr/>
          </p:nvSpPr>
          <p:spPr>
            <a:xfrm>
              <a:off x="5145503" y="471347"/>
              <a:ext cx="1446296" cy="424065"/>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sz="2100">
                  <a:solidFill>
                    <a:srgbClr val="C05C3C"/>
                  </a:solidFill>
                  <a:latin typeface="Helvetica Neue Medium"/>
                  <a:ea typeface="Helvetica Neue Medium"/>
                  <a:cs typeface="Helvetica Neue Medium"/>
                  <a:sym typeface="Helvetica Neue Medium"/>
                </a:defRPr>
              </a:lvl1pPr>
            </a:lstStyle>
            <a:p>
              <a:r>
                <a:t>HET</a:t>
              </a:r>
            </a:p>
          </p:txBody>
        </p:sp>
        <p:sp>
          <p:nvSpPr>
            <p:cNvPr id="1293" name="BGO/3He"/>
            <p:cNvSpPr txBox="1"/>
            <p:nvPr/>
          </p:nvSpPr>
          <p:spPr>
            <a:xfrm>
              <a:off x="7625345" y="598347"/>
              <a:ext cx="2089651" cy="424065"/>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2100">
                  <a:solidFill>
                    <a:srgbClr val="C05C3C"/>
                  </a:solidFill>
                  <a:latin typeface="Helvetica Neue Medium"/>
                  <a:ea typeface="Helvetica Neue Medium"/>
                  <a:cs typeface="Helvetica Neue Medium"/>
                  <a:sym typeface="Helvetica Neue Medium"/>
                </a:defRPr>
              </a:pPr>
              <a:r>
                <a:t>BGO/</a:t>
              </a:r>
              <a:r>
                <a:rPr baseline="31999"/>
                <a:t>3</a:t>
              </a:r>
              <a:r>
                <a:t>He</a:t>
              </a:r>
            </a:p>
          </p:txBody>
        </p:sp>
        <p:sp>
          <p:nvSpPr>
            <p:cNvPr id="1294" name="HV table"/>
            <p:cNvSpPr txBox="1"/>
            <p:nvPr/>
          </p:nvSpPr>
          <p:spPr>
            <a:xfrm>
              <a:off x="4872928" y="4048942"/>
              <a:ext cx="1577409" cy="424064"/>
            </a:xfrm>
            <a:prstGeom prst="rect">
              <a:avLst/>
            </a:prstGeom>
            <a:solidFill>
              <a:srgbClr val="DFDFD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sz="2100">
                  <a:solidFill>
                    <a:srgbClr val="C05C3C"/>
                  </a:solidFill>
                  <a:latin typeface="Helvetica Neue Medium"/>
                  <a:ea typeface="Helvetica Neue Medium"/>
                  <a:cs typeface="Helvetica Neue Medium"/>
                  <a:sym typeface="Helvetica Neue Medium"/>
                </a:defRPr>
              </a:lvl1pPr>
            </a:lstStyle>
            <a:p>
              <a:r>
                <a:t>HV table</a:t>
              </a:r>
            </a:p>
          </p:txBody>
        </p:sp>
      </p:grpSp>
      <mc:AlternateContent xmlns:mc="http://schemas.openxmlformats.org/markup-compatibility/2006" xmlns:a14="http://schemas.microsoft.com/office/drawing/2010/main">
        <mc:Choice Requires="a14">
          <p:sp>
            <p:nvSpPr>
              <p:cNvPr id="1296" name="方程"/>
              <p:cNvSpPr txBox="1"/>
              <p:nvPr/>
            </p:nvSpPr>
            <p:spPr>
              <a:xfrm>
                <a:off x="4218624" y="13017527"/>
                <a:ext cx="2535276" cy="347207"/>
              </a:xfrm>
              <a:prstGeom prst="rect">
                <a:avLst/>
              </a:prstGeom>
              <a:ln w="12700">
                <a:miter lim="400000"/>
              </a:ln>
            </p:spPr>
            <p:txBody>
              <a:bodyPr wrap="none" lIns="0" tIns="0" rIns="0" bIns="0">
                <a:spAutoFit/>
              </a:bodyPr>
              <a:lstStyle/>
              <a:p>
                <a:pPr algn="l" defTabSz="914400" latinLnBrk="1">
                  <a:defRPr sz="1800"/>
                </a:pPr>
                <a14:m>
                  <m:oMathPara xmlns:m="http://schemas.openxmlformats.org/officeDocument/2006/math">
                    <m:oMathParaPr>
                      <m:jc m:val="centerGroup"/>
                    </m:oMathParaPr>
                    <m:oMath xmlns:m="http://schemas.openxmlformats.org/officeDocument/2006/math">
                      <m:r>
                        <a:rPr sz="3900" i="1">
                          <a:solidFill>
                            <a:srgbClr val="FEFB00"/>
                          </a:solidFill>
                          <a:latin typeface="Cambria Math" panose="02040503050406030204" pitchFamily="18" charset="0"/>
                        </a:rPr>
                        <m:t>𝛿</m:t>
                      </m:r>
                      <m:r>
                        <a:rPr sz="3900" i="1">
                          <a:solidFill>
                            <a:srgbClr val="FEFB00"/>
                          </a:solidFill>
                          <a:latin typeface="Cambria Math" panose="02040503050406030204" pitchFamily="18" charset="0"/>
                        </a:rPr>
                        <m:t>𝐸</m:t>
                      </m:r>
                      <m:r>
                        <a:rPr sz="3900" i="1">
                          <a:solidFill>
                            <a:srgbClr val="FEFB00"/>
                          </a:solidFill>
                          <a:latin typeface="Cambria Math" panose="02040503050406030204" pitchFamily="18" charset="0"/>
                        </a:rPr>
                        <m:t>=0.2</m:t>
                      </m:r>
                      <m:r>
                        <a:rPr sz="3900" i="1">
                          <a:solidFill>
                            <a:srgbClr val="FEFB00"/>
                          </a:solidFill>
                          <a:latin typeface="Cambria Math" panose="02040503050406030204" pitchFamily="18" charset="0"/>
                        </a:rPr>
                        <m:t>𝑘𝑒𝑉</m:t>
                      </m:r>
                    </m:oMath>
                  </m:oMathPara>
                </a14:m>
                <a:endParaRPr sz="3900">
                  <a:solidFill>
                    <a:srgbClr val="FFFB00"/>
                  </a:solidFill>
                </a:endParaRPr>
              </a:p>
            </p:txBody>
          </p:sp>
        </mc:Choice>
        <mc:Fallback xmlns="">
          <p:sp>
            <p:nvSpPr>
              <p:cNvPr id="1296" name="方程"/>
              <p:cNvSpPr txBox="1">
                <a:spLocks noRot="1" noChangeAspect="1" noMove="1" noResize="1" noEditPoints="1" noAdjustHandles="1" noChangeArrowheads="1" noChangeShapeType="1" noTextEdit="1"/>
              </p:cNvSpPr>
              <p:nvPr/>
            </p:nvSpPr>
            <p:spPr>
              <a:xfrm>
                <a:off x="4218624" y="13017527"/>
                <a:ext cx="2535276" cy="347207"/>
              </a:xfrm>
              <a:prstGeom prst="rect">
                <a:avLst/>
              </a:prstGeom>
              <a:blipFill>
                <a:blip r:embed="rId6"/>
                <a:stretch>
                  <a:fillRect l="-7000" r="-14500" b="-75862"/>
                </a:stretch>
              </a:blipFill>
              <a:ln w="12700">
                <a:miter lim="400000"/>
              </a:ln>
            </p:spPr>
            <p:txBody>
              <a:bodyPr/>
              <a:lstStyle/>
              <a:p>
                <a:r>
                  <a:rPr lang="zh-CN" altLang="en-US">
                    <a:noFill/>
                  </a:rPr>
                  <a:t> </a:t>
                </a:r>
              </a:p>
            </p:txBody>
          </p:sp>
        </mc:Fallback>
      </mc:AlternateContent>
      <p:sp>
        <p:nvSpPr>
          <p:cNvPr id="1297" name="WPL et al.,  Sci China 59 (2016) 642001"/>
          <p:cNvSpPr txBox="1"/>
          <p:nvPr/>
        </p:nvSpPr>
        <p:spPr>
          <a:xfrm>
            <a:off x="102180" y="1674"/>
            <a:ext cx="9441687" cy="779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defTabSz="1828800">
              <a:defRPr sz="4400">
                <a:solidFill>
                  <a:srgbClr val="C00000"/>
                </a:solidFill>
                <a:latin typeface="Times New Roman"/>
                <a:ea typeface="Times New Roman"/>
                <a:cs typeface="Times New Roman"/>
                <a:sym typeface="Times New Roman"/>
              </a:defRPr>
            </a:pPr>
            <a:r>
              <a:rPr dirty="0">
                <a:solidFill>
                  <a:schemeClr val="accent3">
                    <a:lumMod val="40000"/>
                    <a:lumOff val="60000"/>
                  </a:schemeClr>
                </a:solidFill>
              </a:rPr>
              <a:t>WPL et al.,  Sci China 59 (2016) 642001</a:t>
            </a:r>
            <a:r>
              <a:rPr sz="3200" dirty="0">
                <a:solidFill>
                  <a:schemeClr val="accent3">
                    <a:lumMod val="40000"/>
                    <a:lumOff val="60000"/>
                  </a:schemeClr>
                </a:solidFill>
                <a:latin typeface="Calibri"/>
                <a:ea typeface="Calibri"/>
                <a:cs typeface="Calibri"/>
                <a:sym typeface="Calibri"/>
              </a:rPr>
              <a:t> </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 name="JUNA 2020"/>
          <p:cNvSpPr txBox="1">
            <a:spLocks noGrp="1"/>
          </p:cNvSpPr>
          <p:nvPr>
            <p:ph type="title"/>
          </p:nvPr>
        </p:nvSpPr>
        <p:spPr>
          <a:xfrm>
            <a:off x="6764589" y="92344"/>
            <a:ext cx="20556776" cy="1407752"/>
          </a:xfrm>
          <a:prstGeom prst="rect">
            <a:avLst/>
          </a:prstGeom>
        </p:spPr>
        <p:txBody>
          <a:bodyPr/>
          <a:lstStyle>
            <a:lvl1pPr defTabSz="627379">
              <a:defRPr sz="8512"/>
            </a:lvl1pPr>
          </a:lstStyle>
          <a:p>
            <a:r>
              <a:rPr dirty="0"/>
              <a:t>2020</a:t>
            </a:r>
            <a:r>
              <a:rPr lang="en-US" dirty="0"/>
              <a:t>.10-2020.12</a:t>
            </a:r>
            <a:endParaRPr dirty="0"/>
          </a:p>
        </p:txBody>
      </p:sp>
      <p:sp>
        <p:nvSpPr>
          <p:cNvPr id="1310" name="幻灯片编号"/>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15</a:t>
            </a:fld>
            <a:endParaRPr/>
          </a:p>
        </p:txBody>
      </p:sp>
      <p:pic>
        <p:nvPicPr>
          <p:cNvPr id="1311" name="图像" descr="图像"/>
          <p:cNvPicPr>
            <a:picLocks noChangeAspect="1"/>
          </p:cNvPicPr>
          <p:nvPr/>
        </p:nvPicPr>
        <p:blipFill>
          <a:blip r:embed="rId2"/>
          <a:stretch>
            <a:fillRect/>
          </a:stretch>
        </p:blipFill>
        <p:spPr>
          <a:xfrm>
            <a:off x="208315" y="117394"/>
            <a:ext cx="10275352" cy="3463494"/>
          </a:xfrm>
          <a:prstGeom prst="rect">
            <a:avLst/>
          </a:prstGeom>
          <a:ln w="12700">
            <a:miter lim="400000"/>
          </a:ln>
        </p:spPr>
      </p:pic>
      <p:pic>
        <p:nvPicPr>
          <p:cNvPr id="1312" name="图像" descr="图像"/>
          <p:cNvPicPr>
            <a:picLocks noChangeAspect="1"/>
          </p:cNvPicPr>
          <p:nvPr/>
        </p:nvPicPr>
        <p:blipFill>
          <a:blip r:embed="rId3"/>
          <a:stretch>
            <a:fillRect/>
          </a:stretch>
        </p:blipFill>
        <p:spPr>
          <a:xfrm>
            <a:off x="1696361" y="3973006"/>
            <a:ext cx="7299260" cy="4174218"/>
          </a:xfrm>
          <a:prstGeom prst="rect">
            <a:avLst/>
          </a:prstGeom>
          <a:ln w="12700">
            <a:miter lim="400000"/>
          </a:ln>
        </p:spPr>
      </p:pic>
      <p:pic>
        <p:nvPicPr>
          <p:cNvPr id="1313" name="图像" descr="图像"/>
          <p:cNvPicPr>
            <a:picLocks noChangeAspect="1"/>
          </p:cNvPicPr>
          <p:nvPr/>
        </p:nvPicPr>
        <p:blipFill>
          <a:blip r:embed="rId4"/>
          <a:stretch>
            <a:fillRect/>
          </a:stretch>
        </p:blipFill>
        <p:spPr>
          <a:xfrm>
            <a:off x="896691" y="8407714"/>
            <a:ext cx="8694658" cy="4682418"/>
          </a:xfrm>
          <a:prstGeom prst="rect">
            <a:avLst/>
          </a:prstGeom>
          <a:ln w="12700">
            <a:miter lim="400000"/>
          </a:ln>
        </p:spPr>
      </p:pic>
      <p:pic>
        <p:nvPicPr>
          <p:cNvPr id="1314" name="图像" descr="图像"/>
          <p:cNvPicPr>
            <a:picLocks noChangeAspect="1"/>
          </p:cNvPicPr>
          <p:nvPr/>
        </p:nvPicPr>
        <p:blipFill>
          <a:blip r:embed="rId5"/>
          <a:stretch>
            <a:fillRect/>
          </a:stretch>
        </p:blipFill>
        <p:spPr>
          <a:xfrm>
            <a:off x="11724774" y="2450202"/>
            <a:ext cx="12188661" cy="4794593"/>
          </a:xfrm>
          <a:prstGeom prst="rect">
            <a:avLst/>
          </a:prstGeom>
          <a:ln w="12700">
            <a:miter lim="400000"/>
          </a:ln>
        </p:spPr>
      </p:pic>
      <p:pic>
        <p:nvPicPr>
          <p:cNvPr id="1315" name="图像" descr="图像"/>
          <p:cNvPicPr>
            <a:picLocks noChangeAspect="1"/>
          </p:cNvPicPr>
          <p:nvPr/>
        </p:nvPicPr>
        <p:blipFill>
          <a:blip r:embed="rId6"/>
          <a:stretch>
            <a:fillRect/>
          </a:stretch>
        </p:blipFill>
        <p:spPr>
          <a:xfrm>
            <a:off x="11735426" y="7998701"/>
            <a:ext cx="12167357" cy="4908620"/>
          </a:xfrm>
          <a:prstGeom prst="rect">
            <a:avLst/>
          </a:prstGeom>
          <a:ln w="12700">
            <a:miter lim="400000"/>
          </a:ln>
        </p:spPr>
      </p:pic>
      <p:sp>
        <p:nvSpPr>
          <p:cNvPr id="1316" name="farewell in ground"/>
          <p:cNvSpPr txBox="1"/>
          <p:nvPr/>
        </p:nvSpPr>
        <p:spPr>
          <a:xfrm>
            <a:off x="3557523" y="3616156"/>
            <a:ext cx="3372994" cy="5604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FFFB00"/>
                </a:solidFill>
                <a:latin typeface="+mn-lt"/>
                <a:ea typeface="+mn-ea"/>
                <a:cs typeface="+mn-cs"/>
                <a:sym typeface="Helvetica Neue"/>
              </a:defRPr>
            </a:lvl1pPr>
          </a:lstStyle>
          <a:p>
            <a:r>
              <a:t>farewell in ground</a:t>
            </a:r>
          </a:p>
        </p:txBody>
      </p:sp>
      <p:sp>
        <p:nvSpPr>
          <p:cNvPr id="1317" name="disassemble and transport from Beijing to Xichang"/>
          <p:cNvSpPr txBox="1"/>
          <p:nvPr/>
        </p:nvSpPr>
        <p:spPr>
          <a:xfrm>
            <a:off x="584199" y="7988143"/>
            <a:ext cx="9319642" cy="5604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FFFB00"/>
                </a:solidFill>
                <a:latin typeface="+mn-lt"/>
                <a:ea typeface="+mn-ea"/>
                <a:cs typeface="+mn-cs"/>
                <a:sym typeface="Helvetica Neue"/>
              </a:defRPr>
            </a:lvl1pPr>
          </a:lstStyle>
          <a:p>
            <a:r>
              <a:t>disassemble and transport from Beijing to Xichang</a:t>
            </a:r>
          </a:p>
        </p:txBody>
      </p:sp>
      <p:sp>
        <p:nvSpPr>
          <p:cNvPr id="1318" name="setup JUNA lab in CJPL II A1"/>
          <p:cNvSpPr txBox="1"/>
          <p:nvPr/>
        </p:nvSpPr>
        <p:spPr>
          <a:xfrm>
            <a:off x="2569400" y="13072256"/>
            <a:ext cx="5349241" cy="5604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FFFB00"/>
                </a:solidFill>
                <a:latin typeface="+mn-lt"/>
                <a:ea typeface="+mn-ea"/>
                <a:cs typeface="+mn-cs"/>
                <a:sym typeface="Helvetica Neue"/>
              </a:defRPr>
            </a:lvl1pPr>
          </a:lstStyle>
          <a:p>
            <a:r>
              <a:t>setup JUNA lab in CJPL II A1</a:t>
            </a:r>
          </a:p>
        </p:txBody>
      </p:sp>
      <p:sp>
        <p:nvSpPr>
          <p:cNvPr id="1319" name="ECR source and ace. tube"/>
          <p:cNvSpPr txBox="1"/>
          <p:nvPr/>
        </p:nvSpPr>
        <p:spPr>
          <a:xfrm>
            <a:off x="15401469" y="7165471"/>
            <a:ext cx="4835272" cy="5604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FFFB00"/>
                </a:solidFill>
                <a:latin typeface="+mn-lt"/>
                <a:ea typeface="+mn-ea"/>
                <a:cs typeface="+mn-cs"/>
                <a:sym typeface="Helvetica Neue"/>
              </a:defRPr>
            </a:lvl1pPr>
          </a:lstStyle>
          <a:p>
            <a:r>
              <a:t>ECR source and ace. tube</a:t>
            </a:r>
          </a:p>
        </p:txBody>
      </p:sp>
      <p:sp>
        <p:nvSpPr>
          <p:cNvPr id="1320" name="beam transport and detector"/>
          <p:cNvSpPr txBox="1"/>
          <p:nvPr/>
        </p:nvSpPr>
        <p:spPr>
          <a:xfrm>
            <a:off x="15147913" y="12836968"/>
            <a:ext cx="5342383" cy="5604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FFFB00"/>
                </a:solidFill>
                <a:latin typeface="+mn-lt"/>
                <a:ea typeface="+mn-ea"/>
                <a:cs typeface="+mn-cs"/>
                <a:sym typeface="Helvetica Neue"/>
              </a:defRPr>
            </a:lvl1pPr>
          </a:lstStyle>
          <a:p>
            <a:r>
              <a:t>beam transport and detector</a:t>
            </a:r>
          </a:p>
        </p:txBody>
      </p:sp>
      <p:sp>
        <p:nvSpPr>
          <p:cNvPr id="1321" name="WPL et al.,  Sci China 59 (2016) 642001"/>
          <p:cNvSpPr txBox="1"/>
          <p:nvPr/>
        </p:nvSpPr>
        <p:spPr>
          <a:xfrm>
            <a:off x="10894372" y="1459291"/>
            <a:ext cx="9441687" cy="779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defTabSz="1828800">
              <a:defRPr sz="4400">
                <a:solidFill>
                  <a:srgbClr val="C00000"/>
                </a:solidFill>
                <a:latin typeface="Times New Roman"/>
                <a:ea typeface="Times New Roman"/>
                <a:cs typeface="Times New Roman"/>
                <a:sym typeface="Times New Roman"/>
              </a:defRPr>
            </a:pPr>
            <a:r>
              <a:rPr dirty="0">
                <a:solidFill>
                  <a:schemeClr val="accent3">
                    <a:lumMod val="40000"/>
                    <a:lumOff val="60000"/>
                  </a:schemeClr>
                </a:solidFill>
              </a:rPr>
              <a:t>WPL et al.,  Sci China 59 (2016) 642001</a:t>
            </a:r>
            <a:r>
              <a:rPr sz="3200" dirty="0">
                <a:solidFill>
                  <a:schemeClr val="accent3">
                    <a:lumMod val="40000"/>
                    <a:lumOff val="60000"/>
                  </a:schemeClr>
                </a:solidFill>
                <a:latin typeface="Calibri"/>
                <a:ea typeface="Calibri"/>
                <a:cs typeface="Calibri"/>
                <a:sym typeface="Calibri"/>
              </a:rPr>
              <a:t> </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8" name="文本框 8"/>
          <p:cNvSpPr txBox="1">
            <a:spLocks noGrp="1"/>
          </p:cNvSpPr>
          <p:nvPr>
            <p:ph type="sldNum" sz="quarter" idx="2"/>
          </p:nvPr>
        </p:nvSpPr>
        <p:spPr>
          <a:xfrm>
            <a:off x="10458517" y="12962411"/>
            <a:ext cx="534612" cy="5511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16</a:t>
            </a:fld>
            <a:endParaRPr/>
          </a:p>
        </p:txBody>
      </p:sp>
      <p:sp>
        <p:nvSpPr>
          <p:cNvPr id="1449" name="标题 1"/>
          <p:cNvSpPr txBox="1">
            <a:spLocks noGrp="1"/>
          </p:cNvSpPr>
          <p:nvPr>
            <p:ph type="title"/>
          </p:nvPr>
        </p:nvSpPr>
        <p:spPr>
          <a:xfrm>
            <a:off x="3295058" y="198180"/>
            <a:ext cx="11148495" cy="1653353"/>
          </a:xfrm>
          <a:prstGeom prst="rect">
            <a:avLst/>
          </a:prstGeom>
        </p:spPr>
        <p:txBody>
          <a:bodyPr/>
          <a:lstStyle/>
          <a:p>
            <a:r>
              <a:rPr dirty="0"/>
              <a:t>Detect</a:t>
            </a:r>
            <a:r>
              <a:rPr lang="en-US" dirty="0"/>
              <a:t>ion systems</a:t>
            </a:r>
            <a:endParaRPr dirty="0"/>
          </a:p>
        </p:txBody>
      </p:sp>
      <p:grpSp>
        <p:nvGrpSpPr>
          <p:cNvPr id="8" name="Group 7">
            <a:extLst>
              <a:ext uri="{FF2B5EF4-FFF2-40B4-BE49-F238E27FC236}">
                <a16:creationId xmlns:a16="http://schemas.microsoft.com/office/drawing/2014/main" id="{9A91C8D1-1295-D502-22A0-EB0047BCFA6F}"/>
              </a:ext>
            </a:extLst>
          </p:cNvPr>
          <p:cNvGrpSpPr/>
          <p:nvPr/>
        </p:nvGrpSpPr>
        <p:grpSpPr>
          <a:xfrm>
            <a:off x="401862" y="2009033"/>
            <a:ext cx="9358347" cy="11295040"/>
            <a:chOff x="1348345" y="2009033"/>
            <a:chExt cx="9358347" cy="11295040"/>
          </a:xfrm>
        </p:grpSpPr>
        <p:pic>
          <p:nvPicPr>
            <p:cNvPr id="1453" name="图片 1" descr="图片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348345" y="7447387"/>
              <a:ext cx="4811824" cy="4323179"/>
            </a:xfrm>
            <a:prstGeom prst="rect">
              <a:avLst/>
            </a:prstGeom>
            <a:ln w="12700">
              <a:miter lim="400000"/>
            </a:ln>
          </p:spPr>
        </p:pic>
        <p:pic>
          <p:nvPicPr>
            <p:cNvPr id="2" name="Picture 1">
              <a:extLst>
                <a:ext uri="{FF2B5EF4-FFF2-40B4-BE49-F238E27FC236}">
                  <a16:creationId xmlns:a16="http://schemas.microsoft.com/office/drawing/2014/main" id="{F23D6B52-4C78-2775-F355-C5A46C90D415}"/>
                </a:ext>
              </a:extLst>
            </p:cNvPr>
            <p:cNvPicPr>
              <a:picLocks noChangeAspect="1"/>
            </p:cNvPicPr>
            <p:nvPr/>
          </p:nvPicPr>
          <p:blipFill>
            <a:blip r:embed="rId4"/>
            <a:stretch>
              <a:fillRect/>
            </a:stretch>
          </p:blipFill>
          <p:spPr>
            <a:xfrm>
              <a:off x="6362108" y="7447387"/>
              <a:ext cx="4344584" cy="4237605"/>
            </a:xfrm>
            <a:prstGeom prst="rect">
              <a:avLst/>
            </a:prstGeom>
          </p:spPr>
        </p:pic>
        <p:grpSp>
          <p:nvGrpSpPr>
            <p:cNvPr id="5" name="Group 4">
              <a:extLst>
                <a:ext uri="{FF2B5EF4-FFF2-40B4-BE49-F238E27FC236}">
                  <a16:creationId xmlns:a16="http://schemas.microsoft.com/office/drawing/2014/main" id="{28F63EA1-BC9B-0B63-3E28-19B29DEF50B1}"/>
                </a:ext>
              </a:extLst>
            </p:cNvPr>
            <p:cNvGrpSpPr/>
            <p:nvPr/>
          </p:nvGrpSpPr>
          <p:grpSpPr>
            <a:xfrm>
              <a:off x="1563092" y="2009033"/>
              <a:ext cx="8127393" cy="5183842"/>
              <a:chOff x="1242250" y="2176273"/>
              <a:chExt cx="8127393" cy="5183842"/>
            </a:xfrm>
          </p:grpSpPr>
          <p:pic>
            <p:nvPicPr>
              <p:cNvPr id="1454" name="图片 11" descr="图片 1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242250" y="2176273"/>
                <a:ext cx="8127393" cy="3897347"/>
              </a:xfrm>
              <a:prstGeom prst="rect">
                <a:avLst/>
              </a:prstGeom>
              <a:ln w="12700">
                <a:miter lim="400000"/>
              </a:ln>
            </p:spPr>
          </p:pic>
          <p:sp>
            <p:nvSpPr>
              <p:cNvPr id="3" name="TextBox 2">
                <a:extLst>
                  <a:ext uri="{FF2B5EF4-FFF2-40B4-BE49-F238E27FC236}">
                    <a16:creationId xmlns:a16="http://schemas.microsoft.com/office/drawing/2014/main" id="{78D24499-B240-A793-C001-2C74793DFD8A}"/>
                  </a:ext>
                </a:extLst>
              </p:cNvPr>
              <p:cNvSpPr txBox="1"/>
              <p:nvPr/>
            </p:nvSpPr>
            <p:spPr>
              <a:xfrm>
                <a:off x="2001684" y="6334193"/>
                <a:ext cx="6439263"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6000" b="1" i="0" u="none" strike="noStrike" cap="none" spc="0" normalizeH="0" baseline="0" dirty="0">
                    <a:ln>
                      <a:noFill/>
                    </a:ln>
                    <a:solidFill>
                      <a:schemeClr val="tx2">
                        <a:lumMod val="20000"/>
                        <a:lumOff val="80000"/>
                      </a:schemeClr>
                    </a:solidFill>
                    <a:effectLst/>
                    <a:uFillTx/>
                    <a:latin typeface="+mj-lt"/>
                    <a:ea typeface="+mj-ea"/>
                    <a:cs typeface="+mj-cs"/>
                    <a:sym typeface="Helvetica"/>
                  </a:rPr>
                  <a:t>LaBr</a:t>
                </a:r>
                <a:r>
                  <a:rPr kumimoji="0" lang="en-US" sz="6000" b="1" i="0" u="none" strike="noStrike" cap="none" spc="0" normalizeH="0" baseline="-25000" dirty="0">
                    <a:ln>
                      <a:noFill/>
                    </a:ln>
                    <a:solidFill>
                      <a:schemeClr val="tx2">
                        <a:lumMod val="20000"/>
                        <a:lumOff val="80000"/>
                      </a:schemeClr>
                    </a:solidFill>
                    <a:effectLst/>
                    <a:uFillTx/>
                    <a:latin typeface="+mj-lt"/>
                    <a:ea typeface="+mj-ea"/>
                    <a:cs typeface="+mj-cs"/>
                    <a:sym typeface="Helvetica"/>
                  </a:rPr>
                  <a:t>3</a:t>
                </a:r>
                <a:r>
                  <a:rPr kumimoji="0" lang="en-US" sz="6000" b="1" i="0" u="none" strike="noStrike" cap="none" spc="0" normalizeH="0" baseline="0" dirty="0">
                    <a:ln>
                      <a:noFill/>
                    </a:ln>
                    <a:solidFill>
                      <a:schemeClr val="tx2">
                        <a:lumMod val="20000"/>
                        <a:lumOff val="80000"/>
                      </a:schemeClr>
                    </a:solidFill>
                    <a:effectLst/>
                    <a:uFillTx/>
                    <a:latin typeface="+mj-lt"/>
                    <a:ea typeface="+mj-ea"/>
                    <a:cs typeface="+mj-cs"/>
                    <a:sym typeface="Helvetica"/>
                  </a:rPr>
                  <a:t>+BGO array</a:t>
                </a:r>
              </a:p>
            </p:txBody>
          </p:sp>
        </p:grpSp>
        <p:sp>
          <p:nvSpPr>
            <p:cNvPr id="15" name="TextBox 14">
              <a:extLst>
                <a:ext uri="{FF2B5EF4-FFF2-40B4-BE49-F238E27FC236}">
                  <a16:creationId xmlns:a16="http://schemas.microsoft.com/office/drawing/2014/main" id="{4ACDB445-4705-D07D-2C07-808E0521D29A}"/>
                </a:ext>
              </a:extLst>
            </p:cNvPr>
            <p:cNvSpPr txBox="1"/>
            <p:nvPr/>
          </p:nvSpPr>
          <p:spPr>
            <a:xfrm>
              <a:off x="2508799" y="11539487"/>
              <a:ext cx="6916958" cy="17645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6000" b="1" i="0" u="none" strike="noStrike" cap="none" spc="0" normalizeH="0" baseline="30000" dirty="0">
                  <a:ln>
                    <a:noFill/>
                  </a:ln>
                  <a:solidFill>
                    <a:schemeClr val="tx2">
                      <a:lumMod val="20000"/>
                      <a:lumOff val="80000"/>
                    </a:schemeClr>
                  </a:solidFill>
                  <a:effectLst/>
                  <a:uFillTx/>
                  <a:latin typeface="+mj-lt"/>
                  <a:ea typeface="+mj-ea"/>
                  <a:cs typeface="+mj-cs"/>
                  <a:sym typeface="Helvetica"/>
                </a:rPr>
                <a:t>3</a:t>
              </a:r>
              <a:r>
                <a:rPr kumimoji="0" lang="en-US" altLang="zh-CN" sz="6000" b="1" i="0" u="none" strike="noStrike" cap="none" spc="0" normalizeH="0" baseline="0" dirty="0">
                  <a:ln>
                    <a:noFill/>
                  </a:ln>
                  <a:solidFill>
                    <a:schemeClr val="tx2">
                      <a:lumMod val="20000"/>
                      <a:lumOff val="80000"/>
                    </a:schemeClr>
                  </a:solidFill>
                  <a:effectLst/>
                  <a:uFillTx/>
                  <a:latin typeface="+mj-lt"/>
                  <a:ea typeface="+mj-ea"/>
                  <a:cs typeface="+mj-cs"/>
                  <a:sym typeface="Helvetica"/>
                </a:rPr>
                <a:t>He detector array</a:t>
              </a:r>
            </a:p>
            <a:p>
              <a:pPr marL="0" marR="0" indent="0" algn="ctr" defTabSz="825500" rtl="0" fontAlgn="auto" latinLnBrk="0" hangingPunct="0">
                <a:lnSpc>
                  <a:spcPct val="100000"/>
                </a:lnSpc>
                <a:spcBef>
                  <a:spcPts val="0"/>
                </a:spcBef>
                <a:spcAft>
                  <a:spcPts val="0"/>
                </a:spcAft>
                <a:buClrTx/>
                <a:buSzTx/>
                <a:buFontTx/>
                <a:buNone/>
                <a:tabLst/>
              </a:pPr>
              <a:r>
                <a:rPr lang="en-US" sz="4400" b="1" dirty="0">
                  <a:solidFill>
                    <a:schemeClr val="tx2">
                      <a:lumMod val="20000"/>
                      <a:lumOff val="80000"/>
                    </a:schemeClr>
                  </a:solidFill>
                </a:rPr>
                <a:t>26%for 2.5MeV neutron</a:t>
              </a:r>
              <a:endParaRPr kumimoji="0" lang="en-US" sz="4400" b="1" i="0" u="none" strike="noStrike" cap="none" spc="0" normalizeH="0" baseline="0" dirty="0">
                <a:ln>
                  <a:noFill/>
                </a:ln>
                <a:solidFill>
                  <a:schemeClr val="tx2">
                    <a:lumMod val="20000"/>
                    <a:lumOff val="80000"/>
                  </a:schemeClr>
                </a:solidFill>
                <a:effectLst/>
                <a:uFillTx/>
                <a:latin typeface="+mj-lt"/>
                <a:ea typeface="+mj-ea"/>
                <a:cs typeface="+mj-cs"/>
                <a:sym typeface="Helvetica"/>
              </a:endParaRPr>
            </a:p>
          </p:txBody>
        </p:sp>
      </p:grpSp>
      <p:grpSp>
        <p:nvGrpSpPr>
          <p:cNvPr id="7" name="Group 6">
            <a:extLst>
              <a:ext uri="{FF2B5EF4-FFF2-40B4-BE49-F238E27FC236}">
                <a16:creationId xmlns:a16="http://schemas.microsoft.com/office/drawing/2014/main" id="{5A49DEBE-E656-0A83-3D9C-45E39E0A3B5E}"/>
              </a:ext>
            </a:extLst>
          </p:cNvPr>
          <p:cNvGrpSpPr/>
          <p:nvPr/>
        </p:nvGrpSpPr>
        <p:grpSpPr>
          <a:xfrm>
            <a:off x="9858260" y="1920840"/>
            <a:ext cx="7290753" cy="11107486"/>
            <a:chOff x="12906256" y="1968966"/>
            <a:chExt cx="7290753" cy="11107486"/>
          </a:xfrm>
        </p:grpSpPr>
        <p:pic>
          <p:nvPicPr>
            <p:cNvPr id="1451" name="图片 7" descr="图片 7"/>
            <p:cNvPicPr>
              <a:picLocks noChangeAspect="1"/>
            </p:cNvPicPr>
            <p:nvPr/>
          </p:nvPicPr>
          <p:blipFill rotWithShape="1">
            <a:blip r:embed="rId6" cstate="print">
              <a:extLst>
                <a:ext uri="{28A0092B-C50C-407E-A947-70E740481C1C}">
                  <a14:useLocalDpi xmlns:a14="http://schemas.microsoft.com/office/drawing/2010/main"/>
                </a:ext>
              </a:extLst>
            </a:blip>
            <a:srcRect l="26325" t="28581" r="22310" b="23339"/>
            <a:stretch/>
          </p:blipFill>
          <p:spPr>
            <a:xfrm>
              <a:off x="13042232" y="7541716"/>
              <a:ext cx="6753726" cy="5534736"/>
            </a:xfrm>
            <a:prstGeom prst="rect">
              <a:avLst/>
            </a:prstGeom>
            <a:ln w="12700">
              <a:miter lim="400000"/>
            </a:ln>
          </p:spPr>
        </p:pic>
        <p:pic>
          <p:nvPicPr>
            <p:cNvPr id="1452" name="图片 8" descr="图片 8"/>
            <p:cNvPicPr>
              <a:picLocks noChangeAspect="1"/>
            </p:cNvPicPr>
            <p:nvPr/>
          </p:nvPicPr>
          <p:blipFill>
            <a:blip r:embed="rId7"/>
            <a:stretch>
              <a:fillRect/>
            </a:stretch>
          </p:blipFill>
          <p:spPr>
            <a:xfrm>
              <a:off x="12906256" y="1968966"/>
              <a:ext cx="7290753" cy="5455317"/>
            </a:xfrm>
            <a:prstGeom prst="rect">
              <a:avLst/>
            </a:prstGeom>
            <a:ln w="12700">
              <a:miter lim="400000"/>
            </a:ln>
          </p:spPr>
        </p:pic>
        <p:sp>
          <p:nvSpPr>
            <p:cNvPr id="6" name="TextBox 5">
              <a:extLst>
                <a:ext uri="{FF2B5EF4-FFF2-40B4-BE49-F238E27FC236}">
                  <a16:creationId xmlns:a16="http://schemas.microsoft.com/office/drawing/2014/main" id="{33C11A57-51A4-B81F-09DB-24E9D2827D70}"/>
                </a:ext>
              </a:extLst>
            </p:cNvPr>
            <p:cNvSpPr txBox="1"/>
            <p:nvPr/>
          </p:nvSpPr>
          <p:spPr>
            <a:xfrm>
              <a:off x="14443553" y="6345039"/>
              <a:ext cx="3951403" cy="1025922"/>
            </a:xfrm>
            <a:prstGeom prst="rect">
              <a:avLst/>
            </a:prstGeom>
            <a:solidFill>
              <a:srgbClr val="FFFFFF">
                <a:alpha val="49804"/>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6000" b="1" i="0" u="none" strike="noStrike" cap="none" spc="0" normalizeH="0" baseline="0" dirty="0">
                  <a:ln>
                    <a:noFill/>
                  </a:ln>
                  <a:solidFill>
                    <a:srgbClr val="FF0000"/>
                  </a:solidFill>
                  <a:effectLst/>
                  <a:uFillTx/>
                  <a:latin typeface="+mj-lt"/>
                  <a:ea typeface="+mj-ea"/>
                  <a:cs typeface="+mj-cs"/>
                  <a:sym typeface="Helvetica"/>
                </a:rPr>
                <a:t>BGO array</a:t>
              </a:r>
            </a:p>
          </p:txBody>
        </p:sp>
        <p:sp>
          <p:nvSpPr>
            <p:cNvPr id="17" name="TextBox 16">
              <a:extLst>
                <a:ext uri="{FF2B5EF4-FFF2-40B4-BE49-F238E27FC236}">
                  <a16:creationId xmlns:a16="http://schemas.microsoft.com/office/drawing/2014/main" id="{2F2E12F6-E4CE-26DD-082A-7CF3A94902B6}"/>
                </a:ext>
              </a:extLst>
            </p:cNvPr>
            <p:cNvSpPr txBox="1"/>
            <p:nvPr/>
          </p:nvSpPr>
          <p:spPr>
            <a:xfrm>
              <a:off x="14212035" y="12031965"/>
              <a:ext cx="4719241" cy="1025922"/>
            </a:xfrm>
            <a:prstGeom prst="rect">
              <a:avLst/>
            </a:prstGeom>
            <a:solidFill>
              <a:srgbClr val="FFFFFF">
                <a:alpha val="49804"/>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6000" b="1" i="0" u="none" strike="noStrike" cap="none" spc="0" normalizeH="0" baseline="0" dirty="0">
                  <a:ln>
                    <a:noFill/>
                  </a:ln>
                  <a:solidFill>
                    <a:srgbClr val="FF0000"/>
                  </a:solidFill>
                  <a:effectLst/>
                  <a:uFillTx/>
                  <a:latin typeface="+mj-lt"/>
                  <a:ea typeface="+mj-ea"/>
                  <a:cs typeface="+mj-cs"/>
                  <a:sym typeface="Helvetica"/>
                </a:rPr>
                <a:t>Silicon array</a:t>
              </a:r>
            </a:p>
          </p:txBody>
        </p:sp>
      </p:grpSp>
      <p:pic>
        <p:nvPicPr>
          <p:cNvPr id="20" name="图片 9" descr="图片 9">
            <a:extLst>
              <a:ext uri="{FF2B5EF4-FFF2-40B4-BE49-F238E27FC236}">
                <a16:creationId xmlns:a16="http://schemas.microsoft.com/office/drawing/2014/main" id="{64A38CDB-B4A8-BE0F-B7AD-B2741E58BE12}"/>
              </a:ext>
            </a:extLst>
          </p:cNvPr>
          <p:cNvPicPr>
            <a:picLocks noChangeAspect="1"/>
          </p:cNvPicPr>
          <p:nvPr/>
        </p:nvPicPr>
        <p:blipFill>
          <a:blip r:embed="rId8"/>
          <a:stretch>
            <a:fillRect/>
          </a:stretch>
        </p:blipFill>
        <p:spPr>
          <a:xfrm>
            <a:off x="17341517" y="2009033"/>
            <a:ext cx="6773372" cy="5080032"/>
          </a:xfrm>
          <a:prstGeom prst="rect">
            <a:avLst/>
          </a:prstGeom>
          <a:ln w="12700">
            <a:miter lim="400000"/>
          </a:ln>
        </p:spPr>
      </p:pic>
      <p:sp>
        <p:nvSpPr>
          <p:cNvPr id="21" name="TextBox 20">
            <a:extLst>
              <a:ext uri="{FF2B5EF4-FFF2-40B4-BE49-F238E27FC236}">
                <a16:creationId xmlns:a16="http://schemas.microsoft.com/office/drawing/2014/main" id="{CCD4DF2E-C697-AD36-C8AB-C55B53E2CB11}"/>
              </a:ext>
            </a:extLst>
          </p:cNvPr>
          <p:cNvSpPr txBox="1"/>
          <p:nvPr/>
        </p:nvSpPr>
        <p:spPr>
          <a:xfrm>
            <a:off x="18404993" y="4977000"/>
            <a:ext cx="4856058" cy="1949252"/>
          </a:xfrm>
          <a:prstGeom prst="rect">
            <a:avLst/>
          </a:prstGeom>
          <a:solidFill>
            <a:srgbClr val="FFFFFF">
              <a:alpha val="49804"/>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6000" b="1" i="0" u="none" strike="noStrike" cap="none" spc="0" normalizeH="0" baseline="0" dirty="0">
                <a:ln>
                  <a:noFill/>
                </a:ln>
                <a:solidFill>
                  <a:srgbClr val="FF0000"/>
                </a:solidFill>
                <a:effectLst/>
                <a:uFillTx/>
                <a:latin typeface="+mj-lt"/>
                <a:ea typeface="+mj-ea"/>
                <a:cs typeface="+mj-cs"/>
                <a:sym typeface="Helvetica"/>
              </a:rPr>
              <a:t>Cooled</a:t>
            </a:r>
          </a:p>
          <a:p>
            <a:pPr marL="0" marR="0" indent="0" algn="ctr" defTabSz="825500" rtl="0" fontAlgn="auto" latinLnBrk="0" hangingPunct="0">
              <a:lnSpc>
                <a:spcPct val="100000"/>
              </a:lnSpc>
              <a:spcBef>
                <a:spcPts val="0"/>
              </a:spcBef>
              <a:spcAft>
                <a:spcPts val="0"/>
              </a:spcAft>
              <a:buClrTx/>
              <a:buSzTx/>
              <a:buFontTx/>
              <a:buNone/>
              <a:tabLst/>
            </a:pPr>
            <a:r>
              <a:rPr kumimoji="0" lang="en-US" sz="6000" b="1" i="0" u="none" strike="noStrike" cap="none" spc="0" normalizeH="0" baseline="0" dirty="0">
                <a:ln>
                  <a:noFill/>
                </a:ln>
                <a:solidFill>
                  <a:srgbClr val="FF0000"/>
                </a:solidFill>
                <a:effectLst/>
                <a:uFillTx/>
                <a:latin typeface="+mj-lt"/>
                <a:ea typeface="+mj-ea"/>
                <a:cs typeface="+mj-cs"/>
                <a:sym typeface="Helvetica"/>
              </a:rPr>
              <a:t>BGO array</a:t>
            </a:r>
          </a:p>
        </p:txBody>
      </p:sp>
      <p:grpSp>
        <p:nvGrpSpPr>
          <p:cNvPr id="22" name="图片 11">
            <a:extLst>
              <a:ext uri="{FF2B5EF4-FFF2-40B4-BE49-F238E27FC236}">
                <a16:creationId xmlns:a16="http://schemas.microsoft.com/office/drawing/2014/main" id="{3AB3B69C-D162-102F-A4D5-8F13E7E3D5BE}"/>
              </a:ext>
            </a:extLst>
          </p:cNvPr>
          <p:cNvGrpSpPr/>
          <p:nvPr/>
        </p:nvGrpSpPr>
        <p:grpSpPr>
          <a:xfrm>
            <a:off x="17025958" y="7470623"/>
            <a:ext cx="6967044" cy="5269567"/>
            <a:chOff x="0" y="0"/>
            <a:chExt cx="6967043" cy="5269565"/>
          </a:xfrm>
        </p:grpSpPr>
        <p:sp>
          <p:nvSpPr>
            <p:cNvPr id="23" name="矩形">
              <a:extLst>
                <a:ext uri="{FF2B5EF4-FFF2-40B4-BE49-F238E27FC236}">
                  <a16:creationId xmlns:a16="http://schemas.microsoft.com/office/drawing/2014/main" id="{6181132C-0921-3A5F-C3B7-16AA42EA5683}"/>
                </a:ext>
              </a:extLst>
            </p:cNvPr>
            <p:cNvSpPr/>
            <p:nvPr/>
          </p:nvSpPr>
          <p:spPr>
            <a:xfrm>
              <a:off x="0" y="0"/>
              <a:ext cx="6967044" cy="5269567"/>
            </a:xfrm>
            <a:prstGeom prst="rect">
              <a:avLst/>
            </a:prstGeom>
            <a:solidFill>
              <a:srgbClr val="FFFFFF"/>
            </a:solidFill>
            <a:ln w="12700" cap="flat">
              <a:noFill/>
              <a:miter lim="400000"/>
            </a:ln>
            <a:effectLst/>
          </p:spPr>
          <p:txBody>
            <a:bodyPr wrap="square" lIns="50800" tIns="50800" rIns="50800" bIns="50800" numCol="1" anchor="ctr">
              <a:noAutofit/>
            </a:bodyPr>
            <a:lstStyle/>
            <a:p>
              <a:pPr defTabSz="1828800">
                <a:defRPr sz="3600">
                  <a:latin typeface="Times New Roman"/>
                  <a:ea typeface="Times New Roman"/>
                  <a:cs typeface="Times New Roman"/>
                  <a:sym typeface="Times New Roman"/>
                </a:defRPr>
              </a:pPr>
              <a:endParaRPr/>
            </a:p>
          </p:txBody>
        </p:sp>
        <p:pic>
          <p:nvPicPr>
            <p:cNvPr id="24" name="image50.pdf" descr="image50.pdf">
              <a:extLst>
                <a:ext uri="{FF2B5EF4-FFF2-40B4-BE49-F238E27FC236}">
                  <a16:creationId xmlns:a16="http://schemas.microsoft.com/office/drawing/2014/main" id="{525706EE-F03A-271F-6459-92E612F98F79}"/>
                </a:ext>
              </a:extLst>
            </p:cNvPr>
            <p:cNvPicPr>
              <a:picLocks noChangeAspect="1"/>
            </p:cNvPicPr>
            <p:nvPr/>
          </p:nvPicPr>
          <p:blipFill>
            <a:blip r:embed="rId9"/>
            <a:stretch>
              <a:fillRect/>
            </a:stretch>
          </p:blipFill>
          <p:spPr>
            <a:xfrm>
              <a:off x="0" y="0"/>
              <a:ext cx="6967044" cy="5269567"/>
            </a:xfrm>
            <a:prstGeom prst="rect">
              <a:avLst/>
            </a:prstGeom>
            <a:ln w="12700" cap="flat">
              <a:noFill/>
              <a:miter lim="400000"/>
            </a:ln>
            <a:effectLst/>
          </p:spPr>
        </p:pic>
      </p:grpSp>
      <p:sp>
        <p:nvSpPr>
          <p:cNvPr id="25" name="矩形 12">
            <a:extLst>
              <a:ext uri="{FF2B5EF4-FFF2-40B4-BE49-F238E27FC236}">
                <a16:creationId xmlns:a16="http://schemas.microsoft.com/office/drawing/2014/main" id="{869F1F9F-A70F-347F-898A-097A2D51B64C}"/>
              </a:ext>
            </a:extLst>
          </p:cNvPr>
          <p:cNvSpPr txBox="1"/>
          <p:nvPr/>
        </p:nvSpPr>
        <p:spPr>
          <a:xfrm>
            <a:off x="17570805" y="7749227"/>
            <a:ext cx="3778388" cy="18241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spAutoFit/>
          </a:bodyPr>
          <a:lstStyle/>
          <a:p>
            <a:pPr defTabSz="1828800">
              <a:defRPr sz="3600" b="1">
                <a:solidFill>
                  <a:srgbClr val="0000FF"/>
                </a:solidFill>
                <a:latin typeface="Calibri"/>
                <a:ea typeface="Calibri"/>
                <a:cs typeface="Calibri"/>
                <a:sym typeface="Calibri"/>
              </a:defRPr>
            </a:pPr>
            <a:r>
              <a:rPr dirty="0"/>
              <a:t>FEPE&gt;60 %</a:t>
            </a:r>
            <a:endParaRPr dirty="0">
              <a:latin typeface="Arial"/>
              <a:ea typeface="Arial"/>
              <a:cs typeface="Arial"/>
              <a:sym typeface="Arial"/>
            </a:endParaRPr>
          </a:p>
          <a:p>
            <a:pPr defTabSz="1828800">
              <a:defRPr sz="3600" b="1">
                <a:solidFill>
                  <a:srgbClr val="0000FF"/>
                </a:solidFill>
                <a:latin typeface="Calibri"/>
                <a:ea typeface="Calibri"/>
                <a:cs typeface="Calibri"/>
                <a:sym typeface="Calibri"/>
              </a:defRPr>
            </a:pPr>
            <a:r>
              <a:rPr dirty="0"/>
              <a:t>FWHM&lt;10%</a:t>
            </a:r>
            <a:endParaRPr dirty="0">
              <a:latin typeface="Arial"/>
              <a:ea typeface="Arial"/>
              <a:cs typeface="Arial"/>
              <a:sym typeface="Arial"/>
            </a:endParaRPr>
          </a:p>
          <a:p>
            <a:pPr defTabSz="1828800">
              <a:defRPr sz="3600" b="1">
                <a:latin typeface="Calibri"/>
                <a:ea typeface="Calibri"/>
                <a:cs typeface="Calibri"/>
                <a:sym typeface="Calibri"/>
              </a:defRPr>
            </a:pPr>
            <a:r>
              <a:rPr dirty="0"/>
              <a:t>(</a:t>
            </a:r>
            <a:r>
              <a:rPr dirty="0" err="1"/>
              <a:t>E</a:t>
            </a:r>
            <a:r>
              <a:rPr b="0" baseline="-15500" dirty="0" err="1">
                <a:latin typeface="Symbol"/>
                <a:ea typeface="Symbol"/>
                <a:cs typeface="Symbol"/>
                <a:sym typeface="Symbol"/>
              </a:rPr>
              <a:t>g</a:t>
            </a:r>
            <a:r>
              <a:rPr b="0" baseline="-15500" dirty="0">
                <a:latin typeface="Symbol"/>
                <a:ea typeface="Symbol"/>
                <a:cs typeface="Symbol"/>
                <a:sym typeface="Symbol"/>
              </a:rPr>
              <a:t> </a:t>
            </a:r>
            <a:r>
              <a:rPr dirty="0"/>
              <a:t>= 7.76 MeV)</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6" name="文本框 8"/>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17</a:t>
            </a:fld>
            <a:endParaRPr/>
          </a:p>
        </p:txBody>
      </p:sp>
      <p:sp>
        <p:nvSpPr>
          <p:cNvPr id="1437" name="标题 1"/>
          <p:cNvSpPr txBox="1">
            <a:spLocks noGrp="1"/>
          </p:cNvSpPr>
          <p:nvPr>
            <p:ph type="title"/>
          </p:nvPr>
        </p:nvSpPr>
        <p:spPr>
          <a:xfrm>
            <a:off x="3295058" y="198180"/>
            <a:ext cx="11148495" cy="1355820"/>
          </a:xfrm>
          <a:prstGeom prst="rect">
            <a:avLst/>
          </a:prstGeom>
        </p:spPr>
        <p:txBody>
          <a:bodyPr/>
          <a:lstStyle/>
          <a:p>
            <a:r>
              <a:rPr dirty="0"/>
              <a:t>Target tech</a:t>
            </a:r>
            <a:r>
              <a:rPr lang="en-US" dirty="0"/>
              <a:t>nologies</a:t>
            </a:r>
            <a:endParaRPr dirty="0"/>
          </a:p>
        </p:txBody>
      </p:sp>
      <p:graphicFrame>
        <p:nvGraphicFramePr>
          <p:cNvPr id="1438" name="表格 3"/>
          <p:cNvGraphicFramePr/>
          <p:nvPr>
            <p:extLst>
              <p:ext uri="{D42A27DB-BD31-4B8C-83A1-F6EECF244321}">
                <p14:modId xmlns:p14="http://schemas.microsoft.com/office/powerpoint/2010/main" val="3882714187"/>
              </p:ext>
            </p:extLst>
          </p:nvPr>
        </p:nvGraphicFramePr>
        <p:xfrm>
          <a:off x="5086785" y="2528798"/>
          <a:ext cx="18660825" cy="9500617"/>
        </p:xfrm>
        <a:graphic>
          <a:graphicData uri="http://schemas.openxmlformats.org/drawingml/2006/table">
            <a:tbl>
              <a:tblPr firstRow="1" bandRow="1">
                <a:tableStyleId>{4C3C2611-4C71-4FC5-86AE-919BDF0F9419}</a:tableStyleId>
              </a:tblPr>
              <a:tblGrid>
                <a:gridCol w="3732165">
                  <a:extLst>
                    <a:ext uri="{9D8B030D-6E8A-4147-A177-3AD203B41FA5}">
                      <a16:colId xmlns:a16="http://schemas.microsoft.com/office/drawing/2014/main" val="20000"/>
                    </a:ext>
                  </a:extLst>
                </a:gridCol>
                <a:gridCol w="3732165">
                  <a:extLst>
                    <a:ext uri="{9D8B030D-6E8A-4147-A177-3AD203B41FA5}">
                      <a16:colId xmlns:a16="http://schemas.microsoft.com/office/drawing/2014/main" val="20001"/>
                    </a:ext>
                  </a:extLst>
                </a:gridCol>
                <a:gridCol w="3732165">
                  <a:extLst>
                    <a:ext uri="{9D8B030D-6E8A-4147-A177-3AD203B41FA5}">
                      <a16:colId xmlns:a16="http://schemas.microsoft.com/office/drawing/2014/main" val="20002"/>
                    </a:ext>
                  </a:extLst>
                </a:gridCol>
                <a:gridCol w="3732165">
                  <a:extLst>
                    <a:ext uri="{9D8B030D-6E8A-4147-A177-3AD203B41FA5}">
                      <a16:colId xmlns:a16="http://schemas.microsoft.com/office/drawing/2014/main" val="20003"/>
                    </a:ext>
                  </a:extLst>
                </a:gridCol>
                <a:gridCol w="3732165">
                  <a:extLst>
                    <a:ext uri="{9D8B030D-6E8A-4147-A177-3AD203B41FA5}">
                      <a16:colId xmlns:a16="http://schemas.microsoft.com/office/drawing/2014/main" val="20004"/>
                    </a:ext>
                  </a:extLst>
                </a:gridCol>
              </a:tblGrid>
              <a:tr h="1476243">
                <a:tc>
                  <a:txBody>
                    <a:bodyPr/>
                    <a:lstStyle/>
                    <a:p>
                      <a:pPr algn="l">
                        <a:defRPr sz="3600">
                          <a:latin typeface="Arial"/>
                          <a:ea typeface="Arial"/>
                          <a:cs typeface="Arial"/>
                          <a:sym typeface="Arial"/>
                        </a:defRPr>
                      </a:pPr>
                      <a:r>
                        <a:rPr>
                          <a:latin typeface="+mj-lt"/>
                          <a:ea typeface="+mj-ea"/>
                          <a:cs typeface="+mj-cs"/>
                          <a:sym typeface="Helvetica"/>
                        </a:rPr>
                        <a:t>核反应靶</a:t>
                      </a:r>
                      <a:br>
                        <a:rPr>
                          <a:latin typeface="+mj-lt"/>
                          <a:ea typeface="+mj-ea"/>
                          <a:cs typeface="+mj-cs"/>
                          <a:sym typeface="Helvetica"/>
                        </a:rPr>
                      </a:br>
                      <a:r>
                        <a:rPr>
                          <a:latin typeface="+mj-lt"/>
                          <a:ea typeface="+mj-ea"/>
                          <a:cs typeface="+mj-cs"/>
                          <a:sym typeface="Helvetica"/>
                        </a:rPr>
                        <a:t>target</a:t>
                      </a:r>
                    </a:p>
                  </a:txBody>
                  <a:tcPr marL="45720" marR="45720" horzOverflow="overflow">
                    <a:lnL w="25400">
                      <a:solidFill>
                        <a:srgbClr val="FFFFFF"/>
                      </a:solidFill>
                    </a:lnL>
                    <a:lnR w="25400">
                      <a:solidFill>
                        <a:srgbClr val="FFFFFF"/>
                      </a:solidFill>
                    </a:lnR>
                    <a:lnT w="25400">
                      <a:solidFill>
                        <a:srgbClr val="FFFFFF"/>
                      </a:solidFill>
                    </a:lnT>
                    <a:lnB w="76200">
                      <a:solidFill>
                        <a:srgbClr val="FFFFFF"/>
                      </a:solidFill>
                    </a:lnB>
                    <a:solidFill>
                      <a:srgbClr val="4F81BD"/>
                    </a:solidFill>
                  </a:tcPr>
                </a:tc>
                <a:tc>
                  <a:txBody>
                    <a:bodyPr/>
                    <a:lstStyle/>
                    <a:p>
                      <a:pPr algn="l">
                        <a:defRPr sz="3600">
                          <a:latin typeface="Arial"/>
                          <a:ea typeface="Arial"/>
                          <a:cs typeface="Arial"/>
                          <a:sym typeface="Arial"/>
                        </a:defRPr>
                      </a:pPr>
                      <a:r>
                        <a:rPr>
                          <a:latin typeface="+mj-lt"/>
                          <a:ea typeface="+mj-ea"/>
                          <a:cs typeface="+mj-cs"/>
                          <a:sym typeface="Helvetica"/>
                        </a:rPr>
                        <a:t>采用技术</a:t>
                      </a:r>
                    </a:p>
                    <a:p>
                      <a:pPr algn="l">
                        <a:defRPr sz="3600">
                          <a:latin typeface="Arial"/>
                          <a:ea typeface="Arial"/>
                          <a:cs typeface="Arial"/>
                          <a:sym typeface="Arial"/>
                        </a:defRPr>
                      </a:pPr>
                      <a:r>
                        <a:rPr>
                          <a:latin typeface="+mj-lt"/>
                          <a:ea typeface="+mj-ea"/>
                          <a:cs typeface="+mj-cs"/>
                          <a:sym typeface="Helvetica"/>
                        </a:rPr>
                        <a:t>technology</a:t>
                      </a:r>
                    </a:p>
                  </a:txBody>
                  <a:tcPr marL="45720" marR="45720" horzOverflow="overflow">
                    <a:lnL w="25400">
                      <a:solidFill>
                        <a:srgbClr val="FFFFFF"/>
                      </a:solidFill>
                    </a:lnL>
                    <a:lnR w="25400">
                      <a:solidFill>
                        <a:srgbClr val="FFFFFF"/>
                      </a:solidFill>
                    </a:lnR>
                    <a:lnT w="25400">
                      <a:solidFill>
                        <a:srgbClr val="FFFFFF"/>
                      </a:solidFill>
                    </a:lnT>
                    <a:lnB w="76200">
                      <a:solidFill>
                        <a:srgbClr val="FFFFFF"/>
                      </a:solidFill>
                    </a:lnB>
                    <a:solidFill>
                      <a:srgbClr val="4F81BD"/>
                    </a:solidFill>
                  </a:tcPr>
                </a:tc>
                <a:tc>
                  <a:txBody>
                    <a:bodyPr/>
                    <a:lstStyle/>
                    <a:p>
                      <a:pPr algn="l">
                        <a:defRPr sz="3600">
                          <a:latin typeface="Arial"/>
                          <a:ea typeface="Arial"/>
                          <a:cs typeface="Arial"/>
                          <a:sym typeface="Arial"/>
                        </a:defRPr>
                      </a:pPr>
                      <a:r>
                        <a:rPr>
                          <a:latin typeface="+mj-lt"/>
                          <a:ea typeface="+mj-ea"/>
                          <a:cs typeface="+mj-cs"/>
                          <a:sym typeface="Helvetica"/>
                        </a:rPr>
                        <a:t>发表文章</a:t>
                      </a:r>
                    </a:p>
                    <a:p>
                      <a:pPr algn="l">
                        <a:defRPr sz="3600">
                          <a:latin typeface="Arial"/>
                          <a:ea typeface="Arial"/>
                          <a:cs typeface="Arial"/>
                          <a:sym typeface="Arial"/>
                        </a:defRPr>
                      </a:pPr>
                      <a:r>
                        <a:rPr>
                          <a:latin typeface="+mj-lt"/>
                          <a:ea typeface="+mj-ea"/>
                          <a:cs typeface="+mj-cs"/>
                          <a:sym typeface="Helvetica"/>
                        </a:rPr>
                        <a:t>publication</a:t>
                      </a:r>
                    </a:p>
                  </a:txBody>
                  <a:tcPr marL="45720" marR="45720" horzOverflow="overflow">
                    <a:lnL w="25400">
                      <a:solidFill>
                        <a:srgbClr val="FFFFFF"/>
                      </a:solidFill>
                    </a:lnL>
                    <a:lnR w="25400">
                      <a:solidFill>
                        <a:srgbClr val="FFFFFF"/>
                      </a:solidFill>
                    </a:lnR>
                    <a:lnT w="25400">
                      <a:solidFill>
                        <a:srgbClr val="FFFFFF"/>
                      </a:solidFill>
                    </a:lnT>
                    <a:lnB w="76200">
                      <a:solidFill>
                        <a:srgbClr val="FFFFFF"/>
                      </a:solidFill>
                    </a:lnB>
                    <a:solidFill>
                      <a:srgbClr val="4F81BD"/>
                    </a:solidFill>
                  </a:tcPr>
                </a:tc>
                <a:tc>
                  <a:txBody>
                    <a:bodyPr/>
                    <a:lstStyle/>
                    <a:p>
                      <a:pPr algn="l">
                        <a:defRPr sz="3600">
                          <a:latin typeface="Arial"/>
                          <a:ea typeface="Arial"/>
                          <a:cs typeface="Arial"/>
                          <a:sym typeface="Arial"/>
                        </a:defRPr>
                      </a:pPr>
                      <a:r>
                        <a:rPr>
                          <a:latin typeface="+mj-lt"/>
                          <a:ea typeface="+mj-ea"/>
                          <a:cs typeface="+mj-cs"/>
                          <a:sym typeface="Helvetica"/>
                        </a:rPr>
                        <a:t>国外记录</a:t>
                      </a:r>
                    </a:p>
                    <a:p>
                      <a:pPr algn="l">
                        <a:defRPr sz="3600">
                          <a:latin typeface="Arial"/>
                          <a:ea typeface="Arial"/>
                          <a:cs typeface="Arial"/>
                          <a:sym typeface="Arial"/>
                        </a:defRPr>
                      </a:pPr>
                      <a:r>
                        <a:rPr>
                          <a:latin typeface="+mj-lt"/>
                          <a:ea typeface="+mj-ea"/>
                          <a:cs typeface="+mj-cs"/>
                          <a:sym typeface="Helvetica"/>
                        </a:rPr>
                        <a:t>world best</a:t>
                      </a:r>
                    </a:p>
                  </a:txBody>
                  <a:tcPr marL="45720" marR="45720" horzOverflow="overflow">
                    <a:lnL w="25400">
                      <a:solidFill>
                        <a:srgbClr val="FFFFFF"/>
                      </a:solidFill>
                    </a:lnL>
                    <a:lnR w="25400">
                      <a:solidFill>
                        <a:srgbClr val="FFFFFF"/>
                      </a:solidFill>
                    </a:lnR>
                    <a:lnT w="25400">
                      <a:solidFill>
                        <a:srgbClr val="FFFFFF"/>
                      </a:solidFill>
                    </a:lnT>
                    <a:lnB w="76200">
                      <a:solidFill>
                        <a:srgbClr val="FFFFFF"/>
                      </a:solidFill>
                    </a:lnB>
                    <a:solidFill>
                      <a:srgbClr val="4F81BD"/>
                    </a:solidFill>
                  </a:tcPr>
                </a:tc>
                <a:tc>
                  <a:txBody>
                    <a:bodyPr/>
                    <a:lstStyle/>
                    <a:p>
                      <a:pPr algn="l">
                        <a:defRPr sz="3600">
                          <a:latin typeface="Arial"/>
                          <a:ea typeface="Arial"/>
                          <a:cs typeface="Arial"/>
                          <a:sym typeface="Arial"/>
                        </a:defRPr>
                      </a:pPr>
                      <a:r>
                        <a:rPr>
                          <a:latin typeface="+mj-lt"/>
                          <a:ea typeface="+mj-ea"/>
                          <a:cs typeface="+mj-cs"/>
                          <a:sym typeface="Helvetica"/>
                        </a:rPr>
                        <a:t>我们达到</a:t>
                      </a:r>
                    </a:p>
                    <a:p>
                      <a:pPr algn="l">
                        <a:defRPr sz="3600">
                          <a:latin typeface="Arial"/>
                          <a:ea typeface="Arial"/>
                          <a:cs typeface="Arial"/>
                          <a:sym typeface="Arial"/>
                        </a:defRPr>
                      </a:pPr>
                      <a:r>
                        <a:rPr>
                          <a:latin typeface="+mj-lt"/>
                          <a:ea typeface="+mj-ea"/>
                          <a:cs typeface="+mj-cs"/>
                          <a:sym typeface="Helvetica"/>
                        </a:rPr>
                        <a:t>JUNA</a:t>
                      </a:r>
                    </a:p>
                  </a:txBody>
                  <a:tcPr marL="45720" marR="45720" horzOverflow="overflow">
                    <a:lnL w="25400">
                      <a:solidFill>
                        <a:srgbClr val="FFFFFF"/>
                      </a:solidFill>
                    </a:lnL>
                    <a:lnR w="25400">
                      <a:solidFill>
                        <a:srgbClr val="FFFFFF"/>
                      </a:solidFill>
                    </a:lnR>
                    <a:lnT w="25400">
                      <a:solidFill>
                        <a:srgbClr val="FFFFFF"/>
                      </a:solidFill>
                    </a:lnT>
                    <a:lnB w="76200">
                      <a:solidFill>
                        <a:srgbClr val="FFFFFF"/>
                      </a:solidFill>
                    </a:lnB>
                    <a:solidFill>
                      <a:srgbClr val="4F81BD"/>
                    </a:solidFill>
                  </a:tcPr>
                </a:tc>
                <a:extLst>
                  <a:ext uri="{0D108BD9-81ED-4DB2-BD59-A6C34878D82A}">
                    <a16:rowId xmlns:a16="http://schemas.microsoft.com/office/drawing/2014/main" val="10000"/>
                  </a:ext>
                </a:extLst>
              </a:tr>
              <a:tr h="1811955">
                <a:tc>
                  <a:txBody>
                    <a:bodyPr/>
                    <a:lstStyle/>
                    <a:p>
                      <a:pPr algn="l">
                        <a:defRPr sz="3600" baseline="31000">
                          <a:solidFill>
                            <a:srgbClr val="000000"/>
                          </a:solidFill>
                          <a:latin typeface="Arial"/>
                          <a:ea typeface="Arial"/>
                          <a:cs typeface="Arial"/>
                          <a:sym typeface="Arial"/>
                        </a:defRPr>
                      </a:pPr>
                      <a:r>
                        <a:rPr b="1">
                          <a:solidFill>
                            <a:srgbClr val="FF0000"/>
                          </a:solidFill>
                        </a:rPr>
                        <a:t>12</a:t>
                      </a:r>
                      <a:r>
                        <a:rPr b="1" baseline="0">
                          <a:solidFill>
                            <a:srgbClr val="FF0000"/>
                          </a:solidFill>
                        </a:rPr>
                        <a:t>C</a:t>
                      </a:r>
                    </a:p>
                  </a:txBody>
                  <a:tcPr marL="45720" marR="45720" horzOverflow="overflow">
                    <a:lnL w="25400">
                      <a:solidFill>
                        <a:srgbClr val="FFFFFF"/>
                      </a:solidFill>
                    </a:lnL>
                    <a:lnR w="25400">
                      <a:solidFill>
                        <a:srgbClr val="FFFFFF"/>
                      </a:solidFill>
                    </a:lnR>
                    <a:lnT w="76200">
                      <a:solidFill>
                        <a:srgbClr val="FFFFFF"/>
                      </a:solidFill>
                    </a:lnT>
                    <a:lnB w="25400">
                      <a:solidFill>
                        <a:srgbClr val="FFFFFF"/>
                      </a:solidFill>
                    </a:lnB>
                    <a:solidFill>
                      <a:srgbClr val="CFD7E7"/>
                    </a:solidFill>
                  </a:tcPr>
                </a:tc>
                <a:tc>
                  <a:txBody>
                    <a:bodyPr/>
                    <a:lstStyle/>
                    <a:p>
                      <a:pPr algn="l">
                        <a:defRPr sz="3600">
                          <a:solidFill>
                            <a:srgbClr val="000000"/>
                          </a:solidFill>
                          <a:latin typeface="Arial"/>
                          <a:ea typeface="Arial"/>
                          <a:cs typeface="Arial"/>
                          <a:sym typeface="Arial"/>
                        </a:defRPr>
                      </a:pPr>
                      <a:r>
                        <a:rPr b="1">
                          <a:solidFill>
                            <a:srgbClr val="FF0000"/>
                          </a:solidFill>
                        </a:rPr>
                        <a:t>Filter cathodic vacuum arc </a:t>
                      </a:r>
                      <a:r>
                        <a:rPr b="1">
                          <a:solidFill>
                            <a:srgbClr val="FF0000"/>
                          </a:solidFill>
                          <a:latin typeface="+mj-lt"/>
                          <a:ea typeface="+mj-ea"/>
                          <a:cs typeface="+mj-cs"/>
                          <a:sym typeface="Helvetica"/>
                        </a:rPr>
                        <a:t>FCVA</a:t>
                      </a:r>
                    </a:p>
                  </a:txBody>
                  <a:tcPr marL="45720" marR="45720" horzOverflow="overflow">
                    <a:lnL w="25400">
                      <a:solidFill>
                        <a:srgbClr val="FFFFFF"/>
                      </a:solidFill>
                    </a:lnL>
                    <a:lnR w="25400">
                      <a:solidFill>
                        <a:srgbClr val="FFFFFF"/>
                      </a:solidFill>
                    </a:lnR>
                    <a:lnT w="76200">
                      <a:solidFill>
                        <a:srgbClr val="FFFFFF"/>
                      </a:solidFill>
                    </a:lnT>
                    <a:lnB w="25400">
                      <a:solidFill>
                        <a:srgbClr val="FFFFFF"/>
                      </a:solidFill>
                    </a:lnB>
                    <a:solidFill>
                      <a:srgbClr val="CFD7E7"/>
                    </a:solidFill>
                  </a:tcPr>
                </a:tc>
                <a:tc>
                  <a:txBody>
                    <a:bodyPr/>
                    <a:lstStyle/>
                    <a:p>
                      <a:pPr algn="l">
                        <a:defRPr sz="3600">
                          <a:solidFill>
                            <a:srgbClr val="000000"/>
                          </a:solidFill>
                          <a:latin typeface="Arial"/>
                          <a:ea typeface="Arial"/>
                          <a:cs typeface="Arial"/>
                          <a:sym typeface="Arial"/>
                        </a:defRPr>
                      </a:pPr>
                      <a:r>
                        <a:rPr b="1">
                          <a:solidFill>
                            <a:srgbClr val="FF0000"/>
                          </a:solidFill>
                          <a:latin typeface="+mj-lt"/>
                          <a:ea typeface="+mj-ea"/>
                          <a:cs typeface="+mj-cs"/>
                          <a:sym typeface="Helvetica"/>
                        </a:rPr>
                        <a:t>1 patent</a:t>
                      </a:r>
                    </a:p>
                  </a:txBody>
                  <a:tcPr marL="45720" marR="45720" horzOverflow="overflow">
                    <a:lnL w="25400">
                      <a:solidFill>
                        <a:srgbClr val="FFFFFF"/>
                      </a:solidFill>
                    </a:lnL>
                    <a:lnR w="25400">
                      <a:solidFill>
                        <a:srgbClr val="FFFFFF"/>
                      </a:solidFill>
                    </a:lnR>
                    <a:lnT w="76200">
                      <a:solidFill>
                        <a:srgbClr val="FFFFFF"/>
                      </a:solidFill>
                    </a:lnT>
                    <a:lnB w="25400">
                      <a:solidFill>
                        <a:srgbClr val="FFFFFF"/>
                      </a:solidFill>
                    </a:lnB>
                    <a:solidFill>
                      <a:srgbClr val="CFD7E7"/>
                    </a:solidFill>
                  </a:tcPr>
                </a:tc>
                <a:tc>
                  <a:txBody>
                    <a:bodyPr/>
                    <a:lstStyle/>
                    <a:p>
                      <a:pPr algn="l">
                        <a:defRPr sz="1800">
                          <a:solidFill>
                            <a:srgbClr val="000000"/>
                          </a:solidFill>
                        </a:defRPr>
                      </a:pPr>
                      <a:r>
                        <a:rPr sz="3600" b="1">
                          <a:solidFill>
                            <a:srgbClr val="FF0000"/>
                          </a:solidFill>
                          <a:latin typeface="Arial"/>
                          <a:ea typeface="Arial"/>
                          <a:cs typeface="Arial"/>
                          <a:sym typeface="Arial"/>
                        </a:rPr>
                        <a:t>100 C</a:t>
                      </a:r>
                    </a:p>
                  </a:txBody>
                  <a:tcPr marL="45720" marR="45720" horzOverflow="overflow">
                    <a:lnL w="25400">
                      <a:solidFill>
                        <a:srgbClr val="FFFFFF"/>
                      </a:solidFill>
                    </a:lnL>
                    <a:lnR w="25400">
                      <a:solidFill>
                        <a:srgbClr val="FFFFFF"/>
                      </a:solidFill>
                    </a:lnR>
                    <a:lnT w="76200">
                      <a:solidFill>
                        <a:srgbClr val="FFFFFF"/>
                      </a:solidFill>
                    </a:lnT>
                    <a:lnB w="25400">
                      <a:solidFill>
                        <a:srgbClr val="FFFFFF"/>
                      </a:solidFill>
                    </a:lnB>
                    <a:solidFill>
                      <a:srgbClr val="CFD7E7"/>
                    </a:solidFill>
                  </a:tcPr>
                </a:tc>
                <a:tc>
                  <a:txBody>
                    <a:bodyPr/>
                    <a:lstStyle/>
                    <a:p>
                      <a:pPr algn="l">
                        <a:defRPr sz="1800">
                          <a:solidFill>
                            <a:srgbClr val="000000"/>
                          </a:solidFill>
                        </a:defRPr>
                      </a:pPr>
                      <a:r>
                        <a:rPr sz="3600" b="1" dirty="0">
                          <a:solidFill>
                            <a:srgbClr val="FF0000"/>
                          </a:solidFill>
                          <a:latin typeface="Arial"/>
                          <a:ea typeface="Arial"/>
                          <a:cs typeface="Arial"/>
                          <a:sym typeface="Arial"/>
                        </a:rPr>
                        <a:t>400 C</a:t>
                      </a:r>
                    </a:p>
                  </a:txBody>
                  <a:tcPr marL="45720" marR="45720" horzOverflow="overflow">
                    <a:lnL w="25400">
                      <a:solidFill>
                        <a:srgbClr val="FFFFFF"/>
                      </a:solidFill>
                    </a:lnL>
                    <a:lnR w="25400">
                      <a:solidFill>
                        <a:srgbClr val="FFFFFF"/>
                      </a:solidFill>
                    </a:lnR>
                    <a:lnT w="76200">
                      <a:solidFill>
                        <a:srgbClr val="FFFFFF"/>
                      </a:solidFill>
                    </a:lnT>
                    <a:lnB w="25400">
                      <a:solidFill>
                        <a:srgbClr val="FFFFFF"/>
                      </a:solidFill>
                    </a:lnB>
                    <a:solidFill>
                      <a:srgbClr val="CFD7E7"/>
                    </a:solidFill>
                  </a:tcPr>
                </a:tc>
                <a:extLst>
                  <a:ext uri="{0D108BD9-81ED-4DB2-BD59-A6C34878D82A}">
                    <a16:rowId xmlns:a16="http://schemas.microsoft.com/office/drawing/2014/main" val="10001"/>
                  </a:ext>
                </a:extLst>
              </a:tr>
              <a:tr h="1811955">
                <a:tc>
                  <a:txBody>
                    <a:bodyPr/>
                    <a:lstStyle/>
                    <a:p>
                      <a:pPr algn="l">
                        <a:defRPr sz="3600" baseline="31000">
                          <a:solidFill>
                            <a:srgbClr val="000000"/>
                          </a:solidFill>
                          <a:latin typeface="Arial"/>
                          <a:ea typeface="Arial"/>
                          <a:cs typeface="Arial"/>
                          <a:sym typeface="Arial"/>
                        </a:defRPr>
                      </a:pPr>
                      <a:r>
                        <a:rPr b="1"/>
                        <a:t>25</a:t>
                      </a:r>
                      <a:r>
                        <a:rPr b="1" baseline="0"/>
                        <a:t>Mg</a:t>
                      </a:r>
                    </a:p>
                  </a:txBody>
                  <a:tcPr marL="45720" marR="45720" horzOverflow="overflow">
                    <a:lnL w="25400">
                      <a:solidFill>
                        <a:srgbClr val="FFFFFF"/>
                      </a:solidFill>
                    </a:lnL>
                    <a:lnR w="25400">
                      <a:solidFill>
                        <a:srgbClr val="FFFFFF"/>
                      </a:solidFill>
                    </a:lnR>
                    <a:lnT w="25400">
                      <a:solidFill>
                        <a:srgbClr val="FFFFFF"/>
                      </a:solidFill>
                    </a:lnT>
                    <a:lnB w="25400">
                      <a:solidFill>
                        <a:srgbClr val="FFFFFF"/>
                      </a:solidFill>
                    </a:lnB>
                    <a:solidFill>
                      <a:srgbClr val="E8ECF4"/>
                    </a:solidFill>
                  </a:tcPr>
                </a:tc>
                <a:tc>
                  <a:txBody>
                    <a:bodyPr/>
                    <a:lstStyle/>
                    <a:p>
                      <a:pPr algn="l">
                        <a:defRPr sz="3600">
                          <a:solidFill>
                            <a:srgbClr val="000000"/>
                          </a:solidFill>
                          <a:latin typeface="Arial"/>
                          <a:ea typeface="Arial"/>
                          <a:cs typeface="Arial"/>
                          <a:sym typeface="Arial"/>
                        </a:defRPr>
                      </a:pPr>
                      <a:r>
                        <a:rPr b="1" dirty="0">
                          <a:latin typeface="+mj-lt"/>
                          <a:ea typeface="+mj-ea"/>
                          <a:cs typeface="+mj-cs"/>
                          <a:sym typeface="Helvetica"/>
                        </a:rPr>
                        <a:t>rotation</a:t>
                      </a:r>
                      <a:r>
                        <a:rPr b="1" dirty="0"/>
                        <a:t>+ Cr</a:t>
                      </a:r>
                      <a:r>
                        <a:rPr b="1" dirty="0">
                          <a:latin typeface="+mj-lt"/>
                          <a:ea typeface="+mj-ea"/>
                          <a:cs typeface="+mj-cs"/>
                          <a:sym typeface="Helvetica"/>
                        </a:rPr>
                        <a:t> coating</a:t>
                      </a:r>
                    </a:p>
                  </a:txBody>
                  <a:tcPr marL="45720" marR="45720" horzOverflow="overflow">
                    <a:lnL w="25400">
                      <a:solidFill>
                        <a:srgbClr val="FFFFFF"/>
                      </a:solidFill>
                    </a:lnL>
                    <a:lnR w="25400">
                      <a:solidFill>
                        <a:srgbClr val="FFFFFF"/>
                      </a:solidFill>
                    </a:lnR>
                    <a:lnT w="25400">
                      <a:solidFill>
                        <a:srgbClr val="FFFFFF"/>
                      </a:solidFill>
                    </a:lnT>
                    <a:lnB w="25400">
                      <a:solidFill>
                        <a:srgbClr val="FFFFFF"/>
                      </a:solidFill>
                    </a:lnB>
                    <a:solidFill>
                      <a:srgbClr val="E8ECF4"/>
                    </a:solidFill>
                  </a:tcPr>
                </a:tc>
                <a:tc>
                  <a:txBody>
                    <a:bodyPr/>
                    <a:lstStyle/>
                    <a:p>
                      <a:pPr algn="l">
                        <a:defRPr sz="1800">
                          <a:solidFill>
                            <a:srgbClr val="000000"/>
                          </a:solidFill>
                        </a:defRPr>
                      </a:pPr>
                      <a:r>
                        <a:rPr sz="3600" b="1">
                          <a:latin typeface="Arial"/>
                          <a:ea typeface="Arial"/>
                          <a:cs typeface="Arial"/>
                          <a:sym typeface="Arial"/>
                        </a:rPr>
                        <a:t>NST31(2020)91</a:t>
                      </a:r>
                    </a:p>
                  </a:txBody>
                  <a:tcPr marL="45720" marR="45720" horzOverflow="overflow">
                    <a:lnL w="25400">
                      <a:solidFill>
                        <a:srgbClr val="FFFFFF"/>
                      </a:solidFill>
                    </a:lnL>
                    <a:lnR w="25400">
                      <a:solidFill>
                        <a:srgbClr val="FFFFFF"/>
                      </a:solidFill>
                    </a:lnR>
                    <a:lnT w="25400">
                      <a:solidFill>
                        <a:srgbClr val="FFFFFF"/>
                      </a:solidFill>
                    </a:lnT>
                    <a:lnB w="25400">
                      <a:solidFill>
                        <a:srgbClr val="FFFFFF"/>
                      </a:solidFill>
                    </a:lnB>
                    <a:solidFill>
                      <a:srgbClr val="E8ECF4"/>
                    </a:solidFill>
                  </a:tcPr>
                </a:tc>
                <a:tc>
                  <a:txBody>
                    <a:bodyPr/>
                    <a:lstStyle/>
                    <a:p>
                      <a:pPr algn="l">
                        <a:defRPr sz="1800">
                          <a:solidFill>
                            <a:srgbClr val="000000"/>
                          </a:solidFill>
                        </a:defRPr>
                      </a:pPr>
                      <a:r>
                        <a:rPr sz="3600" b="1">
                          <a:latin typeface="Arial"/>
                          <a:ea typeface="Arial"/>
                          <a:cs typeface="Arial"/>
                          <a:sym typeface="Arial"/>
                        </a:rPr>
                        <a:t>20 C</a:t>
                      </a:r>
                    </a:p>
                  </a:txBody>
                  <a:tcPr marL="45720" marR="45720" horzOverflow="overflow">
                    <a:lnL w="25400">
                      <a:solidFill>
                        <a:srgbClr val="FFFFFF"/>
                      </a:solidFill>
                    </a:lnL>
                    <a:lnR w="25400">
                      <a:solidFill>
                        <a:srgbClr val="FFFFFF"/>
                      </a:solidFill>
                    </a:lnR>
                    <a:lnT w="25400">
                      <a:solidFill>
                        <a:srgbClr val="FFFFFF"/>
                      </a:solidFill>
                    </a:lnT>
                    <a:lnB w="25400">
                      <a:solidFill>
                        <a:srgbClr val="FFFFFF"/>
                      </a:solidFill>
                    </a:lnB>
                    <a:solidFill>
                      <a:srgbClr val="E8ECF4"/>
                    </a:solidFill>
                  </a:tcPr>
                </a:tc>
                <a:tc>
                  <a:txBody>
                    <a:bodyPr/>
                    <a:lstStyle/>
                    <a:p>
                      <a:pPr algn="l">
                        <a:defRPr sz="1800">
                          <a:solidFill>
                            <a:srgbClr val="000000"/>
                          </a:solidFill>
                        </a:defRPr>
                      </a:pPr>
                      <a:r>
                        <a:rPr sz="3600" b="1">
                          <a:latin typeface="Arial"/>
                          <a:ea typeface="Arial"/>
                          <a:cs typeface="Arial"/>
                          <a:sym typeface="Arial"/>
                        </a:rPr>
                        <a:t>300 C</a:t>
                      </a:r>
                    </a:p>
                  </a:txBody>
                  <a:tcPr marL="45720" marR="45720" horzOverflow="overflow">
                    <a:lnL w="25400">
                      <a:solidFill>
                        <a:srgbClr val="FFFFFF"/>
                      </a:solidFill>
                    </a:lnL>
                    <a:lnR w="25400">
                      <a:solidFill>
                        <a:srgbClr val="FFFFFF"/>
                      </a:solidFill>
                    </a:lnR>
                    <a:lnT w="25400">
                      <a:solidFill>
                        <a:srgbClr val="FFFFFF"/>
                      </a:solidFill>
                    </a:lnT>
                    <a:lnB w="25400">
                      <a:solidFill>
                        <a:srgbClr val="FFFFFF"/>
                      </a:solidFill>
                    </a:lnB>
                    <a:solidFill>
                      <a:srgbClr val="E8ECF4"/>
                    </a:solidFill>
                  </a:tcPr>
                </a:tc>
                <a:extLst>
                  <a:ext uri="{0D108BD9-81ED-4DB2-BD59-A6C34878D82A}">
                    <a16:rowId xmlns:a16="http://schemas.microsoft.com/office/drawing/2014/main" val="10002"/>
                  </a:ext>
                </a:extLst>
              </a:tr>
              <a:tr h="1811955">
                <a:tc>
                  <a:txBody>
                    <a:bodyPr/>
                    <a:lstStyle/>
                    <a:p>
                      <a:pPr algn="l">
                        <a:defRPr sz="3600" baseline="31000">
                          <a:solidFill>
                            <a:srgbClr val="000000"/>
                          </a:solidFill>
                          <a:latin typeface="Arial"/>
                          <a:ea typeface="Arial"/>
                          <a:cs typeface="Arial"/>
                          <a:sym typeface="Arial"/>
                        </a:defRPr>
                      </a:pPr>
                      <a:r>
                        <a:rPr b="1" dirty="0">
                          <a:solidFill>
                            <a:srgbClr val="FF0000"/>
                          </a:solidFill>
                        </a:rPr>
                        <a:t>13</a:t>
                      </a:r>
                      <a:r>
                        <a:rPr b="1" baseline="0" dirty="0">
                          <a:solidFill>
                            <a:srgbClr val="FF0000"/>
                          </a:solidFill>
                        </a:rPr>
                        <a:t>C</a:t>
                      </a:r>
                    </a:p>
                  </a:txBody>
                  <a:tcPr marL="45720" marR="45720" horzOverflow="overflow">
                    <a:lnL w="25400">
                      <a:solidFill>
                        <a:srgbClr val="FFFFFF"/>
                      </a:solidFill>
                    </a:lnL>
                    <a:lnR w="25400">
                      <a:solidFill>
                        <a:srgbClr val="FFFFFF"/>
                      </a:solidFill>
                    </a:lnR>
                    <a:lnT w="25400">
                      <a:solidFill>
                        <a:srgbClr val="FFFFFF"/>
                      </a:solidFill>
                    </a:lnT>
                    <a:lnB w="25400">
                      <a:solidFill>
                        <a:srgbClr val="FFFFFF"/>
                      </a:solidFill>
                    </a:lnB>
                    <a:solidFill>
                      <a:srgbClr val="CFD7E7"/>
                    </a:solidFill>
                  </a:tcPr>
                </a:tc>
                <a:tc>
                  <a:txBody>
                    <a:bodyPr/>
                    <a:lstStyle/>
                    <a:p>
                      <a:pPr algn="l">
                        <a:defRPr sz="3600">
                          <a:solidFill>
                            <a:srgbClr val="000000"/>
                          </a:solidFill>
                          <a:latin typeface="Arial"/>
                          <a:ea typeface="Arial"/>
                          <a:cs typeface="Arial"/>
                          <a:sym typeface="Arial"/>
                        </a:defRPr>
                      </a:pPr>
                      <a:r>
                        <a:rPr lang="en-US" b="1" dirty="0">
                          <a:solidFill>
                            <a:srgbClr val="FF0000"/>
                          </a:solidFill>
                          <a:latin typeface="+mj-lt"/>
                          <a:ea typeface="+mj-ea"/>
                          <a:cs typeface="+mj-cs"/>
                          <a:sym typeface="Helvetica"/>
                        </a:rPr>
                        <a:t>E</a:t>
                      </a:r>
                      <a:r>
                        <a:rPr b="1" dirty="0">
                          <a:solidFill>
                            <a:srgbClr val="FF0000"/>
                          </a:solidFill>
                          <a:latin typeface="+mj-lt"/>
                          <a:ea typeface="+mj-ea"/>
                          <a:cs typeface="+mj-cs"/>
                          <a:sym typeface="Helvetica"/>
                        </a:rPr>
                        <a:t>nriched</a:t>
                      </a:r>
                      <a:r>
                        <a:rPr lang="en-US" b="1" dirty="0">
                          <a:solidFill>
                            <a:srgbClr val="FF0000"/>
                          </a:solidFill>
                          <a:latin typeface="+mj-lt"/>
                          <a:ea typeface="+mj-ea"/>
                          <a:cs typeface="+mj-cs"/>
                          <a:sym typeface="Helvetica"/>
                        </a:rPr>
                        <a:t> thick</a:t>
                      </a:r>
                      <a:endParaRPr b="1" dirty="0">
                        <a:solidFill>
                          <a:srgbClr val="FF0000"/>
                        </a:solidFill>
                        <a:latin typeface="+mj-lt"/>
                        <a:ea typeface="+mj-ea"/>
                        <a:cs typeface="+mj-cs"/>
                        <a:sym typeface="Helvetica"/>
                      </a:endParaRPr>
                    </a:p>
                  </a:txBody>
                  <a:tcPr marL="45720" marR="45720" horzOverflow="overflow">
                    <a:lnL w="25400">
                      <a:solidFill>
                        <a:srgbClr val="FFFFFF"/>
                      </a:solidFill>
                    </a:lnL>
                    <a:lnR w="25400">
                      <a:solidFill>
                        <a:srgbClr val="FFFFFF"/>
                      </a:solidFill>
                    </a:lnR>
                    <a:lnT w="25400">
                      <a:solidFill>
                        <a:srgbClr val="FFFFFF"/>
                      </a:solidFill>
                    </a:lnT>
                    <a:lnB w="25400">
                      <a:solidFill>
                        <a:srgbClr val="FFFFFF"/>
                      </a:solidFill>
                    </a:lnB>
                    <a:solidFill>
                      <a:srgbClr val="CFD7E7"/>
                    </a:solidFill>
                  </a:tcPr>
                </a:tc>
                <a:tc>
                  <a:txBody>
                    <a:bodyPr/>
                    <a:lstStyle/>
                    <a:p>
                      <a:pPr algn="l">
                        <a:defRPr sz="1800">
                          <a:solidFill>
                            <a:srgbClr val="000000"/>
                          </a:solidFill>
                        </a:defRPr>
                      </a:pPr>
                      <a:r>
                        <a:rPr lang="en-US" sz="3600" b="1" dirty="0">
                          <a:solidFill>
                            <a:srgbClr val="FF0000"/>
                          </a:solidFill>
                          <a:latin typeface="Arial"/>
                          <a:ea typeface="Arial"/>
                          <a:cs typeface="Arial"/>
                          <a:sym typeface="Arial"/>
                        </a:rPr>
                        <a:t>In preparation</a:t>
                      </a:r>
                      <a:endParaRPr sz="3600" b="1" dirty="0">
                        <a:solidFill>
                          <a:srgbClr val="FF0000"/>
                        </a:solidFill>
                        <a:latin typeface="Arial"/>
                        <a:ea typeface="Arial"/>
                        <a:cs typeface="Arial"/>
                        <a:sym typeface="Arial"/>
                      </a:endParaRPr>
                    </a:p>
                  </a:txBody>
                  <a:tcPr marL="45720" marR="45720" horzOverflow="overflow">
                    <a:lnL w="25400">
                      <a:solidFill>
                        <a:srgbClr val="FFFFFF"/>
                      </a:solidFill>
                    </a:lnL>
                    <a:lnR w="25400">
                      <a:solidFill>
                        <a:srgbClr val="FFFFFF"/>
                      </a:solidFill>
                    </a:lnR>
                    <a:lnT w="25400">
                      <a:solidFill>
                        <a:srgbClr val="FFFFFF"/>
                      </a:solidFill>
                    </a:lnT>
                    <a:lnB w="25400">
                      <a:solidFill>
                        <a:srgbClr val="FFFFFF"/>
                      </a:solidFill>
                    </a:lnB>
                    <a:solidFill>
                      <a:srgbClr val="CFD7E7"/>
                    </a:solidFill>
                  </a:tcPr>
                </a:tc>
                <a:tc>
                  <a:txBody>
                    <a:bodyPr/>
                    <a:lstStyle/>
                    <a:p>
                      <a:pPr algn="l">
                        <a:defRPr sz="3600">
                          <a:solidFill>
                            <a:srgbClr val="000000"/>
                          </a:solidFill>
                          <a:latin typeface="Arial"/>
                          <a:ea typeface="Arial"/>
                          <a:cs typeface="Arial"/>
                          <a:sym typeface="Arial"/>
                        </a:defRPr>
                      </a:pPr>
                      <a:r>
                        <a:rPr b="1" dirty="0">
                          <a:solidFill>
                            <a:srgbClr val="FF0000"/>
                          </a:solidFill>
                        </a:rPr>
                        <a:t>&gt;100</a:t>
                      </a:r>
                      <a:r>
                        <a:rPr b="1" dirty="0">
                          <a:solidFill>
                            <a:srgbClr val="FF0000"/>
                          </a:solidFill>
                          <a:latin typeface="+mj-lt"/>
                          <a:ea typeface="+mj-ea"/>
                          <a:cs typeface="+mj-cs"/>
                          <a:sym typeface="Helvetica"/>
                        </a:rPr>
                        <a:t> targets</a:t>
                      </a:r>
                    </a:p>
                  </a:txBody>
                  <a:tcPr marL="45720" marR="45720" horzOverflow="overflow">
                    <a:lnL w="25400">
                      <a:solidFill>
                        <a:srgbClr val="FFFFFF"/>
                      </a:solidFill>
                    </a:lnL>
                    <a:lnR w="25400">
                      <a:solidFill>
                        <a:srgbClr val="FFFFFF"/>
                      </a:solidFill>
                    </a:lnR>
                    <a:lnT w="25400">
                      <a:solidFill>
                        <a:srgbClr val="FFFFFF"/>
                      </a:solidFill>
                    </a:lnT>
                    <a:lnB w="25400">
                      <a:solidFill>
                        <a:srgbClr val="FFFFFF"/>
                      </a:solidFill>
                    </a:lnB>
                    <a:solidFill>
                      <a:srgbClr val="CFD7E7"/>
                    </a:solidFill>
                  </a:tcPr>
                </a:tc>
                <a:tc>
                  <a:txBody>
                    <a:bodyPr/>
                    <a:lstStyle/>
                    <a:p>
                      <a:pPr algn="l">
                        <a:defRPr sz="3600">
                          <a:solidFill>
                            <a:srgbClr val="000000"/>
                          </a:solidFill>
                          <a:latin typeface="Arial"/>
                          <a:ea typeface="Arial"/>
                          <a:cs typeface="Arial"/>
                          <a:sym typeface="Arial"/>
                        </a:defRPr>
                      </a:pPr>
                      <a:r>
                        <a:rPr b="1" dirty="0">
                          <a:solidFill>
                            <a:srgbClr val="FF0000"/>
                          </a:solidFill>
                        </a:rPr>
                        <a:t>3</a:t>
                      </a:r>
                      <a:r>
                        <a:rPr b="1" dirty="0">
                          <a:solidFill>
                            <a:srgbClr val="FF0000"/>
                          </a:solidFill>
                          <a:latin typeface="+mj-lt"/>
                          <a:ea typeface="+mj-ea"/>
                          <a:cs typeface="+mj-cs"/>
                          <a:sym typeface="Helvetica"/>
                        </a:rPr>
                        <a:t> targets</a:t>
                      </a:r>
                      <a:endParaRPr lang="en-US" b="1" dirty="0">
                        <a:solidFill>
                          <a:srgbClr val="FF0000"/>
                        </a:solidFill>
                        <a:latin typeface="+mj-lt"/>
                        <a:ea typeface="+mj-ea"/>
                        <a:cs typeface="+mj-cs"/>
                        <a:sym typeface="Helvetica"/>
                      </a:endParaRPr>
                    </a:p>
                    <a:p>
                      <a:pPr algn="l">
                        <a:defRPr sz="3600">
                          <a:solidFill>
                            <a:srgbClr val="000000"/>
                          </a:solidFill>
                          <a:latin typeface="Arial"/>
                          <a:ea typeface="Arial"/>
                          <a:cs typeface="Arial"/>
                          <a:sym typeface="Arial"/>
                        </a:defRPr>
                      </a:pPr>
                      <a:r>
                        <a:rPr lang="en-US" b="1" dirty="0">
                          <a:solidFill>
                            <a:srgbClr val="FF0000"/>
                          </a:solidFill>
                          <a:latin typeface="+mj-lt"/>
                          <a:ea typeface="+mj-ea"/>
                          <a:cs typeface="+mj-cs"/>
                          <a:sym typeface="Helvetica"/>
                        </a:rPr>
                        <a:t>~500 W</a:t>
                      </a:r>
                      <a:endParaRPr b="1" dirty="0">
                        <a:solidFill>
                          <a:srgbClr val="FF0000"/>
                        </a:solidFill>
                        <a:latin typeface="+mj-lt"/>
                        <a:ea typeface="+mj-ea"/>
                        <a:cs typeface="+mj-cs"/>
                        <a:sym typeface="Helvetica"/>
                      </a:endParaRPr>
                    </a:p>
                  </a:txBody>
                  <a:tcPr marL="45720" marR="45720" horzOverflow="overflow">
                    <a:lnL w="25400">
                      <a:solidFill>
                        <a:srgbClr val="FFFFFF"/>
                      </a:solidFill>
                    </a:lnL>
                    <a:lnR w="25400">
                      <a:solidFill>
                        <a:srgbClr val="FFFFFF"/>
                      </a:solidFill>
                    </a:lnR>
                    <a:lnT w="25400">
                      <a:solidFill>
                        <a:srgbClr val="FFFFFF"/>
                      </a:solidFill>
                    </a:lnT>
                    <a:lnB w="25400">
                      <a:solidFill>
                        <a:srgbClr val="FFFFFF"/>
                      </a:solidFill>
                    </a:lnB>
                    <a:solidFill>
                      <a:srgbClr val="CFD7E7"/>
                    </a:solidFill>
                  </a:tcPr>
                </a:tc>
                <a:extLst>
                  <a:ext uri="{0D108BD9-81ED-4DB2-BD59-A6C34878D82A}">
                    <a16:rowId xmlns:a16="http://schemas.microsoft.com/office/drawing/2014/main" val="10003"/>
                  </a:ext>
                </a:extLst>
              </a:tr>
              <a:tr h="2588509">
                <a:tc>
                  <a:txBody>
                    <a:bodyPr/>
                    <a:lstStyle/>
                    <a:p>
                      <a:pPr algn="l">
                        <a:defRPr sz="3600" baseline="31000">
                          <a:solidFill>
                            <a:srgbClr val="000000"/>
                          </a:solidFill>
                          <a:latin typeface="Arial"/>
                          <a:ea typeface="Arial"/>
                          <a:cs typeface="Arial"/>
                          <a:sym typeface="Arial"/>
                        </a:defRPr>
                      </a:pPr>
                      <a:r>
                        <a:rPr b="1"/>
                        <a:t>19</a:t>
                      </a:r>
                      <a:r>
                        <a:rPr b="1" baseline="0"/>
                        <a:t>F</a:t>
                      </a:r>
                    </a:p>
                  </a:txBody>
                  <a:tcPr marL="45720" marR="45720" horzOverflow="overflow">
                    <a:lnL w="25400">
                      <a:solidFill>
                        <a:srgbClr val="FFFFFF"/>
                      </a:solidFill>
                    </a:lnL>
                    <a:lnR w="25400">
                      <a:solidFill>
                        <a:srgbClr val="FFFFFF"/>
                      </a:solidFill>
                    </a:lnR>
                    <a:lnT w="25400">
                      <a:solidFill>
                        <a:srgbClr val="FFFFFF"/>
                      </a:solidFill>
                    </a:lnT>
                    <a:lnB w="25400">
                      <a:solidFill>
                        <a:srgbClr val="FFFFFF"/>
                      </a:solidFill>
                    </a:lnB>
                    <a:solidFill>
                      <a:srgbClr val="E8ECF4"/>
                    </a:solidFill>
                  </a:tcPr>
                </a:tc>
                <a:tc>
                  <a:txBody>
                    <a:bodyPr/>
                    <a:lstStyle/>
                    <a:p>
                      <a:pPr algn="l">
                        <a:defRPr sz="3600">
                          <a:solidFill>
                            <a:srgbClr val="000000"/>
                          </a:solidFill>
                          <a:latin typeface="Arial"/>
                          <a:ea typeface="Arial"/>
                          <a:cs typeface="Arial"/>
                          <a:sym typeface="Arial"/>
                        </a:defRPr>
                      </a:pPr>
                      <a:r>
                        <a:rPr b="1">
                          <a:latin typeface="+mj-lt"/>
                          <a:ea typeface="+mj-ea"/>
                          <a:cs typeface="+mj-cs"/>
                          <a:sym typeface="Helvetica"/>
                        </a:rPr>
                        <a:t>Implantation</a:t>
                      </a:r>
                      <a:r>
                        <a:rPr b="1"/>
                        <a:t>+ Cr</a:t>
                      </a:r>
                      <a:r>
                        <a:rPr b="1">
                          <a:latin typeface="+mj-lt"/>
                          <a:ea typeface="+mj-ea"/>
                          <a:cs typeface="+mj-cs"/>
                          <a:sym typeface="Helvetica"/>
                        </a:rPr>
                        <a:t> coating</a:t>
                      </a:r>
                    </a:p>
                  </a:txBody>
                  <a:tcPr marL="45720" marR="45720" horzOverflow="overflow">
                    <a:lnL w="25400">
                      <a:solidFill>
                        <a:srgbClr val="FFFFFF"/>
                      </a:solidFill>
                    </a:lnL>
                    <a:lnR w="25400">
                      <a:solidFill>
                        <a:srgbClr val="FFFFFF"/>
                      </a:solidFill>
                    </a:lnR>
                    <a:lnT w="25400">
                      <a:solidFill>
                        <a:srgbClr val="FFFFFF"/>
                      </a:solidFill>
                    </a:lnT>
                    <a:lnB w="25400">
                      <a:solidFill>
                        <a:srgbClr val="FFFFFF"/>
                      </a:solidFill>
                    </a:lnB>
                    <a:solidFill>
                      <a:srgbClr val="E8ECF4"/>
                    </a:solidFill>
                  </a:tcPr>
                </a:tc>
                <a:tc>
                  <a:txBody>
                    <a:bodyPr/>
                    <a:lstStyle/>
                    <a:p>
                      <a:pPr algn="l">
                        <a:defRPr sz="1800">
                          <a:solidFill>
                            <a:srgbClr val="000000"/>
                          </a:solidFill>
                        </a:defRPr>
                      </a:pPr>
                      <a:r>
                        <a:rPr sz="3600" b="1" dirty="0">
                          <a:latin typeface="Arial"/>
                          <a:ea typeface="Arial"/>
                          <a:cs typeface="Arial"/>
                          <a:sym typeface="Arial"/>
                        </a:rPr>
                        <a:t>NIMB 438(2019)48
496(2012)9</a:t>
                      </a:r>
                    </a:p>
                  </a:txBody>
                  <a:tcPr marL="45720" marR="45720" horzOverflow="overflow">
                    <a:lnL w="25400">
                      <a:solidFill>
                        <a:srgbClr val="FFFFFF"/>
                      </a:solidFill>
                    </a:lnL>
                    <a:lnR w="25400">
                      <a:solidFill>
                        <a:srgbClr val="FFFFFF"/>
                      </a:solidFill>
                    </a:lnR>
                    <a:lnT w="25400">
                      <a:solidFill>
                        <a:srgbClr val="FFFFFF"/>
                      </a:solidFill>
                    </a:lnT>
                    <a:lnB w="25400">
                      <a:solidFill>
                        <a:srgbClr val="FFFFFF"/>
                      </a:solidFill>
                    </a:lnB>
                    <a:solidFill>
                      <a:srgbClr val="E8ECF4"/>
                    </a:solidFill>
                  </a:tcPr>
                </a:tc>
                <a:tc>
                  <a:txBody>
                    <a:bodyPr/>
                    <a:lstStyle/>
                    <a:p>
                      <a:pPr algn="l">
                        <a:defRPr sz="1800">
                          <a:solidFill>
                            <a:srgbClr val="000000"/>
                          </a:solidFill>
                        </a:defRPr>
                      </a:pPr>
                      <a:r>
                        <a:rPr sz="3600" b="1">
                          <a:latin typeface="Arial"/>
                          <a:ea typeface="Arial"/>
                          <a:cs typeface="Arial"/>
                          <a:sym typeface="Arial"/>
                        </a:rPr>
                        <a:t>0.02 mA</a:t>
                      </a:r>
                    </a:p>
                  </a:txBody>
                  <a:tcPr marL="45720" marR="45720" horzOverflow="overflow">
                    <a:lnL w="25400">
                      <a:solidFill>
                        <a:srgbClr val="FFFFFF"/>
                      </a:solidFill>
                    </a:lnL>
                    <a:lnR w="25400">
                      <a:solidFill>
                        <a:srgbClr val="FFFFFF"/>
                      </a:solidFill>
                    </a:lnR>
                    <a:lnT w="25400">
                      <a:solidFill>
                        <a:srgbClr val="FFFFFF"/>
                      </a:solidFill>
                    </a:lnT>
                    <a:lnB w="25400">
                      <a:solidFill>
                        <a:srgbClr val="FFFFFF"/>
                      </a:solidFill>
                    </a:lnB>
                    <a:solidFill>
                      <a:srgbClr val="E8ECF4"/>
                    </a:solidFill>
                  </a:tcPr>
                </a:tc>
                <a:tc>
                  <a:txBody>
                    <a:bodyPr/>
                    <a:lstStyle/>
                    <a:p>
                      <a:pPr algn="l">
                        <a:defRPr sz="3600">
                          <a:solidFill>
                            <a:srgbClr val="000000"/>
                          </a:solidFill>
                          <a:latin typeface="Arial"/>
                          <a:ea typeface="Arial"/>
                          <a:cs typeface="Arial"/>
                          <a:sym typeface="Arial"/>
                        </a:defRPr>
                      </a:pPr>
                      <a:r>
                        <a:rPr b="1" dirty="0"/>
                        <a:t>1 mA</a:t>
                      </a:r>
                    </a:p>
                  </a:txBody>
                  <a:tcPr marL="45720" marR="45720" horzOverflow="overflow">
                    <a:lnL w="25400">
                      <a:solidFill>
                        <a:srgbClr val="FFFFFF"/>
                      </a:solidFill>
                    </a:lnL>
                    <a:lnR w="25400">
                      <a:solidFill>
                        <a:srgbClr val="FFFFFF"/>
                      </a:solidFill>
                    </a:lnR>
                    <a:lnT w="25400">
                      <a:solidFill>
                        <a:srgbClr val="FFFFFF"/>
                      </a:solidFill>
                    </a:lnT>
                    <a:lnB w="25400">
                      <a:solidFill>
                        <a:srgbClr val="FFFFFF"/>
                      </a:solidFill>
                    </a:lnB>
                    <a:solidFill>
                      <a:srgbClr val="E8ECF4"/>
                    </a:solidFill>
                  </a:tcPr>
                </a:tc>
                <a:extLst>
                  <a:ext uri="{0D108BD9-81ED-4DB2-BD59-A6C34878D82A}">
                    <a16:rowId xmlns:a16="http://schemas.microsoft.com/office/drawing/2014/main" val="10004"/>
                  </a:ext>
                </a:extLst>
              </a:tr>
            </a:tbl>
          </a:graphicData>
        </a:graphic>
      </p:graphicFrame>
      <p:grpSp>
        <p:nvGrpSpPr>
          <p:cNvPr id="1441" name="图片 3"/>
          <p:cNvGrpSpPr/>
          <p:nvPr/>
        </p:nvGrpSpPr>
        <p:grpSpPr>
          <a:xfrm>
            <a:off x="1222101" y="4004536"/>
            <a:ext cx="2647667" cy="1588915"/>
            <a:chOff x="0" y="0"/>
            <a:chExt cx="2647665" cy="1588913"/>
          </a:xfrm>
        </p:grpSpPr>
        <p:sp>
          <p:nvSpPr>
            <p:cNvPr id="1439" name="矩形"/>
            <p:cNvSpPr/>
            <p:nvPr/>
          </p:nvSpPr>
          <p:spPr>
            <a:xfrm>
              <a:off x="0" y="0"/>
              <a:ext cx="2647666" cy="1588914"/>
            </a:xfrm>
            <a:prstGeom prst="rect">
              <a:avLst/>
            </a:prstGeom>
            <a:solidFill>
              <a:srgbClr val="FFFFFF"/>
            </a:solidFill>
            <a:ln w="12700" cap="flat">
              <a:noFill/>
              <a:miter lim="400000"/>
            </a:ln>
            <a:effectLst/>
          </p:spPr>
          <p:txBody>
            <a:bodyPr wrap="square" lIns="91439" tIns="91439" rIns="91439" bIns="91439" numCol="1" anchor="ctr">
              <a:noAutofit/>
            </a:bodyPr>
            <a:lstStyle/>
            <a:p>
              <a:pPr algn="l" defTabSz="1828800">
                <a:defRPr sz="3600">
                  <a:latin typeface="Arial"/>
                  <a:ea typeface="Arial"/>
                  <a:cs typeface="Arial"/>
                  <a:sym typeface="Arial"/>
                </a:defRPr>
              </a:pPr>
              <a:endParaRPr/>
            </a:p>
          </p:txBody>
        </p:sp>
        <p:pic>
          <p:nvPicPr>
            <p:cNvPr id="1440" name="image35.pdf" descr="image35.pd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2647666" cy="1588914"/>
            </a:xfrm>
            <a:prstGeom prst="rect">
              <a:avLst/>
            </a:prstGeom>
            <a:ln w="12700" cap="flat">
              <a:noFill/>
              <a:miter lim="400000"/>
            </a:ln>
            <a:effectLst/>
          </p:spPr>
        </p:pic>
      </p:grpSp>
      <p:pic>
        <p:nvPicPr>
          <p:cNvPr id="1442" name="图片 1" descr="图片 1"/>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1543545" y="7586156"/>
            <a:ext cx="2004783" cy="1954420"/>
          </a:xfrm>
          <a:prstGeom prst="rect">
            <a:avLst/>
          </a:prstGeom>
          <a:ln w="12700">
            <a:miter lim="400000"/>
          </a:ln>
        </p:spPr>
      </p:pic>
      <p:pic>
        <p:nvPicPr>
          <p:cNvPr id="1443" name="图片 6" descr="图片 6"/>
          <p:cNvPicPr>
            <a:picLocks noChangeAspect="1"/>
          </p:cNvPicPr>
          <p:nvPr/>
        </p:nvPicPr>
        <p:blipFill>
          <a:blip r:embed="rId5"/>
          <a:stretch>
            <a:fillRect/>
          </a:stretch>
        </p:blipFill>
        <p:spPr>
          <a:xfrm>
            <a:off x="1251831" y="9947190"/>
            <a:ext cx="2686101" cy="1677417"/>
          </a:xfrm>
          <a:prstGeom prst="rect">
            <a:avLst/>
          </a:prstGeom>
          <a:ln w="12700">
            <a:miter lim="400000"/>
          </a:ln>
        </p:spPr>
      </p:pic>
      <p:pic>
        <p:nvPicPr>
          <p:cNvPr id="1444" name="图片 9" descr="图片 9"/>
          <p:cNvPicPr>
            <a:picLocks noChangeAspect="1"/>
          </p:cNvPicPr>
          <p:nvPr/>
        </p:nvPicPr>
        <p:blipFill>
          <a:blip r:embed="rId6"/>
          <a:stretch>
            <a:fillRect/>
          </a:stretch>
        </p:blipFill>
        <p:spPr>
          <a:xfrm>
            <a:off x="1601169" y="5731797"/>
            <a:ext cx="1889533" cy="1577669"/>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6" name="首批实验结果：更高曝光量，更接近Gamow窗口，更高灵敏度"/>
          <p:cNvSpPr txBox="1">
            <a:spLocks noGrp="1"/>
          </p:cNvSpPr>
          <p:nvPr>
            <p:ph type="title"/>
          </p:nvPr>
        </p:nvSpPr>
        <p:spPr>
          <a:xfrm>
            <a:off x="331689" y="29174"/>
            <a:ext cx="20556777" cy="1407752"/>
          </a:xfrm>
          <a:prstGeom prst="rect">
            <a:avLst/>
          </a:prstGeom>
        </p:spPr>
        <p:txBody>
          <a:bodyPr/>
          <a:lstStyle>
            <a:lvl1pPr defTabSz="382040">
              <a:defRPr sz="5162"/>
            </a:lvl1pPr>
          </a:lstStyle>
          <a:p>
            <a:r>
              <a:rPr lang="en-US" dirty="0"/>
              <a:t>S</a:t>
            </a:r>
            <a:r>
              <a:rPr dirty="0"/>
              <a:t>ummary</a:t>
            </a:r>
            <a:r>
              <a:rPr lang="en-US" dirty="0"/>
              <a:t> of first </a:t>
            </a:r>
            <a:r>
              <a:rPr lang="en-US" dirty="0" err="1"/>
              <a:t>compain</a:t>
            </a:r>
            <a:r>
              <a:rPr lang="en-US" dirty="0"/>
              <a:t> (2022.1-2022.4)</a:t>
            </a:r>
            <a:endParaRPr dirty="0"/>
          </a:p>
        </p:txBody>
      </p:sp>
      <p:graphicFrame>
        <p:nvGraphicFramePr>
          <p:cNvPr id="2307" name="表格"/>
          <p:cNvGraphicFramePr/>
          <p:nvPr>
            <p:extLst>
              <p:ext uri="{D42A27DB-BD31-4B8C-83A1-F6EECF244321}">
                <p14:modId xmlns:p14="http://schemas.microsoft.com/office/powerpoint/2010/main" val="4262009962"/>
              </p:ext>
            </p:extLst>
          </p:nvPr>
        </p:nvGraphicFramePr>
        <p:xfrm>
          <a:off x="6201735" y="1600507"/>
          <a:ext cx="17012004" cy="11202858"/>
        </p:xfrm>
        <a:graphic>
          <a:graphicData uri="http://schemas.openxmlformats.org/drawingml/2006/table">
            <a:tbl>
              <a:tblPr>
                <a:tableStyleId>{4C3C2611-4C71-4FC5-86AE-919BDF0F9419}</a:tableStyleId>
              </a:tblPr>
              <a:tblGrid>
                <a:gridCol w="3606408">
                  <a:extLst>
                    <a:ext uri="{9D8B030D-6E8A-4147-A177-3AD203B41FA5}">
                      <a16:colId xmlns:a16="http://schemas.microsoft.com/office/drawing/2014/main" val="20000"/>
                    </a:ext>
                  </a:extLst>
                </a:gridCol>
                <a:gridCol w="3015492">
                  <a:extLst>
                    <a:ext uri="{9D8B030D-6E8A-4147-A177-3AD203B41FA5}">
                      <a16:colId xmlns:a16="http://schemas.microsoft.com/office/drawing/2014/main" val="20001"/>
                    </a:ext>
                  </a:extLst>
                </a:gridCol>
                <a:gridCol w="3498208">
                  <a:extLst>
                    <a:ext uri="{9D8B030D-6E8A-4147-A177-3AD203B41FA5}">
                      <a16:colId xmlns:a16="http://schemas.microsoft.com/office/drawing/2014/main" val="20002"/>
                    </a:ext>
                  </a:extLst>
                </a:gridCol>
                <a:gridCol w="3082057">
                  <a:extLst>
                    <a:ext uri="{9D8B030D-6E8A-4147-A177-3AD203B41FA5}">
                      <a16:colId xmlns:a16="http://schemas.microsoft.com/office/drawing/2014/main" val="20003"/>
                    </a:ext>
                  </a:extLst>
                </a:gridCol>
                <a:gridCol w="3809839">
                  <a:extLst>
                    <a:ext uri="{9D8B030D-6E8A-4147-A177-3AD203B41FA5}">
                      <a16:colId xmlns:a16="http://schemas.microsoft.com/office/drawing/2014/main" val="20004"/>
                    </a:ext>
                  </a:extLst>
                </a:gridCol>
              </a:tblGrid>
              <a:tr h="1443990">
                <a:tc>
                  <a:txBody>
                    <a:bodyPr/>
                    <a:lstStyle/>
                    <a:p>
                      <a:pPr algn="l">
                        <a:defRPr sz="1800">
                          <a:solidFill>
                            <a:srgbClr val="000000"/>
                          </a:solidFill>
                        </a:defRPr>
                      </a:pPr>
                      <a:r>
                        <a:rPr sz="3800" b="1">
                          <a:solidFill>
                            <a:srgbClr val="000090"/>
                          </a:solidFill>
                          <a:sym typeface="Helvetica"/>
                        </a:rPr>
                        <a:t>reaction</a:t>
                      </a:r>
                    </a:p>
                  </a:txBody>
                  <a:tcPr marL="45720" marR="45720" horzOverflow="overflow">
                    <a:lnL w="12700">
                      <a:solidFill>
                        <a:srgbClr val="FFFFFF"/>
                      </a:solidFill>
                    </a:lnL>
                    <a:lnR w="12700">
                      <a:solidFill>
                        <a:srgbClr val="FFFFFF"/>
                      </a:solidFill>
                    </a:lnR>
                    <a:lnT w="12700">
                      <a:solidFill>
                        <a:srgbClr val="FFFFFF"/>
                      </a:solidFill>
                    </a:lnT>
                    <a:lnB w="50800">
                      <a:solidFill>
                        <a:srgbClr val="FFFFFF"/>
                      </a:solidFill>
                    </a:lnB>
                    <a:solidFill>
                      <a:srgbClr val="5B9BD5"/>
                    </a:solidFill>
                  </a:tcPr>
                </a:tc>
                <a:tc>
                  <a:txBody>
                    <a:bodyPr/>
                    <a:lstStyle/>
                    <a:p>
                      <a:pPr algn="l">
                        <a:defRPr sz="1800">
                          <a:solidFill>
                            <a:srgbClr val="000000"/>
                          </a:solidFill>
                        </a:defRPr>
                      </a:pPr>
                      <a:r>
                        <a:rPr sz="4300" b="1" dirty="0">
                          <a:solidFill>
                            <a:srgbClr val="0000FF"/>
                          </a:solidFill>
                          <a:sym typeface="Helvetica"/>
                        </a:rPr>
                        <a:t>previous status</a:t>
                      </a:r>
                    </a:p>
                  </a:txBody>
                  <a:tcPr marL="45720" marR="45720" horzOverflow="overflow">
                    <a:lnL w="12700">
                      <a:solidFill>
                        <a:srgbClr val="FFFFFF"/>
                      </a:solidFill>
                    </a:lnL>
                    <a:lnR w="12700">
                      <a:solidFill>
                        <a:srgbClr val="FFFFFF"/>
                      </a:solidFill>
                    </a:lnR>
                    <a:lnT w="12700">
                      <a:solidFill>
                        <a:srgbClr val="FFFFFF"/>
                      </a:solidFill>
                    </a:lnT>
                    <a:lnB w="50800">
                      <a:solidFill>
                        <a:srgbClr val="FFFFFF"/>
                      </a:solidFill>
                    </a:lnB>
                    <a:solidFill>
                      <a:srgbClr val="5B9BD5"/>
                    </a:solidFill>
                  </a:tcPr>
                </a:tc>
                <a:tc>
                  <a:txBody>
                    <a:bodyPr/>
                    <a:lstStyle/>
                    <a:p>
                      <a:pPr algn="l">
                        <a:defRPr sz="1800">
                          <a:solidFill>
                            <a:srgbClr val="000000"/>
                          </a:solidFill>
                        </a:defRPr>
                      </a:pPr>
                      <a:r>
                        <a:rPr sz="4300" b="1" dirty="0">
                          <a:solidFill>
                            <a:srgbClr val="FF0000"/>
                          </a:solidFill>
                          <a:sym typeface="Helvetica"/>
                        </a:rPr>
                        <a:t>JUNA results</a:t>
                      </a:r>
                    </a:p>
                  </a:txBody>
                  <a:tcPr marL="45720" marR="45720" horzOverflow="overflow">
                    <a:lnL w="12700">
                      <a:solidFill>
                        <a:srgbClr val="FFFFFF"/>
                      </a:solidFill>
                    </a:lnL>
                    <a:lnR w="12700">
                      <a:solidFill>
                        <a:srgbClr val="FFFFFF"/>
                      </a:solidFill>
                    </a:lnR>
                    <a:lnT w="12700">
                      <a:solidFill>
                        <a:srgbClr val="FFFFFF"/>
                      </a:solidFill>
                    </a:lnT>
                    <a:lnB w="50800">
                      <a:solidFill>
                        <a:srgbClr val="FFFFFF"/>
                      </a:solidFill>
                    </a:lnB>
                    <a:solidFill>
                      <a:srgbClr val="5B9BD5"/>
                    </a:solidFill>
                  </a:tcPr>
                </a:tc>
                <a:tc>
                  <a:txBody>
                    <a:bodyPr/>
                    <a:lstStyle/>
                    <a:p>
                      <a:pPr algn="l">
                        <a:defRPr sz="1800">
                          <a:solidFill>
                            <a:srgbClr val="000000"/>
                          </a:solidFill>
                        </a:defRPr>
                      </a:pPr>
                      <a:r>
                        <a:rPr sz="4300" b="1">
                          <a:solidFill>
                            <a:srgbClr val="333399"/>
                          </a:solidFill>
                          <a:sym typeface="Helvetica"/>
                        </a:rPr>
                        <a:t>exposure
C</a:t>
                      </a:r>
                    </a:p>
                  </a:txBody>
                  <a:tcPr marL="45720" marR="45720" horzOverflow="overflow">
                    <a:lnL w="12700">
                      <a:solidFill>
                        <a:srgbClr val="FFFFFF"/>
                      </a:solidFill>
                    </a:lnL>
                    <a:lnR w="12700">
                      <a:solidFill>
                        <a:srgbClr val="FFFFFF"/>
                      </a:solidFill>
                    </a:lnR>
                    <a:lnT w="12700">
                      <a:solidFill>
                        <a:srgbClr val="FFFFFF"/>
                      </a:solidFill>
                    </a:lnT>
                    <a:lnB w="50800">
                      <a:solidFill>
                        <a:srgbClr val="FFFFFF"/>
                      </a:solidFill>
                    </a:lnB>
                    <a:solidFill>
                      <a:srgbClr val="5B9BD5"/>
                    </a:solidFill>
                  </a:tcPr>
                </a:tc>
                <a:tc>
                  <a:txBody>
                    <a:bodyPr/>
                    <a:lstStyle/>
                    <a:p>
                      <a:pPr algn="l">
                        <a:defRPr sz="1800">
                          <a:solidFill>
                            <a:srgbClr val="000000"/>
                          </a:solidFill>
                        </a:defRPr>
                      </a:pPr>
                      <a:r>
                        <a:rPr sz="4300" b="1">
                          <a:solidFill>
                            <a:srgbClr val="08018A"/>
                          </a:solidFill>
                          <a:sym typeface="Helvetica"/>
                        </a:rPr>
                        <a:t>intensity, mA</a:t>
                      </a:r>
                    </a:p>
                  </a:txBody>
                  <a:tcPr marL="45720" marR="45720" horzOverflow="overflow">
                    <a:lnL w="12700">
                      <a:solidFill>
                        <a:srgbClr val="FFFFFF"/>
                      </a:solidFill>
                    </a:lnL>
                    <a:lnR w="12700">
                      <a:solidFill>
                        <a:srgbClr val="FFFFFF"/>
                      </a:solidFill>
                    </a:lnR>
                    <a:lnT w="12700">
                      <a:solidFill>
                        <a:srgbClr val="FFFFFF"/>
                      </a:solidFill>
                    </a:lnT>
                    <a:lnB w="50800">
                      <a:solidFill>
                        <a:srgbClr val="FFFFFF"/>
                      </a:solidFill>
                    </a:lnB>
                    <a:solidFill>
                      <a:srgbClr val="5B9BD5"/>
                    </a:solidFill>
                  </a:tcPr>
                </a:tc>
                <a:extLst>
                  <a:ext uri="{0D108BD9-81ED-4DB2-BD59-A6C34878D82A}">
                    <a16:rowId xmlns:a16="http://schemas.microsoft.com/office/drawing/2014/main" val="10000"/>
                  </a:ext>
                </a:extLst>
              </a:tr>
              <a:tr h="1657110">
                <a:tc>
                  <a:txBody>
                    <a:bodyPr/>
                    <a:lstStyle/>
                    <a:p>
                      <a:pPr algn="l">
                        <a:defRPr sz="3800" b="1" baseline="31051">
                          <a:solidFill>
                            <a:srgbClr val="000090"/>
                          </a:solidFill>
                          <a:latin typeface="仿宋_GB2312"/>
                          <a:ea typeface="仿宋_GB2312"/>
                          <a:cs typeface="仿宋_GB2312"/>
                          <a:sym typeface="仿宋_GB2312"/>
                        </a:defRPr>
                      </a:pPr>
                      <a:r>
                        <a:rPr dirty="0"/>
                        <a:t>12</a:t>
                      </a:r>
                      <a:r>
                        <a:rPr baseline="0" dirty="0"/>
                        <a:t>C(</a:t>
                      </a:r>
                      <a:r>
                        <a:rPr baseline="0" dirty="0">
                          <a:latin typeface="+mj-lt"/>
                          <a:ea typeface="+mj-ea"/>
                          <a:cs typeface="+mj-cs"/>
                          <a:sym typeface="Helvetica"/>
                        </a:rPr>
                        <a:t>α,γ</a:t>
                      </a:r>
                      <a:r>
                        <a:rPr baseline="0" dirty="0"/>
                        <a:t>)</a:t>
                      </a:r>
                      <a:r>
                        <a:rPr dirty="0"/>
                        <a:t>16</a:t>
                      </a:r>
                      <a:r>
                        <a:rPr baseline="0" dirty="0"/>
                        <a:t>O</a:t>
                      </a:r>
                      <a:r>
                        <a:rPr baseline="0" dirty="0">
                          <a:latin typeface="+mj-lt"/>
                          <a:ea typeface="+mj-ea"/>
                          <a:cs typeface="+mj-cs"/>
                          <a:sym typeface="Helvetica"/>
                        </a:rPr>
                        <a:t> </a:t>
                      </a:r>
                    </a:p>
                    <a:p>
                      <a:pPr algn="l">
                        <a:defRPr sz="3800" b="1" baseline="31999">
                          <a:solidFill>
                            <a:srgbClr val="000090"/>
                          </a:solidFill>
                          <a:sym typeface="Helvetica"/>
                        </a:defRPr>
                      </a:pPr>
                      <a:r>
                        <a:rPr baseline="0" dirty="0"/>
                        <a:t>(</a:t>
                      </a:r>
                      <a:r>
                        <a:rPr dirty="0">
                          <a:solidFill>
                            <a:schemeClr val="accent1"/>
                          </a:solidFill>
                        </a:rPr>
                        <a:t>18</a:t>
                      </a:r>
                      <a:r>
                        <a:rPr baseline="0" dirty="0">
                          <a:solidFill>
                            <a:schemeClr val="accent1"/>
                          </a:solidFill>
                        </a:rPr>
                        <a:t>O(</a:t>
                      </a:r>
                      <a:r>
                        <a:rPr baseline="0" dirty="0" err="1">
                          <a:solidFill>
                            <a:schemeClr val="accent1"/>
                          </a:solidFill>
                        </a:rPr>
                        <a:t>a,γ</a:t>
                      </a:r>
                      <a:r>
                        <a:rPr baseline="0" dirty="0">
                          <a:solidFill>
                            <a:schemeClr val="accent1"/>
                          </a:solidFill>
                        </a:rPr>
                        <a:t>)</a:t>
                      </a:r>
                      <a:r>
                        <a:rPr dirty="0">
                          <a:solidFill>
                            <a:schemeClr val="accent1"/>
                          </a:solidFill>
                        </a:rPr>
                        <a:t>22</a:t>
                      </a:r>
                      <a:r>
                        <a:rPr baseline="0" dirty="0">
                          <a:solidFill>
                            <a:schemeClr val="accent1"/>
                          </a:solidFill>
                        </a:rPr>
                        <a:t>Ne</a:t>
                      </a:r>
                      <a:r>
                        <a:rPr baseline="0" dirty="0"/>
                        <a:t>)</a:t>
                      </a:r>
                    </a:p>
                  </a:txBody>
                  <a:tcPr marL="45720" marR="45720" horzOverflow="overflow">
                    <a:lnL w="12700">
                      <a:solidFill>
                        <a:srgbClr val="FFFFFF"/>
                      </a:solidFill>
                    </a:lnL>
                    <a:lnR w="12700">
                      <a:solidFill>
                        <a:srgbClr val="FFFFFF"/>
                      </a:solidFill>
                    </a:lnR>
                    <a:lnT w="50800">
                      <a:solidFill>
                        <a:srgbClr val="FFFFFF"/>
                      </a:solidFill>
                    </a:lnT>
                    <a:lnB w="12700">
                      <a:solidFill>
                        <a:srgbClr val="FFFFFF"/>
                      </a:solidFill>
                    </a:lnB>
                    <a:solidFill>
                      <a:srgbClr val="D2DEEF"/>
                    </a:solidFill>
                  </a:tcPr>
                </a:tc>
                <a:tc>
                  <a:txBody>
                    <a:bodyPr/>
                    <a:lstStyle/>
                    <a:p>
                      <a:pPr algn="l">
                        <a:defRPr sz="4300" b="1">
                          <a:solidFill>
                            <a:srgbClr val="333399"/>
                          </a:solidFill>
                          <a:sym typeface="Helvetica"/>
                        </a:defRPr>
                      </a:pPr>
                      <a:r>
                        <a:rPr dirty="0">
                          <a:solidFill>
                            <a:srgbClr val="0000FF"/>
                          </a:solidFill>
                        </a:rPr>
                        <a:t>60%</a:t>
                      </a:r>
                    </a:p>
                    <a:p>
                      <a:pPr algn="l">
                        <a:defRPr sz="4300" b="1">
                          <a:solidFill>
                            <a:srgbClr val="333399"/>
                          </a:solidFill>
                          <a:sym typeface="Helvetica"/>
                        </a:defRPr>
                      </a:pPr>
                      <a:r>
                        <a:rPr dirty="0">
                          <a:solidFill>
                            <a:srgbClr val="0000FF"/>
                          </a:solidFill>
                        </a:rPr>
                        <a:t>890 keV</a:t>
                      </a:r>
                    </a:p>
                    <a:p>
                      <a:pPr algn="l">
                        <a:defRPr sz="4300" b="1">
                          <a:solidFill>
                            <a:srgbClr val="333399"/>
                          </a:solidFill>
                          <a:sym typeface="Helvetica"/>
                        </a:defRPr>
                      </a:pPr>
                      <a:r>
                        <a:rPr dirty="0">
                          <a:solidFill>
                            <a:srgbClr val="0000FF"/>
                          </a:solidFill>
                        </a:rPr>
                        <a:t>~10</a:t>
                      </a:r>
                      <a:r>
                        <a:rPr baseline="31999" dirty="0">
                          <a:solidFill>
                            <a:srgbClr val="0000FF"/>
                          </a:solidFill>
                        </a:rPr>
                        <a:t>-11</a:t>
                      </a:r>
                      <a:r>
                        <a:rPr dirty="0">
                          <a:solidFill>
                            <a:srgbClr val="0000FF"/>
                          </a:solidFill>
                        </a:rPr>
                        <a:t> b</a:t>
                      </a:r>
                    </a:p>
                  </a:txBody>
                  <a:tcPr marL="45720" marR="45720" horzOverflow="overflow">
                    <a:lnL w="12700">
                      <a:solidFill>
                        <a:srgbClr val="FFFFFF"/>
                      </a:solidFill>
                    </a:lnL>
                    <a:lnR w="12700">
                      <a:solidFill>
                        <a:srgbClr val="FFFFFF"/>
                      </a:solidFill>
                    </a:lnR>
                    <a:lnT w="50800">
                      <a:solidFill>
                        <a:srgbClr val="FFFFFF"/>
                      </a:solidFill>
                    </a:lnT>
                    <a:lnB w="12700">
                      <a:solidFill>
                        <a:srgbClr val="FFFFFF"/>
                      </a:solidFill>
                    </a:lnB>
                    <a:solidFill>
                      <a:srgbClr val="D2DEEF"/>
                    </a:solidFill>
                  </a:tcPr>
                </a:tc>
                <a:tc>
                  <a:txBody>
                    <a:bodyPr/>
                    <a:lstStyle/>
                    <a:p>
                      <a:pPr algn="l">
                        <a:defRPr sz="4300" b="1">
                          <a:solidFill>
                            <a:srgbClr val="08018A"/>
                          </a:solidFill>
                          <a:sym typeface="Helvetica"/>
                        </a:defRPr>
                      </a:pPr>
                      <a:r>
                        <a:rPr lang="en-US" dirty="0">
                          <a:solidFill>
                            <a:srgbClr val="FF0000"/>
                          </a:solidFill>
                        </a:rPr>
                        <a:t>Upper limit</a:t>
                      </a:r>
                    </a:p>
                    <a:p>
                      <a:pPr algn="l">
                        <a:defRPr sz="4300" b="1">
                          <a:solidFill>
                            <a:srgbClr val="08018A"/>
                          </a:solidFill>
                          <a:sym typeface="Helvetica"/>
                        </a:defRPr>
                      </a:pPr>
                      <a:r>
                        <a:rPr dirty="0">
                          <a:solidFill>
                            <a:srgbClr val="FF0000"/>
                          </a:solidFill>
                        </a:rPr>
                        <a:t>552 keV </a:t>
                      </a:r>
                      <a:endParaRPr lang="en-US" dirty="0">
                        <a:solidFill>
                          <a:srgbClr val="FF0000"/>
                        </a:solidFill>
                      </a:endParaRPr>
                    </a:p>
                    <a:p>
                      <a:pPr algn="l">
                        <a:defRPr sz="4300" b="1">
                          <a:solidFill>
                            <a:srgbClr val="08018A"/>
                          </a:solidFill>
                          <a:sym typeface="Helvetica"/>
                        </a:defRPr>
                      </a:pPr>
                      <a:r>
                        <a:rPr dirty="0">
                          <a:solidFill>
                            <a:srgbClr val="FF0000"/>
                          </a:solidFill>
                        </a:rPr>
                        <a:t>~10</a:t>
                      </a:r>
                      <a:r>
                        <a:rPr baseline="31999" dirty="0">
                          <a:solidFill>
                            <a:srgbClr val="FF0000"/>
                          </a:solidFill>
                        </a:rPr>
                        <a:t>-12</a:t>
                      </a:r>
                      <a:r>
                        <a:rPr dirty="0">
                          <a:solidFill>
                            <a:srgbClr val="FF0000"/>
                          </a:solidFill>
                        </a:rPr>
                        <a:t> b</a:t>
                      </a:r>
                    </a:p>
                    <a:p>
                      <a:pPr algn="l">
                        <a:defRPr sz="4300" b="1">
                          <a:solidFill>
                            <a:srgbClr val="08018A"/>
                          </a:solidFill>
                          <a:sym typeface="Helvetica"/>
                        </a:defRPr>
                      </a:pPr>
                      <a:endParaRPr dirty="0">
                        <a:solidFill>
                          <a:srgbClr val="FF0000"/>
                        </a:solidFill>
                      </a:endParaRPr>
                    </a:p>
                  </a:txBody>
                  <a:tcPr marL="45720" marR="45720" horzOverflow="overflow">
                    <a:lnL w="12700">
                      <a:solidFill>
                        <a:srgbClr val="FFFFFF"/>
                      </a:solidFill>
                    </a:lnL>
                    <a:lnR w="12700">
                      <a:solidFill>
                        <a:srgbClr val="FFFFFF"/>
                      </a:solidFill>
                    </a:lnR>
                    <a:lnT w="50800">
                      <a:solidFill>
                        <a:srgbClr val="FFFFFF"/>
                      </a:solidFill>
                    </a:lnT>
                    <a:lnB w="12700">
                      <a:solidFill>
                        <a:srgbClr val="FFFFFF"/>
                      </a:solidFill>
                    </a:lnB>
                    <a:solidFill>
                      <a:srgbClr val="D2DEEF"/>
                    </a:solidFill>
                  </a:tcPr>
                </a:tc>
                <a:tc>
                  <a:txBody>
                    <a:bodyPr/>
                    <a:lstStyle/>
                    <a:p>
                      <a:pPr algn="l">
                        <a:defRPr sz="4300" b="1">
                          <a:solidFill>
                            <a:srgbClr val="333399"/>
                          </a:solidFill>
                          <a:sym typeface="Helvetica"/>
                        </a:defRPr>
                      </a:pPr>
                      <a:endParaRPr/>
                    </a:p>
                    <a:p>
                      <a:pPr algn="l">
                        <a:defRPr sz="4300" b="1">
                          <a:solidFill>
                            <a:srgbClr val="333399"/>
                          </a:solidFill>
                          <a:sym typeface="Helvetica"/>
                        </a:defRPr>
                      </a:pPr>
                      <a:r>
                        <a:t>1034</a:t>
                      </a:r>
                    </a:p>
                  </a:txBody>
                  <a:tcPr marL="45720" marR="45720" horzOverflow="overflow">
                    <a:lnL w="12700">
                      <a:solidFill>
                        <a:srgbClr val="FFFFFF"/>
                      </a:solidFill>
                    </a:lnL>
                    <a:lnR w="12700">
                      <a:solidFill>
                        <a:srgbClr val="FFFFFF"/>
                      </a:solidFill>
                    </a:lnR>
                    <a:lnT w="50800">
                      <a:solidFill>
                        <a:srgbClr val="FFFFFF"/>
                      </a:solidFill>
                    </a:lnT>
                    <a:lnB w="12700">
                      <a:solidFill>
                        <a:srgbClr val="FFFFFF"/>
                      </a:solidFill>
                    </a:lnB>
                    <a:solidFill>
                      <a:srgbClr val="D2DEEF"/>
                    </a:solidFill>
                  </a:tcPr>
                </a:tc>
                <a:tc>
                  <a:txBody>
                    <a:bodyPr/>
                    <a:lstStyle/>
                    <a:p>
                      <a:pPr algn="l">
                        <a:defRPr sz="1800">
                          <a:solidFill>
                            <a:srgbClr val="000000"/>
                          </a:solidFill>
                        </a:defRPr>
                      </a:pPr>
                      <a:endParaRPr lang="en-US" sz="4300" b="1" dirty="0">
                        <a:solidFill>
                          <a:srgbClr val="08018A"/>
                        </a:solidFill>
                        <a:sym typeface="Helvetica"/>
                      </a:endParaRPr>
                    </a:p>
                    <a:p>
                      <a:pPr algn="l">
                        <a:defRPr sz="1800">
                          <a:solidFill>
                            <a:srgbClr val="000000"/>
                          </a:solidFill>
                        </a:defRPr>
                      </a:pPr>
                      <a:r>
                        <a:rPr sz="4300" b="1" dirty="0">
                          <a:solidFill>
                            <a:srgbClr val="08018A"/>
                          </a:solidFill>
                          <a:sym typeface="Helvetica"/>
                        </a:rPr>
                        <a:t>1.0</a:t>
                      </a:r>
                    </a:p>
                  </a:txBody>
                  <a:tcPr marL="45720" marR="45720" horzOverflow="overflow">
                    <a:lnL w="12700">
                      <a:solidFill>
                        <a:srgbClr val="FFFFFF"/>
                      </a:solidFill>
                    </a:lnL>
                    <a:lnR w="12700">
                      <a:solidFill>
                        <a:srgbClr val="FFFFFF"/>
                      </a:solidFill>
                    </a:lnR>
                    <a:lnT w="50800">
                      <a:solidFill>
                        <a:srgbClr val="FFFFFF"/>
                      </a:solidFill>
                    </a:lnT>
                    <a:lnB w="12700">
                      <a:solidFill>
                        <a:srgbClr val="FFFFFF"/>
                      </a:solidFill>
                    </a:lnB>
                    <a:solidFill>
                      <a:srgbClr val="D2DEEF"/>
                    </a:solidFill>
                  </a:tcPr>
                </a:tc>
                <a:extLst>
                  <a:ext uri="{0D108BD9-81ED-4DB2-BD59-A6C34878D82A}">
                    <a16:rowId xmlns:a16="http://schemas.microsoft.com/office/drawing/2014/main" val="10001"/>
                  </a:ext>
                </a:extLst>
              </a:tr>
              <a:tr h="2085340">
                <a:tc>
                  <a:txBody>
                    <a:bodyPr/>
                    <a:lstStyle/>
                    <a:p>
                      <a:pPr algn="l">
                        <a:defRPr sz="3800" b="1" baseline="31051">
                          <a:solidFill>
                            <a:srgbClr val="000090"/>
                          </a:solidFill>
                          <a:sym typeface="Helvetica"/>
                        </a:defRPr>
                      </a:pPr>
                      <a:r>
                        <a:rPr dirty="0"/>
                        <a:t>13</a:t>
                      </a:r>
                      <a:r>
                        <a:rPr baseline="0" dirty="0"/>
                        <a:t>C(α,n)</a:t>
                      </a:r>
                      <a:r>
                        <a:rPr dirty="0"/>
                        <a:t>16</a:t>
                      </a:r>
                      <a:r>
                        <a:rPr baseline="0" dirty="0"/>
                        <a:t>O</a:t>
                      </a:r>
                    </a:p>
                    <a:p>
                      <a:pPr algn="l">
                        <a:defRPr sz="3800" b="1" baseline="31051">
                          <a:solidFill>
                            <a:srgbClr val="000090"/>
                          </a:solidFill>
                          <a:sym typeface="Helvetica"/>
                        </a:defRPr>
                      </a:pPr>
                      <a:r>
                        <a:rPr baseline="0" dirty="0"/>
                        <a:t>in press</a:t>
                      </a:r>
                    </a:p>
                  </a:txBody>
                  <a:tcPr marL="45720" marR="45720" horzOverflow="overflow">
                    <a:lnL w="12700">
                      <a:solidFill>
                        <a:srgbClr val="FFFFFF"/>
                      </a:solidFill>
                    </a:lnL>
                    <a:lnR w="12700">
                      <a:solidFill>
                        <a:srgbClr val="FFFFFF"/>
                      </a:solidFill>
                    </a:lnR>
                    <a:lnT w="12700">
                      <a:solidFill>
                        <a:srgbClr val="FFFFFF"/>
                      </a:solidFill>
                    </a:lnT>
                    <a:lnB w="12700">
                      <a:solidFill>
                        <a:srgbClr val="FFFFFF"/>
                      </a:solidFill>
                    </a:lnB>
                    <a:solidFill>
                      <a:srgbClr val="EAEFF7"/>
                    </a:solidFill>
                  </a:tcPr>
                </a:tc>
                <a:tc>
                  <a:txBody>
                    <a:bodyPr/>
                    <a:lstStyle/>
                    <a:p>
                      <a:pPr algn="l">
                        <a:defRPr sz="4300" b="1">
                          <a:solidFill>
                            <a:srgbClr val="333399"/>
                          </a:solidFill>
                          <a:sym typeface="Helvetica"/>
                        </a:defRPr>
                      </a:pPr>
                      <a:r>
                        <a:rPr dirty="0">
                          <a:solidFill>
                            <a:srgbClr val="0000FF"/>
                          </a:solidFill>
                        </a:rPr>
                        <a:t>60%</a:t>
                      </a:r>
                    </a:p>
                    <a:p>
                      <a:pPr algn="l">
                        <a:defRPr sz="4300" b="1">
                          <a:solidFill>
                            <a:srgbClr val="333399"/>
                          </a:solidFill>
                          <a:sym typeface="Helvetica"/>
                        </a:defRPr>
                      </a:pPr>
                      <a:r>
                        <a:rPr dirty="0">
                          <a:solidFill>
                            <a:srgbClr val="0000FF"/>
                          </a:solidFill>
                        </a:rPr>
                        <a:t>230-300 keV</a:t>
                      </a:r>
                    </a:p>
                  </a:txBody>
                  <a:tcPr marL="45720" marR="45720" horzOverflow="overflow">
                    <a:lnL w="12700">
                      <a:solidFill>
                        <a:srgbClr val="FFFFFF"/>
                      </a:solidFill>
                    </a:lnL>
                    <a:lnR w="12700">
                      <a:solidFill>
                        <a:srgbClr val="FFFFFF"/>
                      </a:solidFill>
                    </a:lnR>
                    <a:lnT w="12700">
                      <a:solidFill>
                        <a:srgbClr val="FFFFFF"/>
                      </a:solidFill>
                    </a:lnT>
                    <a:lnB w="12700">
                      <a:solidFill>
                        <a:srgbClr val="FFFFFF"/>
                      </a:solidFill>
                    </a:lnB>
                    <a:solidFill>
                      <a:srgbClr val="EAEFF7"/>
                    </a:solidFill>
                  </a:tcPr>
                </a:tc>
                <a:tc>
                  <a:txBody>
                    <a:bodyPr/>
                    <a:lstStyle/>
                    <a:p>
                      <a:pPr algn="l">
                        <a:defRPr sz="4300" b="1">
                          <a:solidFill>
                            <a:srgbClr val="08018A"/>
                          </a:solidFill>
                          <a:sym typeface="Helvetica"/>
                        </a:defRPr>
                      </a:pPr>
                      <a:r>
                        <a:rPr>
                          <a:solidFill>
                            <a:srgbClr val="FF0000"/>
                          </a:solidFill>
                        </a:rPr>
                        <a:t>~15%</a:t>
                      </a:r>
                    </a:p>
                    <a:p>
                      <a:pPr algn="l">
                        <a:defRPr sz="4300" b="1">
                          <a:solidFill>
                            <a:srgbClr val="08018A"/>
                          </a:solidFill>
                          <a:sym typeface="Helvetica"/>
                        </a:defRPr>
                      </a:pPr>
                      <a:r>
                        <a:rPr>
                          <a:solidFill>
                            <a:srgbClr val="FF0000"/>
                          </a:solidFill>
                        </a:rPr>
                        <a:t>240-1900 keV</a:t>
                      </a:r>
                    </a:p>
                  </a:txBody>
                  <a:tcPr marL="45720" marR="45720" horzOverflow="overflow">
                    <a:lnL w="12700">
                      <a:solidFill>
                        <a:srgbClr val="FFFFFF"/>
                      </a:solidFill>
                    </a:lnL>
                    <a:lnR w="12700">
                      <a:solidFill>
                        <a:srgbClr val="FFFFFF"/>
                      </a:solidFill>
                    </a:lnR>
                    <a:lnT w="12700">
                      <a:solidFill>
                        <a:srgbClr val="FFFFFF"/>
                      </a:solidFill>
                    </a:lnT>
                    <a:lnB w="12700">
                      <a:solidFill>
                        <a:srgbClr val="FFFFFF"/>
                      </a:solidFill>
                    </a:lnB>
                    <a:solidFill>
                      <a:srgbClr val="EAEFF7"/>
                    </a:solidFill>
                  </a:tcPr>
                </a:tc>
                <a:tc>
                  <a:txBody>
                    <a:bodyPr/>
                    <a:lstStyle/>
                    <a:p>
                      <a:pPr algn="l">
                        <a:defRPr sz="1800">
                          <a:solidFill>
                            <a:srgbClr val="000000"/>
                          </a:solidFill>
                        </a:defRPr>
                      </a:pPr>
                      <a:r>
                        <a:rPr sz="4300" b="1">
                          <a:solidFill>
                            <a:srgbClr val="333399"/>
                          </a:solidFill>
                          <a:sym typeface="Helvetica"/>
                        </a:rPr>
                        <a:t>
350</a:t>
                      </a:r>
                    </a:p>
                  </a:txBody>
                  <a:tcPr marL="45720" marR="45720" horzOverflow="overflow">
                    <a:lnL w="12700">
                      <a:solidFill>
                        <a:srgbClr val="FFFFFF"/>
                      </a:solidFill>
                    </a:lnL>
                    <a:lnR w="12700">
                      <a:solidFill>
                        <a:srgbClr val="FFFFFF"/>
                      </a:solidFill>
                    </a:lnR>
                    <a:lnT w="12700">
                      <a:solidFill>
                        <a:srgbClr val="FFFFFF"/>
                      </a:solidFill>
                    </a:lnT>
                    <a:lnB w="12700">
                      <a:solidFill>
                        <a:srgbClr val="FFFFFF"/>
                      </a:solidFill>
                    </a:lnB>
                    <a:solidFill>
                      <a:srgbClr val="EAEFF7"/>
                    </a:solidFill>
                  </a:tcPr>
                </a:tc>
                <a:tc>
                  <a:txBody>
                    <a:bodyPr/>
                    <a:lstStyle/>
                    <a:p>
                      <a:pPr algn="l">
                        <a:defRPr sz="1800">
                          <a:solidFill>
                            <a:srgbClr val="000000"/>
                          </a:solidFill>
                        </a:defRPr>
                      </a:pPr>
                      <a:r>
                        <a:rPr sz="4300" b="1">
                          <a:solidFill>
                            <a:srgbClr val="08018A"/>
                          </a:solidFill>
                          <a:sym typeface="Helvetica"/>
                        </a:rPr>
                        <a:t>0.5-2.0</a:t>
                      </a:r>
                    </a:p>
                  </a:txBody>
                  <a:tcPr marL="45720" marR="45720" horzOverflow="overflow">
                    <a:lnL w="12700">
                      <a:solidFill>
                        <a:srgbClr val="FFFFFF"/>
                      </a:solidFill>
                    </a:lnL>
                    <a:lnR w="12700">
                      <a:solidFill>
                        <a:srgbClr val="FFFFFF"/>
                      </a:solidFill>
                    </a:lnR>
                    <a:lnT w="12700">
                      <a:solidFill>
                        <a:srgbClr val="FFFFFF"/>
                      </a:solidFill>
                    </a:lnT>
                    <a:lnB w="12700">
                      <a:solidFill>
                        <a:srgbClr val="FFFFFF"/>
                      </a:solidFill>
                    </a:lnB>
                    <a:solidFill>
                      <a:srgbClr val="EAEFF7"/>
                    </a:solidFill>
                  </a:tcPr>
                </a:tc>
                <a:extLst>
                  <a:ext uri="{0D108BD9-81ED-4DB2-BD59-A6C34878D82A}">
                    <a16:rowId xmlns:a16="http://schemas.microsoft.com/office/drawing/2014/main" val="10002"/>
                  </a:ext>
                </a:extLst>
              </a:tr>
              <a:tr h="2141408">
                <a:tc>
                  <a:txBody>
                    <a:bodyPr/>
                    <a:lstStyle/>
                    <a:p>
                      <a:pPr algn="l">
                        <a:defRPr sz="3900" b="1" baseline="31075">
                          <a:solidFill>
                            <a:srgbClr val="000090"/>
                          </a:solidFill>
                          <a:sym typeface="Helvetica"/>
                        </a:defRPr>
                      </a:pPr>
                      <a:r>
                        <a:t>25</a:t>
                      </a:r>
                      <a:r>
                        <a:rPr baseline="0"/>
                        <a:t>Mg(p,γ)</a:t>
                      </a:r>
                      <a:r>
                        <a:t>26</a:t>
                      </a:r>
                      <a:r>
                        <a:rPr baseline="0"/>
                        <a:t>Al</a:t>
                      </a:r>
                    </a:p>
                    <a:p>
                      <a:pPr algn="l">
                        <a:defRPr sz="3100" b="1" baseline="30837">
                          <a:solidFill>
                            <a:srgbClr val="000090"/>
                          </a:solidFill>
                          <a:sym typeface="Helvetica"/>
                        </a:defRPr>
                      </a:pPr>
                      <a:r>
                        <a:rPr baseline="0"/>
                        <a:t>Sci Bull,67(2022)125</a:t>
                      </a:r>
                    </a:p>
                    <a:p>
                      <a:pPr algn="l">
                        <a:defRPr sz="3900" b="1" baseline="31075">
                          <a:solidFill>
                            <a:srgbClr val="000090"/>
                          </a:solidFill>
                          <a:sym typeface="Helvetica"/>
                        </a:defRPr>
                      </a:pPr>
                      <a:endParaRPr baseline="0"/>
                    </a:p>
                    <a:p>
                      <a:pPr algn="l">
                        <a:defRPr sz="3900" b="1" baseline="31075">
                          <a:solidFill>
                            <a:srgbClr val="000090"/>
                          </a:solidFill>
                          <a:sym typeface="Helvetica"/>
                        </a:defRPr>
                      </a:pPr>
                      <a:endParaRPr baseline="0"/>
                    </a:p>
                  </a:txBody>
                  <a:tcPr marL="45720" marR="45720" horzOverflow="overflow">
                    <a:lnL w="12700">
                      <a:solidFill>
                        <a:srgbClr val="FFFFFF"/>
                      </a:solidFill>
                    </a:lnL>
                    <a:lnR w="12700">
                      <a:solidFill>
                        <a:srgbClr val="FFFFFF"/>
                      </a:solidFill>
                    </a:lnR>
                    <a:lnT w="12700">
                      <a:solidFill>
                        <a:srgbClr val="FFFFFF"/>
                      </a:solidFill>
                    </a:lnT>
                    <a:lnB w="12700">
                      <a:solidFill>
                        <a:srgbClr val="FFFFFF"/>
                      </a:solidFill>
                    </a:lnB>
                    <a:solidFill>
                      <a:srgbClr val="D2DEEF"/>
                    </a:solidFill>
                  </a:tcPr>
                </a:tc>
                <a:tc>
                  <a:txBody>
                    <a:bodyPr/>
                    <a:lstStyle/>
                    <a:p>
                      <a:pPr algn="l">
                        <a:defRPr sz="4300" b="1">
                          <a:solidFill>
                            <a:srgbClr val="333399"/>
                          </a:solidFill>
                          <a:sym typeface="Helvetica"/>
                        </a:defRPr>
                      </a:pPr>
                      <a:r>
                        <a:rPr dirty="0">
                          <a:solidFill>
                            <a:srgbClr val="0000FF"/>
                          </a:solidFill>
                        </a:rPr>
                        <a:t>21%</a:t>
                      </a:r>
                    </a:p>
                    <a:p>
                      <a:pPr algn="l">
                        <a:defRPr sz="4300" b="1">
                          <a:solidFill>
                            <a:srgbClr val="333399"/>
                          </a:solidFill>
                          <a:sym typeface="Helvetica"/>
                        </a:defRPr>
                      </a:pPr>
                      <a:r>
                        <a:rPr dirty="0">
                          <a:solidFill>
                            <a:srgbClr val="0000FF"/>
                          </a:solidFill>
                        </a:rPr>
                        <a:t>92 keV</a:t>
                      </a:r>
                    </a:p>
                  </a:txBody>
                  <a:tcPr marL="45720" marR="45720" horzOverflow="overflow">
                    <a:lnL w="12700">
                      <a:solidFill>
                        <a:srgbClr val="FFFFFF"/>
                      </a:solidFill>
                    </a:lnL>
                    <a:lnR w="12700">
                      <a:solidFill>
                        <a:srgbClr val="FFFFFF"/>
                      </a:solidFill>
                    </a:lnR>
                    <a:lnT w="12700">
                      <a:solidFill>
                        <a:srgbClr val="FFFFFF"/>
                      </a:solidFill>
                    </a:lnT>
                    <a:lnB w="12700">
                      <a:solidFill>
                        <a:srgbClr val="FFFFFF"/>
                      </a:solidFill>
                    </a:lnB>
                    <a:solidFill>
                      <a:srgbClr val="D2DEEF"/>
                    </a:solidFill>
                  </a:tcPr>
                </a:tc>
                <a:tc>
                  <a:txBody>
                    <a:bodyPr/>
                    <a:lstStyle/>
                    <a:p>
                      <a:pPr algn="l">
                        <a:defRPr sz="4300" b="1">
                          <a:solidFill>
                            <a:srgbClr val="08018A"/>
                          </a:solidFill>
                          <a:sym typeface="Helvetica"/>
                        </a:defRPr>
                      </a:pPr>
                      <a:r>
                        <a:rPr>
                          <a:solidFill>
                            <a:srgbClr val="FF0000"/>
                          </a:solidFill>
                        </a:rPr>
                        <a:t>8%</a:t>
                      </a:r>
                    </a:p>
                    <a:p>
                      <a:pPr algn="l">
                        <a:defRPr sz="4300" b="1">
                          <a:solidFill>
                            <a:srgbClr val="08018A"/>
                          </a:solidFill>
                          <a:sym typeface="Helvetica"/>
                        </a:defRPr>
                      </a:pPr>
                      <a:r>
                        <a:rPr>
                          <a:solidFill>
                            <a:srgbClr val="FF0000"/>
                          </a:solidFill>
                        </a:rPr>
                        <a:t>92 keV</a:t>
                      </a:r>
                    </a:p>
                  </a:txBody>
                  <a:tcPr marL="45720" marR="45720" horzOverflow="overflow">
                    <a:lnL w="12700">
                      <a:solidFill>
                        <a:srgbClr val="FFFFFF"/>
                      </a:solidFill>
                    </a:lnL>
                    <a:lnR w="12700">
                      <a:solidFill>
                        <a:srgbClr val="FFFFFF"/>
                      </a:solidFill>
                    </a:lnR>
                    <a:lnT w="12700">
                      <a:solidFill>
                        <a:srgbClr val="FFFFFF"/>
                      </a:solidFill>
                    </a:lnT>
                    <a:lnB w="12700">
                      <a:solidFill>
                        <a:srgbClr val="FFFFFF"/>
                      </a:solidFill>
                    </a:lnB>
                    <a:solidFill>
                      <a:srgbClr val="D2DEEF"/>
                    </a:solidFill>
                  </a:tcPr>
                </a:tc>
                <a:tc>
                  <a:txBody>
                    <a:bodyPr/>
                    <a:lstStyle/>
                    <a:p>
                      <a:pPr algn="l">
                        <a:defRPr sz="1800">
                          <a:solidFill>
                            <a:srgbClr val="000000"/>
                          </a:solidFill>
                        </a:defRPr>
                      </a:pPr>
                      <a:r>
                        <a:rPr sz="4300" b="1">
                          <a:solidFill>
                            <a:srgbClr val="333399"/>
                          </a:solidFill>
                          <a:sym typeface="Helvetica"/>
                        </a:rPr>
                        <a:t>
1225</a:t>
                      </a:r>
                    </a:p>
                  </a:txBody>
                  <a:tcPr marL="45720" marR="45720" horzOverflow="overflow">
                    <a:lnL w="12700">
                      <a:solidFill>
                        <a:srgbClr val="FFFFFF"/>
                      </a:solidFill>
                    </a:lnL>
                    <a:lnR w="12700">
                      <a:solidFill>
                        <a:srgbClr val="FFFFFF"/>
                      </a:solidFill>
                    </a:lnR>
                    <a:lnT w="12700">
                      <a:solidFill>
                        <a:srgbClr val="FFFFFF"/>
                      </a:solidFill>
                    </a:lnT>
                    <a:lnB w="12700">
                      <a:solidFill>
                        <a:srgbClr val="FFFFFF"/>
                      </a:solidFill>
                    </a:lnB>
                    <a:solidFill>
                      <a:srgbClr val="D2DEEF"/>
                    </a:solidFill>
                  </a:tcPr>
                </a:tc>
                <a:tc>
                  <a:txBody>
                    <a:bodyPr/>
                    <a:lstStyle/>
                    <a:p>
                      <a:pPr algn="l">
                        <a:defRPr sz="1800">
                          <a:solidFill>
                            <a:srgbClr val="000000"/>
                          </a:solidFill>
                        </a:defRPr>
                      </a:pPr>
                      <a:endParaRPr lang="en-US" sz="4300" b="1" dirty="0">
                        <a:solidFill>
                          <a:srgbClr val="08018A"/>
                        </a:solidFill>
                        <a:sym typeface="Helvetica"/>
                      </a:endParaRPr>
                    </a:p>
                    <a:p>
                      <a:pPr algn="l">
                        <a:defRPr sz="1800">
                          <a:solidFill>
                            <a:srgbClr val="000000"/>
                          </a:solidFill>
                        </a:defRPr>
                      </a:pPr>
                      <a:r>
                        <a:rPr sz="4300" b="1" dirty="0">
                          <a:solidFill>
                            <a:srgbClr val="08018A"/>
                          </a:solidFill>
                          <a:sym typeface="Helvetica"/>
                        </a:rPr>
                        <a:t>1.5</a:t>
                      </a:r>
                    </a:p>
                  </a:txBody>
                  <a:tcPr marL="45720" marR="45720" horzOverflow="overflow">
                    <a:lnL w="12700">
                      <a:solidFill>
                        <a:srgbClr val="FFFFFF"/>
                      </a:solidFill>
                    </a:lnL>
                    <a:lnR w="12700">
                      <a:solidFill>
                        <a:srgbClr val="FFFFFF"/>
                      </a:solidFill>
                    </a:lnR>
                    <a:lnT w="12700">
                      <a:solidFill>
                        <a:srgbClr val="FFFFFF"/>
                      </a:solidFill>
                    </a:lnT>
                    <a:lnB w="12700">
                      <a:solidFill>
                        <a:srgbClr val="FFFFFF"/>
                      </a:solidFill>
                    </a:lnB>
                    <a:solidFill>
                      <a:srgbClr val="D2DEEF"/>
                    </a:solidFill>
                  </a:tcPr>
                </a:tc>
                <a:extLst>
                  <a:ext uri="{0D108BD9-81ED-4DB2-BD59-A6C34878D82A}">
                    <a16:rowId xmlns:a16="http://schemas.microsoft.com/office/drawing/2014/main" val="10003"/>
                  </a:ext>
                </a:extLst>
              </a:tr>
              <a:tr h="2141408">
                <a:tc>
                  <a:txBody>
                    <a:bodyPr/>
                    <a:lstStyle/>
                    <a:p>
                      <a:pPr algn="l">
                        <a:defRPr sz="3400" b="1" baseline="30940">
                          <a:solidFill>
                            <a:srgbClr val="000090"/>
                          </a:solidFill>
                          <a:sym typeface="Helvetica"/>
                        </a:defRPr>
                      </a:pPr>
                      <a:r>
                        <a:rPr dirty="0"/>
                        <a:t>19</a:t>
                      </a:r>
                      <a:r>
                        <a:rPr baseline="0" dirty="0"/>
                        <a:t>F(p,α</a:t>
                      </a:r>
                      <a:r>
                        <a:rPr lang="en-US" baseline="0" dirty="0">
                          <a:latin typeface="Symbol" panose="05050102010706020507" pitchFamily="18" charset="2"/>
                        </a:rPr>
                        <a:t>g</a:t>
                      </a:r>
                      <a:r>
                        <a:rPr baseline="0" dirty="0"/>
                        <a:t>)</a:t>
                      </a:r>
                      <a:r>
                        <a:rPr dirty="0"/>
                        <a:t>16</a:t>
                      </a:r>
                      <a:r>
                        <a:rPr baseline="0" dirty="0"/>
                        <a:t>O</a:t>
                      </a:r>
                    </a:p>
                    <a:p>
                      <a:pPr algn="l">
                        <a:defRPr sz="3400" b="1" baseline="31998">
                          <a:solidFill>
                            <a:srgbClr val="000090"/>
                          </a:solidFill>
                          <a:sym typeface="Helvetica"/>
                        </a:defRPr>
                      </a:pPr>
                      <a:r>
                        <a:rPr i="1" dirty="0">
                          <a:solidFill>
                            <a:schemeClr val="accent1"/>
                          </a:solidFill>
                        </a:rPr>
                        <a:t>19</a:t>
                      </a:r>
                      <a:r>
                        <a:rPr i="1" baseline="0" dirty="0">
                          <a:solidFill>
                            <a:schemeClr val="accent1"/>
                          </a:solidFill>
                        </a:rPr>
                        <a:t>F(</a:t>
                      </a:r>
                      <a:r>
                        <a:rPr i="1" baseline="0" dirty="0" err="1">
                          <a:solidFill>
                            <a:schemeClr val="accent1"/>
                          </a:solidFill>
                        </a:rPr>
                        <a:t>p,γ</a:t>
                      </a:r>
                      <a:r>
                        <a:rPr i="1" baseline="0" dirty="0">
                          <a:solidFill>
                            <a:schemeClr val="accent1"/>
                          </a:solidFill>
                        </a:rPr>
                        <a:t>)</a:t>
                      </a:r>
                      <a:r>
                        <a:rPr i="1" dirty="0">
                          <a:solidFill>
                            <a:schemeClr val="accent1"/>
                          </a:solidFill>
                        </a:rPr>
                        <a:t>20</a:t>
                      </a:r>
                      <a:r>
                        <a:rPr i="1" baseline="0" dirty="0">
                          <a:solidFill>
                            <a:schemeClr val="accent1"/>
                          </a:solidFill>
                        </a:rPr>
                        <a:t>Ne</a:t>
                      </a:r>
                    </a:p>
                    <a:p>
                      <a:pPr algn="l">
                        <a:defRPr sz="3000" b="1" baseline="31998">
                          <a:solidFill>
                            <a:srgbClr val="000090"/>
                          </a:solidFill>
                          <a:sym typeface="Helvetica"/>
                        </a:defRPr>
                      </a:pPr>
                      <a:r>
                        <a:rPr baseline="0" dirty="0"/>
                        <a:t>PRL 127(2021)152702</a:t>
                      </a:r>
                    </a:p>
                  </a:txBody>
                  <a:tcPr marL="45720" marR="45720" horzOverflow="overflow">
                    <a:lnL w="12700">
                      <a:solidFill>
                        <a:srgbClr val="FFFFFF"/>
                      </a:solidFill>
                    </a:lnL>
                    <a:lnR w="12700">
                      <a:solidFill>
                        <a:srgbClr val="FFFFFF"/>
                      </a:solidFill>
                    </a:lnR>
                    <a:lnT w="12700">
                      <a:solidFill>
                        <a:srgbClr val="FFFFFF"/>
                      </a:solidFill>
                    </a:lnT>
                    <a:lnB w="12700">
                      <a:solidFill>
                        <a:srgbClr val="FFFFFF"/>
                      </a:solidFill>
                    </a:lnB>
                    <a:solidFill>
                      <a:srgbClr val="EAEFF7"/>
                    </a:solidFill>
                  </a:tcPr>
                </a:tc>
                <a:tc>
                  <a:txBody>
                    <a:bodyPr/>
                    <a:lstStyle/>
                    <a:p>
                      <a:pPr algn="l">
                        <a:defRPr sz="4300" b="1">
                          <a:solidFill>
                            <a:srgbClr val="333399"/>
                          </a:solidFill>
                          <a:sym typeface="Helvetica"/>
                        </a:defRPr>
                      </a:pPr>
                      <a:r>
                        <a:rPr dirty="0">
                          <a:solidFill>
                            <a:srgbClr val="0000FF"/>
                          </a:solidFill>
                        </a:rPr>
                        <a:t>80 %</a:t>
                      </a:r>
                    </a:p>
                    <a:p>
                      <a:pPr algn="l">
                        <a:defRPr sz="4300" b="1">
                          <a:solidFill>
                            <a:srgbClr val="333399"/>
                          </a:solidFill>
                          <a:sym typeface="Helvetica"/>
                        </a:defRPr>
                      </a:pPr>
                      <a:r>
                        <a:rPr dirty="0">
                          <a:solidFill>
                            <a:srgbClr val="0000FF"/>
                          </a:solidFill>
                        </a:rPr>
                        <a:t>189 keV</a:t>
                      </a:r>
                    </a:p>
                    <a:p>
                      <a:pPr algn="l">
                        <a:defRPr sz="4300" b="1">
                          <a:solidFill>
                            <a:srgbClr val="333399"/>
                          </a:solidFill>
                          <a:sym typeface="Helvetica"/>
                        </a:defRPr>
                      </a:pPr>
                      <a:r>
                        <a:rPr i="1" dirty="0">
                          <a:solidFill>
                            <a:srgbClr val="0000FF"/>
                          </a:solidFill>
                        </a:rPr>
                        <a:t>300 keV</a:t>
                      </a:r>
                    </a:p>
                  </a:txBody>
                  <a:tcPr marL="45720" marR="45720" horzOverflow="overflow">
                    <a:lnL w="12700">
                      <a:solidFill>
                        <a:srgbClr val="FFFFFF"/>
                      </a:solidFill>
                    </a:lnL>
                    <a:lnR w="12700">
                      <a:solidFill>
                        <a:srgbClr val="FFFFFF"/>
                      </a:solidFill>
                    </a:lnR>
                    <a:lnT w="12700">
                      <a:solidFill>
                        <a:srgbClr val="FFFFFF"/>
                      </a:solidFill>
                    </a:lnT>
                    <a:lnB w="12700">
                      <a:solidFill>
                        <a:srgbClr val="FFFFFF"/>
                      </a:solidFill>
                    </a:lnB>
                    <a:solidFill>
                      <a:srgbClr val="EAEFF7"/>
                    </a:solidFill>
                  </a:tcPr>
                </a:tc>
                <a:tc>
                  <a:txBody>
                    <a:bodyPr/>
                    <a:lstStyle/>
                    <a:p>
                      <a:pPr algn="l">
                        <a:defRPr sz="4300" b="1">
                          <a:solidFill>
                            <a:srgbClr val="08018A"/>
                          </a:solidFill>
                          <a:sym typeface="Helvetica"/>
                        </a:defRPr>
                      </a:pPr>
                      <a:r>
                        <a:rPr dirty="0">
                          <a:solidFill>
                            <a:srgbClr val="FF0000"/>
                          </a:solidFill>
                        </a:rPr>
                        <a:t>5 %</a:t>
                      </a:r>
                    </a:p>
                    <a:p>
                      <a:pPr algn="l">
                        <a:defRPr sz="4300" b="1">
                          <a:solidFill>
                            <a:srgbClr val="08018A"/>
                          </a:solidFill>
                          <a:sym typeface="Helvetica"/>
                        </a:defRPr>
                      </a:pPr>
                      <a:r>
                        <a:rPr dirty="0">
                          <a:solidFill>
                            <a:srgbClr val="FF0000"/>
                          </a:solidFill>
                        </a:rPr>
                        <a:t>72 keV</a:t>
                      </a:r>
                    </a:p>
                    <a:p>
                      <a:pPr algn="l">
                        <a:defRPr sz="4300" b="1">
                          <a:solidFill>
                            <a:srgbClr val="08018A"/>
                          </a:solidFill>
                          <a:sym typeface="Helvetica"/>
                        </a:defRPr>
                      </a:pPr>
                      <a:r>
                        <a:rPr i="1" dirty="0">
                          <a:solidFill>
                            <a:srgbClr val="FF0000"/>
                          </a:solidFill>
                        </a:rPr>
                        <a:t>200 keV</a:t>
                      </a:r>
                    </a:p>
                  </a:txBody>
                  <a:tcPr marL="45720" marR="45720" horzOverflow="overflow">
                    <a:lnL w="12700">
                      <a:solidFill>
                        <a:srgbClr val="FFFFFF"/>
                      </a:solidFill>
                    </a:lnL>
                    <a:lnR w="12700">
                      <a:solidFill>
                        <a:srgbClr val="FFFFFF"/>
                      </a:solidFill>
                    </a:lnR>
                    <a:lnT w="12700">
                      <a:solidFill>
                        <a:srgbClr val="FFFFFF"/>
                      </a:solidFill>
                    </a:lnT>
                    <a:lnB w="12700">
                      <a:solidFill>
                        <a:srgbClr val="FFFFFF"/>
                      </a:solidFill>
                    </a:lnB>
                    <a:solidFill>
                      <a:srgbClr val="EAEFF7"/>
                    </a:solidFill>
                  </a:tcPr>
                </a:tc>
                <a:tc>
                  <a:txBody>
                    <a:bodyPr/>
                    <a:lstStyle/>
                    <a:p>
                      <a:pPr algn="l">
                        <a:defRPr sz="4300" b="1">
                          <a:solidFill>
                            <a:srgbClr val="333399"/>
                          </a:solidFill>
                          <a:sym typeface="Helvetica"/>
                        </a:defRPr>
                      </a:pPr>
                      <a:endParaRPr dirty="0"/>
                    </a:p>
                  </a:txBody>
                  <a:tcPr marL="45720" marR="45720" horzOverflow="overflow">
                    <a:lnL w="12700">
                      <a:solidFill>
                        <a:srgbClr val="FFFFFF"/>
                      </a:solidFill>
                    </a:lnL>
                    <a:lnR w="12700">
                      <a:solidFill>
                        <a:srgbClr val="FFFFFF"/>
                      </a:solidFill>
                    </a:lnR>
                    <a:lnT w="12700">
                      <a:solidFill>
                        <a:srgbClr val="FFFFFF"/>
                      </a:solidFill>
                    </a:lnT>
                    <a:lnB w="12700">
                      <a:solidFill>
                        <a:srgbClr val="FFFFFF"/>
                      </a:solidFill>
                    </a:lnB>
                    <a:solidFill>
                      <a:srgbClr val="EAEFF7"/>
                    </a:solidFill>
                  </a:tcPr>
                </a:tc>
                <a:tc>
                  <a:txBody>
                    <a:bodyPr/>
                    <a:lstStyle/>
                    <a:p>
                      <a:pPr algn="l">
                        <a:defRPr sz="1800">
                          <a:solidFill>
                            <a:srgbClr val="000000"/>
                          </a:solidFill>
                        </a:defRPr>
                      </a:pPr>
                      <a:r>
                        <a:rPr lang="en-US" sz="4300" b="1" dirty="0">
                          <a:solidFill>
                            <a:srgbClr val="08018A"/>
                          </a:solidFill>
                          <a:sym typeface="Helvetica"/>
                        </a:rPr>
                        <a:t>1.0</a:t>
                      </a:r>
                      <a:endParaRPr sz="4300" b="1" dirty="0">
                        <a:solidFill>
                          <a:srgbClr val="08018A"/>
                        </a:solidFill>
                        <a:sym typeface="Helvetica"/>
                      </a:endParaRPr>
                    </a:p>
                  </a:txBody>
                  <a:tcPr marL="45720" marR="45720" horzOverflow="overflow">
                    <a:lnL w="12700">
                      <a:solidFill>
                        <a:srgbClr val="FFFFFF"/>
                      </a:solidFill>
                    </a:lnL>
                    <a:lnR w="12700">
                      <a:solidFill>
                        <a:srgbClr val="FFFFFF"/>
                      </a:solidFill>
                    </a:lnR>
                    <a:lnT w="12700">
                      <a:solidFill>
                        <a:srgbClr val="FFFFFF"/>
                      </a:solidFill>
                    </a:lnT>
                    <a:lnB w="12700">
                      <a:solidFill>
                        <a:srgbClr val="FFFFFF"/>
                      </a:solidFill>
                    </a:lnB>
                    <a:solidFill>
                      <a:srgbClr val="EAEFF7"/>
                    </a:solidFill>
                  </a:tcPr>
                </a:tc>
                <a:extLst>
                  <a:ext uri="{0D108BD9-81ED-4DB2-BD59-A6C34878D82A}">
                    <a16:rowId xmlns:a16="http://schemas.microsoft.com/office/drawing/2014/main" val="10004"/>
                  </a:ext>
                </a:extLst>
              </a:tr>
            </a:tbl>
          </a:graphicData>
        </a:graphic>
      </p:graphicFrame>
      <p:sp>
        <p:nvSpPr>
          <p:cNvPr id="2308" name="文本框 22"/>
          <p:cNvSpPr txBox="1"/>
          <p:nvPr/>
        </p:nvSpPr>
        <p:spPr>
          <a:xfrm>
            <a:off x="3576443" y="3088387"/>
            <a:ext cx="810365" cy="3330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lgn="l" defTabSz="914400">
              <a:defRPr sz="1800" baseline="30000">
                <a:latin typeface="Calibri"/>
                <a:ea typeface="Calibri"/>
                <a:cs typeface="Calibri"/>
                <a:sym typeface="Calibri"/>
              </a:defRPr>
            </a:pPr>
            <a:r>
              <a:t>11</a:t>
            </a:r>
            <a:r>
              <a:rPr baseline="0"/>
              <a:t>B(α,γ)</a:t>
            </a:r>
          </a:p>
        </p:txBody>
      </p:sp>
      <p:sp>
        <p:nvSpPr>
          <p:cNvPr id="2309" name="文本框 23"/>
          <p:cNvSpPr txBox="1"/>
          <p:nvPr/>
        </p:nvSpPr>
        <p:spPr>
          <a:xfrm>
            <a:off x="3383890" y="2716172"/>
            <a:ext cx="757345" cy="3330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lgn="l" defTabSz="914400">
              <a:defRPr sz="1800" baseline="30000">
                <a:latin typeface="Calibri"/>
                <a:ea typeface="Calibri"/>
                <a:cs typeface="Calibri"/>
                <a:sym typeface="Calibri"/>
              </a:defRPr>
            </a:pPr>
            <a:r>
              <a:t>7</a:t>
            </a:r>
            <a:r>
              <a:rPr baseline="0"/>
              <a:t>Li(α,γ)</a:t>
            </a:r>
          </a:p>
        </p:txBody>
      </p:sp>
      <p:pic>
        <p:nvPicPr>
          <p:cNvPr id="2310" name="图像" descr="图像"/>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1368765" y="4630800"/>
            <a:ext cx="3833434" cy="2272271"/>
          </a:xfrm>
          <a:prstGeom prst="rect">
            <a:avLst/>
          </a:prstGeom>
          <a:ln w="12700">
            <a:miter lim="400000"/>
          </a:ln>
        </p:spPr>
      </p:pic>
      <p:sp>
        <p:nvSpPr>
          <p:cNvPr id="2311" name="矩形"/>
          <p:cNvSpPr/>
          <p:nvPr/>
        </p:nvSpPr>
        <p:spPr>
          <a:xfrm>
            <a:off x="2644727" y="4725872"/>
            <a:ext cx="1973451" cy="531253"/>
          </a:xfrm>
          <a:prstGeom prst="rect">
            <a:avLst/>
          </a:prstGeom>
          <a:solidFill>
            <a:srgbClr val="FFFFFF"/>
          </a:solidFill>
          <a:ln w="12700">
            <a:miter lim="400000"/>
          </a:ln>
        </p:spPr>
        <p:txBody>
          <a:bodyPr lIns="91437" tIns="91437" rIns="91437" bIns="91437" anchor="ctr"/>
          <a:lstStyle/>
          <a:p>
            <a:pPr algn="l" defTabSz="1828800">
              <a:defRPr sz="3600">
                <a:latin typeface="等线"/>
                <a:ea typeface="等线"/>
                <a:cs typeface="等线"/>
                <a:sym typeface="等线"/>
              </a:defRPr>
            </a:pPr>
            <a:endParaRPr/>
          </a:p>
        </p:txBody>
      </p:sp>
      <p:sp>
        <p:nvSpPr>
          <p:cNvPr id="2312" name="LUNA2021，意大利"/>
          <p:cNvSpPr txBox="1"/>
          <p:nvPr/>
        </p:nvSpPr>
        <p:spPr>
          <a:xfrm>
            <a:off x="2430224" y="6561524"/>
            <a:ext cx="1159399" cy="1905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7" tIns="91437" rIns="91437" bIns="91437"/>
          <a:lstStyle>
            <a:lvl1pPr defTabSz="1828800">
              <a:defRPr sz="3400">
                <a:latin typeface="等线"/>
                <a:ea typeface="等线"/>
                <a:cs typeface="等线"/>
                <a:sym typeface="等线"/>
              </a:defRPr>
            </a:lvl1pPr>
          </a:lstStyle>
          <a:p>
            <a:r>
              <a:t>LUNA2021，意大利</a:t>
            </a:r>
          </a:p>
        </p:txBody>
      </p:sp>
      <p:pic>
        <p:nvPicPr>
          <p:cNvPr id="2313" name="图像" descr="图像"/>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144839" y="9892099"/>
            <a:ext cx="4045361" cy="2570539"/>
          </a:xfrm>
          <a:prstGeom prst="rect">
            <a:avLst/>
          </a:prstGeom>
          <a:ln w="12700">
            <a:miter lim="400000"/>
          </a:ln>
        </p:spPr>
      </p:pic>
      <p:sp>
        <p:nvSpPr>
          <p:cNvPr id="2314" name="矩形"/>
          <p:cNvSpPr/>
          <p:nvPr/>
        </p:nvSpPr>
        <p:spPr>
          <a:xfrm>
            <a:off x="1984756" y="9898453"/>
            <a:ext cx="1418848" cy="308924"/>
          </a:xfrm>
          <a:prstGeom prst="rect">
            <a:avLst/>
          </a:prstGeom>
          <a:solidFill>
            <a:srgbClr val="FFFFFF"/>
          </a:solidFill>
          <a:ln w="12700">
            <a:miter lim="400000"/>
          </a:ln>
        </p:spPr>
        <p:txBody>
          <a:bodyPr lIns="91437" tIns="91437" rIns="91437" bIns="91437" anchor="ctr"/>
          <a:lstStyle/>
          <a:p>
            <a:pPr algn="l" defTabSz="1828800">
              <a:defRPr sz="3600">
                <a:latin typeface="等线"/>
                <a:ea typeface="等线"/>
                <a:cs typeface="等线"/>
                <a:sym typeface="等线"/>
              </a:defRPr>
            </a:pPr>
            <a:endParaRPr/>
          </a:p>
        </p:txBody>
      </p:sp>
      <p:pic>
        <p:nvPicPr>
          <p:cNvPr id="2315" name="图像" descr="图像"/>
          <p:cNvPicPr>
            <a:picLocks noChangeAspect="1"/>
          </p:cNvPicPr>
          <p:nvPr/>
        </p:nvPicPr>
        <p:blipFill>
          <a:blip r:embed="rId4"/>
          <a:stretch>
            <a:fillRect/>
          </a:stretch>
        </p:blipFill>
        <p:spPr>
          <a:xfrm>
            <a:off x="1442600" y="7199245"/>
            <a:ext cx="3449826" cy="2541977"/>
          </a:xfrm>
          <a:prstGeom prst="rect">
            <a:avLst/>
          </a:prstGeom>
          <a:ln w="12700">
            <a:miter lim="400000"/>
          </a:ln>
        </p:spPr>
      </p:pic>
      <p:pic>
        <p:nvPicPr>
          <p:cNvPr id="2316" name="图像" descr="图像"/>
          <p:cNvPicPr>
            <a:picLocks noChangeAspect="1"/>
          </p:cNvPicPr>
          <p:nvPr/>
        </p:nvPicPr>
        <p:blipFill>
          <a:blip r:embed="rId5"/>
          <a:stretch>
            <a:fillRect/>
          </a:stretch>
        </p:blipFill>
        <p:spPr>
          <a:xfrm>
            <a:off x="1152645" y="1614654"/>
            <a:ext cx="4265656" cy="2719811"/>
          </a:xfrm>
          <a:prstGeom prst="rect">
            <a:avLst/>
          </a:prstGeom>
          <a:ln w="12700">
            <a:miter lim="400000"/>
          </a:ln>
        </p:spPr>
      </p:pic>
    </p:spTree>
    <p:extLst>
      <p:ext uri="{BB962C8B-B14F-4D97-AF65-F5344CB8AC3E}">
        <p14:creationId xmlns:p14="http://schemas.microsoft.com/office/powerpoint/2010/main" val="151013559"/>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CF789-419F-CD25-D1DC-8FD81F424CF0}"/>
              </a:ext>
            </a:extLst>
          </p:cNvPr>
          <p:cNvSpPr>
            <a:spLocks noGrp="1"/>
          </p:cNvSpPr>
          <p:nvPr>
            <p:ph type="title"/>
          </p:nvPr>
        </p:nvSpPr>
        <p:spPr>
          <a:xfrm>
            <a:off x="-208548" y="486453"/>
            <a:ext cx="24801095" cy="1407751"/>
          </a:xfrm>
        </p:spPr>
        <p:txBody>
          <a:bodyPr>
            <a:noAutofit/>
          </a:bodyPr>
          <a:lstStyle/>
          <a:p>
            <a:r>
              <a:rPr lang="en-US" altLang="zh-CN" sz="6000" dirty="0"/>
              <a:t>Listed as major achievement in the talk of President Xi</a:t>
            </a:r>
            <a:endParaRPr lang="en-US" sz="6000" dirty="0"/>
          </a:p>
        </p:txBody>
      </p:sp>
      <p:pic>
        <p:nvPicPr>
          <p:cNvPr id="3074" name="Picture 2">
            <a:extLst>
              <a:ext uri="{FF2B5EF4-FFF2-40B4-BE49-F238E27FC236}">
                <a16:creationId xmlns:a16="http://schemas.microsoft.com/office/drawing/2014/main" id="{9567B415-400D-69A1-6D7E-A17E6E096F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5832" y="2313322"/>
            <a:ext cx="15424484" cy="109162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F02CDB4-6293-5AB6-57D6-41042E1BBC26}"/>
              </a:ext>
            </a:extLst>
          </p:cNvPr>
          <p:cNvSpPr txBox="1"/>
          <p:nvPr/>
        </p:nvSpPr>
        <p:spPr>
          <a:xfrm>
            <a:off x="19487005" y="11843563"/>
            <a:ext cx="3874459"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zh-CN" sz="4800" b="1" i="0" u="none" strike="noStrike" cap="none" spc="0" normalizeH="0" baseline="0" dirty="0">
                <a:ln>
                  <a:noFill/>
                </a:ln>
                <a:solidFill>
                  <a:srgbClr val="FFFFFF"/>
                </a:solidFill>
                <a:effectLst/>
                <a:uFillTx/>
                <a:latin typeface="+mj-lt"/>
                <a:ea typeface="+mj-ea"/>
                <a:cs typeface="+mj-cs"/>
                <a:sym typeface="Helvetica"/>
              </a:rPr>
              <a:t>May 28, 2021</a:t>
            </a:r>
            <a:endParaRPr kumimoji="0" lang="en-US" sz="4800" b="1" i="0" u="none" strike="noStrike" cap="none" spc="0" normalizeH="0" baseline="0" dirty="0">
              <a:ln>
                <a:noFill/>
              </a:ln>
              <a:solidFill>
                <a:srgbClr val="FFFFFF"/>
              </a:solidFill>
              <a:effectLst/>
              <a:uFillTx/>
              <a:latin typeface="+mj-lt"/>
              <a:ea typeface="+mj-ea"/>
              <a:cs typeface="+mj-cs"/>
              <a:sym typeface="Helvetica"/>
            </a:endParaRPr>
          </a:p>
        </p:txBody>
      </p:sp>
    </p:spTree>
    <p:extLst>
      <p:ext uri="{BB962C8B-B14F-4D97-AF65-F5344CB8AC3E}">
        <p14:creationId xmlns:p14="http://schemas.microsoft.com/office/powerpoint/2010/main" val="305392944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71B58-21F5-2D54-75FA-12E23DE9D484}"/>
              </a:ext>
            </a:extLst>
          </p:cNvPr>
          <p:cNvSpPr>
            <a:spLocks noGrp="1"/>
          </p:cNvSpPr>
          <p:nvPr>
            <p:ph type="title"/>
          </p:nvPr>
        </p:nvSpPr>
        <p:spPr>
          <a:xfrm>
            <a:off x="4527462" y="184150"/>
            <a:ext cx="17875338" cy="1407751"/>
          </a:xfrm>
        </p:spPr>
        <p:txBody>
          <a:bodyPr>
            <a:noAutofit/>
          </a:bodyPr>
          <a:lstStyle/>
          <a:p>
            <a:r>
              <a:rPr lang="en-US" sz="6600" dirty="0"/>
              <a:t>China Jinping Underground Laboratory(CJPL)</a:t>
            </a:r>
          </a:p>
        </p:txBody>
      </p:sp>
      <p:pic>
        <p:nvPicPr>
          <p:cNvPr id="4" name="Picture 2" descr="01(1)">
            <a:extLst>
              <a:ext uri="{FF2B5EF4-FFF2-40B4-BE49-F238E27FC236}">
                <a16:creationId xmlns:a16="http://schemas.microsoft.com/office/drawing/2014/main" id="{F598E30D-042A-87B8-612F-9BFD114F18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7843" y="1577340"/>
            <a:ext cx="12471487" cy="121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4F99D7B1-0FB9-9B1C-2137-1D81889B86DD}"/>
              </a:ext>
            </a:extLst>
          </p:cNvPr>
          <p:cNvGrpSpPr/>
          <p:nvPr/>
        </p:nvGrpSpPr>
        <p:grpSpPr>
          <a:xfrm>
            <a:off x="10187888" y="8483455"/>
            <a:ext cx="2999548" cy="3770824"/>
            <a:chOff x="10187888" y="8483455"/>
            <a:chExt cx="2999548" cy="3770824"/>
          </a:xfrm>
        </p:grpSpPr>
        <p:sp>
          <p:nvSpPr>
            <p:cNvPr id="5" name="TextBox 4">
              <a:extLst>
                <a:ext uri="{FF2B5EF4-FFF2-40B4-BE49-F238E27FC236}">
                  <a16:creationId xmlns:a16="http://schemas.microsoft.com/office/drawing/2014/main" id="{BDEF8BAA-6EE6-25D7-642A-CE98A9E627D9}"/>
                </a:ext>
              </a:extLst>
            </p:cNvPr>
            <p:cNvSpPr txBox="1"/>
            <p:nvPr/>
          </p:nvSpPr>
          <p:spPr>
            <a:xfrm>
              <a:off x="10187888" y="8483455"/>
              <a:ext cx="2999548" cy="523220"/>
            </a:xfrm>
            <a:prstGeom prst="rect">
              <a:avLst/>
            </a:prstGeom>
            <a:noFill/>
          </p:spPr>
          <p:txBody>
            <a:bodyPr wrap="square" rtlCol="0">
              <a:spAutoFit/>
            </a:bodyPr>
            <a:lstStyle/>
            <a:p>
              <a:r>
                <a:rPr lang="en-US" altLang="zh-CN" sz="2800" b="1" dirty="0">
                  <a:solidFill>
                    <a:srgbClr val="FF0000"/>
                  </a:solidFill>
                </a:rPr>
                <a:t>(home of Panda)</a:t>
              </a:r>
              <a:endParaRPr lang="zh-CN" altLang="en-US" sz="2800" b="1" dirty="0">
                <a:solidFill>
                  <a:srgbClr val="FF0000"/>
                </a:solidFill>
              </a:endParaRPr>
            </a:p>
          </p:txBody>
        </p:sp>
        <p:pic>
          <p:nvPicPr>
            <p:cNvPr id="6" name="Picture 2" descr="https://encrypted-tbn2.gstatic.com/images?q=tbn:ANd9GcRujWWH88fywa9OF2aR1IQwsNRlNfdHRgP2QD7cmkKJVOYvve6Z2kG88uCu">
              <a:extLst>
                <a:ext uri="{FF2B5EF4-FFF2-40B4-BE49-F238E27FC236}">
                  <a16:creationId xmlns:a16="http://schemas.microsoft.com/office/drawing/2014/main" id="{47A2168D-7311-C9BD-165A-657FAC4811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20630" y="9006675"/>
              <a:ext cx="2866806" cy="3247604"/>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54C52BFB-A24C-417F-4816-05FD5FB17899}"/>
              </a:ext>
            </a:extLst>
          </p:cNvPr>
          <p:cNvSpPr txBox="1"/>
          <p:nvPr/>
        </p:nvSpPr>
        <p:spPr>
          <a:xfrm>
            <a:off x="17999711" y="2978796"/>
            <a:ext cx="5315558" cy="89050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rgbClr val="FFFF00"/>
                </a:solidFill>
                <a:effectLst/>
                <a:uFillTx/>
                <a:latin typeface="+mj-lt"/>
                <a:ea typeface="+mj-ea"/>
                <a:cs typeface="+mj-cs"/>
                <a:sym typeface="Helvetica"/>
              </a:rPr>
              <a:t>1) By flight </a:t>
            </a:r>
          </a:p>
          <a:p>
            <a:pPr marL="0" marR="0" indent="0" algn="ctr" defTabSz="8255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rgbClr val="FFFF00"/>
                </a:solidFill>
                <a:effectLst/>
                <a:uFillTx/>
                <a:latin typeface="+mj-lt"/>
                <a:ea typeface="+mj-ea"/>
                <a:cs typeface="+mj-cs"/>
                <a:sym typeface="Helvetica"/>
              </a:rPr>
              <a:t>Beijing to </a:t>
            </a:r>
            <a:r>
              <a:rPr kumimoji="0" lang="en-US" sz="4400" b="0" i="0" u="none" strike="noStrike" cap="none" spc="0" normalizeH="0" baseline="0" dirty="0" err="1">
                <a:ln>
                  <a:noFill/>
                </a:ln>
                <a:solidFill>
                  <a:srgbClr val="FFFF00"/>
                </a:solidFill>
                <a:effectLst/>
                <a:uFillTx/>
                <a:latin typeface="+mj-lt"/>
                <a:ea typeface="+mj-ea"/>
                <a:cs typeface="+mj-cs"/>
                <a:sym typeface="Helvetica"/>
              </a:rPr>
              <a:t>Xichang</a:t>
            </a:r>
            <a:endParaRPr kumimoji="0" lang="en-US" sz="4400" b="0" i="0" u="none" strike="noStrike" cap="none" spc="0" normalizeH="0" baseline="0" dirty="0">
              <a:ln>
                <a:noFill/>
              </a:ln>
              <a:solidFill>
                <a:srgbClr val="FFFF00"/>
              </a:solidFill>
              <a:effectLst/>
              <a:uFillTx/>
              <a:latin typeface="+mj-lt"/>
              <a:ea typeface="+mj-ea"/>
              <a:cs typeface="+mj-cs"/>
              <a:sym typeface="Helvetica"/>
            </a:endParaRPr>
          </a:p>
          <a:p>
            <a:pPr marL="0" marR="0" indent="0" algn="ctr" defTabSz="825500" rtl="0" fontAlgn="auto" latinLnBrk="0" hangingPunct="0">
              <a:lnSpc>
                <a:spcPct val="100000"/>
              </a:lnSpc>
              <a:spcBef>
                <a:spcPts val="0"/>
              </a:spcBef>
              <a:spcAft>
                <a:spcPts val="0"/>
              </a:spcAft>
              <a:buClrTx/>
              <a:buSzTx/>
              <a:buFontTx/>
              <a:buNone/>
              <a:tabLst/>
            </a:pPr>
            <a:r>
              <a:rPr lang="en-US" sz="4400" dirty="0">
                <a:solidFill>
                  <a:srgbClr val="FFFF00"/>
                </a:solidFill>
              </a:rPr>
              <a:t>~3 hours</a:t>
            </a:r>
          </a:p>
          <a:p>
            <a:pPr marL="0" marR="0" indent="0" algn="ctr" defTabSz="825500" rtl="0" fontAlgn="auto" latinLnBrk="0" hangingPunct="0">
              <a:lnSpc>
                <a:spcPct val="100000"/>
              </a:lnSpc>
              <a:spcBef>
                <a:spcPts val="0"/>
              </a:spcBef>
              <a:spcAft>
                <a:spcPts val="0"/>
              </a:spcAft>
              <a:buClrTx/>
              <a:buSzTx/>
              <a:buFontTx/>
              <a:buNone/>
              <a:tabLst/>
            </a:pPr>
            <a:endParaRPr lang="en-US" sz="4400" dirty="0">
              <a:solidFill>
                <a:srgbClr val="FFFF00"/>
              </a:solidFill>
            </a:endParaRPr>
          </a:p>
          <a:p>
            <a:pPr marL="0" marR="0" indent="0" algn="ctr" defTabSz="825500" rtl="0" fontAlgn="auto" latinLnBrk="0" hangingPunct="0">
              <a:lnSpc>
                <a:spcPct val="100000"/>
              </a:lnSpc>
              <a:spcBef>
                <a:spcPts val="0"/>
              </a:spcBef>
              <a:spcAft>
                <a:spcPts val="0"/>
              </a:spcAft>
              <a:buClrTx/>
              <a:buSzTx/>
              <a:buFontTx/>
              <a:buNone/>
              <a:tabLst/>
            </a:pPr>
            <a:r>
              <a:rPr lang="en-US" sz="4400" dirty="0">
                <a:solidFill>
                  <a:srgbClr val="FFFF00"/>
                </a:solidFill>
              </a:rPr>
              <a:t>Shanghai to </a:t>
            </a:r>
            <a:r>
              <a:rPr lang="en-US" sz="4400" dirty="0" err="1">
                <a:solidFill>
                  <a:srgbClr val="FFFF00"/>
                </a:solidFill>
              </a:rPr>
              <a:t>Xichang</a:t>
            </a:r>
            <a:endParaRPr lang="en-US" sz="4400" dirty="0">
              <a:solidFill>
                <a:srgbClr val="FFFF00"/>
              </a:solidFill>
            </a:endParaRPr>
          </a:p>
          <a:p>
            <a:pPr marL="0" marR="0" indent="0" algn="ctr" defTabSz="825500" rtl="0" fontAlgn="auto" latinLnBrk="0" hangingPunct="0">
              <a:lnSpc>
                <a:spcPct val="100000"/>
              </a:lnSpc>
              <a:spcBef>
                <a:spcPts val="0"/>
              </a:spcBef>
              <a:spcAft>
                <a:spcPts val="0"/>
              </a:spcAft>
              <a:buClrTx/>
              <a:buSzTx/>
              <a:buFontTx/>
              <a:buNone/>
              <a:tabLst/>
            </a:pPr>
            <a:r>
              <a:rPr lang="en-US" sz="4400" dirty="0">
                <a:solidFill>
                  <a:srgbClr val="FFFF00"/>
                </a:solidFill>
              </a:rPr>
              <a:t>~4 hours</a:t>
            </a:r>
          </a:p>
          <a:p>
            <a:pPr marL="0" marR="0" indent="0" algn="ctr" defTabSz="825500" rtl="0" fontAlgn="auto" latinLnBrk="0" hangingPunct="0">
              <a:lnSpc>
                <a:spcPct val="100000"/>
              </a:lnSpc>
              <a:spcBef>
                <a:spcPts val="0"/>
              </a:spcBef>
              <a:spcAft>
                <a:spcPts val="0"/>
              </a:spcAft>
              <a:buClrTx/>
              <a:buSzTx/>
              <a:buFontTx/>
              <a:buNone/>
              <a:tabLst/>
            </a:pPr>
            <a:endParaRPr lang="en-US" sz="4400" dirty="0">
              <a:solidFill>
                <a:srgbClr val="FFFF00"/>
              </a:solidFill>
            </a:endParaRPr>
          </a:p>
          <a:p>
            <a:pPr marL="0" marR="0" indent="0" algn="ctr" defTabSz="825500" rtl="0" fontAlgn="auto" latinLnBrk="0" hangingPunct="0">
              <a:lnSpc>
                <a:spcPct val="100000"/>
              </a:lnSpc>
              <a:spcBef>
                <a:spcPts val="0"/>
              </a:spcBef>
              <a:spcAft>
                <a:spcPts val="0"/>
              </a:spcAft>
              <a:buClrTx/>
              <a:buSzTx/>
              <a:buFontTx/>
              <a:buNone/>
              <a:tabLst/>
            </a:pPr>
            <a:r>
              <a:rPr lang="en-US" sz="4400" dirty="0">
                <a:solidFill>
                  <a:srgbClr val="FFFF00"/>
                </a:solidFill>
              </a:rPr>
              <a:t>Lanzhou to </a:t>
            </a:r>
            <a:r>
              <a:rPr lang="en-US" sz="4400" dirty="0" err="1">
                <a:solidFill>
                  <a:srgbClr val="FFFF00"/>
                </a:solidFill>
              </a:rPr>
              <a:t>Xichang</a:t>
            </a:r>
            <a:endParaRPr lang="en-US" sz="4400" dirty="0">
              <a:solidFill>
                <a:srgbClr val="FFFF00"/>
              </a:solidFill>
            </a:endParaRPr>
          </a:p>
          <a:p>
            <a:pPr marL="0" marR="0" indent="0" algn="ctr" defTabSz="825500" rtl="0" fontAlgn="auto" latinLnBrk="0" hangingPunct="0">
              <a:lnSpc>
                <a:spcPct val="100000"/>
              </a:lnSpc>
              <a:spcBef>
                <a:spcPts val="0"/>
              </a:spcBef>
              <a:spcAft>
                <a:spcPts val="0"/>
              </a:spcAft>
              <a:buClrTx/>
              <a:buSzTx/>
              <a:buFontTx/>
              <a:buNone/>
              <a:tabLst/>
            </a:pPr>
            <a:r>
              <a:rPr lang="en-US" sz="4400" dirty="0">
                <a:solidFill>
                  <a:srgbClr val="FFFF00"/>
                </a:solidFill>
              </a:rPr>
              <a:t>~2 hours</a:t>
            </a:r>
          </a:p>
          <a:p>
            <a:pPr marL="0" marR="0" indent="0" algn="ctr" defTabSz="825500" rtl="0" fontAlgn="auto" latinLnBrk="0" hangingPunct="0">
              <a:lnSpc>
                <a:spcPct val="100000"/>
              </a:lnSpc>
              <a:spcBef>
                <a:spcPts val="0"/>
              </a:spcBef>
              <a:spcAft>
                <a:spcPts val="0"/>
              </a:spcAft>
              <a:buClrTx/>
              <a:buSzTx/>
              <a:buFontTx/>
              <a:buNone/>
              <a:tabLst/>
            </a:pPr>
            <a:endParaRPr lang="en-US" sz="4400" dirty="0">
              <a:solidFill>
                <a:schemeClr val="accent3"/>
              </a:solidFill>
            </a:endParaRPr>
          </a:p>
          <a:p>
            <a:pPr marL="0" marR="0" indent="0" algn="ctr" defTabSz="825500" rtl="0" fontAlgn="auto" latinLnBrk="0" hangingPunct="0">
              <a:lnSpc>
                <a:spcPct val="100000"/>
              </a:lnSpc>
              <a:spcBef>
                <a:spcPts val="0"/>
              </a:spcBef>
              <a:spcAft>
                <a:spcPts val="0"/>
              </a:spcAft>
              <a:buClrTx/>
              <a:buSzTx/>
              <a:buFontTx/>
              <a:buNone/>
              <a:tabLst/>
            </a:pPr>
            <a:r>
              <a:rPr lang="en-US" sz="4400" dirty="0">
                <a:solidFill>
                  <a:schemeClr val="accent3"/>
                </a:solidFill>
              </a:rPr>
              <a:t>2) By car</a:t>
            </a:r>
          </a:p>
          <a:p>
            <a:pPr marL="0" marR="0" indent="0" algn="ctr" defTabSz="825500" rtl="0" fontAlgn="auto" latinLnBrk="0" hangingPunct="0">
              <a:lnSpc>
                <a:spcPct val="100000"/>
              </a:lnSpc>
              <a:spcBef>
                <a:spcPts val="0"/>
              </a:spcBef>
              <a:spcAft>
                <a:spcPts val="0"/>
              </a:spcAft>
              <a:buClrTx/>
              <a:buSzTx/>
              <a:buFontTx/>
              <a:buNone/>
              <a:tabLst/>
            </a:pPr>
            <a:r>
              <a:rPr lang="en-US" sz="4400" dirty="0" err="1">
                <a:solidFill>
                  <a:schemeClr val="accent3"/>
                </a:solidFill>
              </a:rPr>
              <a:t>Xichang</a:t>
            </a:r>
            <a:r>
              <a:rPr lang="en-US" sz="4400" dirty="0">
                <a:solidFill>
                  <a:schemeClr val="accent3"/>
                </a:solidFill>
              </a:rPr>
              <a:t> to CJPL</a:t>
            </a:r>
          </a:p>
          <a:p>
            <a:pPr marL="0" marR="0" indent="0" algn="ctr" defTabSz="825500" rtl="0" fontAlgn="auto" latinLnBrk="0" hangingPunct="0">
              <a:lnSpc>
                <a:spcPct val="100000"/>
              </a:lnSpc>
              <a:spcBef>
                <a:spcPts val="0"/>
              </a:spcBef>
              <a:spcAft>
                <a:spcPts val="0"/>
              </a:spcAft>
              <a:buClrTx/>
              <a:buSzTx/>
              <a:buFontTx/>
              <a:buNone/>
              <a:tabLst/>
            </a:pPr>
            <a:r>
              <a:rPr lang="en-US" sz="4400" dirty="0">
                <a:solidFill>
                  <a:schemeClr val="accent3"/>
                </a:solidFill>
              </a:rPr>
              <a:t>~3 hours</a:t>
            </a:r>
          </a:p>
        </p:txBody>
      </p:sp>
      <p:cxnSp>
        <p:nvCxnSpPr>
          <p:cNvPr id="10" name="Straight Connector 9">
            <a:extLst>
              <a:ext uri="{FF2B5EF4-FFF2-40B4-BE49-F238E27FC236}">
                <a16:creationId xmlns:a16="http://schemas.microsoft.com/office/drawing/2014/main" id="{34BAF711-310A-8BC3-AC9D-53D25D46BE07}"/>
              </a:ext>
            </a:extLst>
          </p:cNvPr>
          <p:cNvCxnSpPr/>
          <p:nvPr/>
        </p:nvCxnSpPr>
        <p:spPr>
          <a:xfrm flipH="1">
            <a:off x="13818870" y="3451860"/>
            <a:ext cx="1497330" cy="1108710"/>
          </a:xfrm>
          <a:prstGeom prst="line">
            <a:avLst/>
          </a:prstGeom>
          <a:noFill/>
          <a:ln w="47625" cap="flat">
            <a:solidFill>
              <a:srgbClr val="FF0000"/>
            </a:solidFill>
            <a:prstDash val="solid"/>
            <a:round/>
            <a:tailEnd type="stealth"/>
          </a:ln>
          <a:effectLst/>
          <a:sp3d/>
        </p:spPr>
        <p:style>
          <a:lnRef idx="0">
            <a:scrgbClr r="0" g="0" b="0"/>
          </a:lnRef>
          <a:fillRef idx="0">
            <a:scrgbClr r="0" g="0" b="0"/>
          </a:fillRef>
          <a:effectRef idx="0">
            <a:scrgbClr r="0" g="0" b="0"/>
          </a:effectRef>
          <a:fontRef idx="none"/>
        </p:style>
      </p:cxnSp>
      <p:cxnSp>
        <p:nvCxnSpPr>
          <p:cNvPr id="11" name="Straight Connector 10">
            <a:extLst>
              <a:ext uri="{FF2B5EF4-FFF2-40B4-BE49-F238E27FC236}">
                <a16:creationId xmlns:a16="http://schemas.microsoft.com/office/drawing/2014/main" id="{AF8FF436-CEF4-705C-35BF-822C4653441F}"/>
              </a:ext>
            </a:extLst>
          </p:cNvPr>
          <p:cNvCxnSpPr>
            <a:cxnSpLocks/>
          </p:cNvCxnSpPr>
          <p:nvPr/>
        </p:nvCxnSpPr>
        <p:spPr>
          <a:xfrm flipH="1">
            <a:off x="13898700" y="4483323"/>
            <a:ext cx="2154101" cy="261610"/>
          </a:xfrm>
          <a:prstGeom prst="line">
            <a:avLst/>
          </a:prstGeom>
          <a:noFill/>
          <a:ln w="47625" cap="flat">
            <a:solidFill>
              <a:srgbClr val="FF0000"/>
            </a:solidFill>
            <a:prstDash val="solid"/>
            <a:round/>
            <a:tailEnd type="stealth"/>
          </a:ln>
          <a:effectLst/>
          <a:sp3d/>
        </p:spPr>
        <p:style>
          <a:lnRef idx="0">
            <a:scrgbClr r="0" g="0" b="0"/>
          </a:lnRef>
          <a:fillRef idx="0">
            <a:scrgbClr r="0" g="0" b="0"/>
          </a:fillRef>
          <a:effectRef idx="0">
            <a:scrgbClr r="0" g="0" b="0"/>
          </a:effectRef>
          <a:fontRef idx="none"/>
        </p:style>
      </p:cxnSp>
      <p:cxnSp>
        <p:nvCxnSpPr>
          <p:cNvPr id="13" name="Straight Connector 12">
            <a:extLst>
              <a:ext uri="{FF2B5EF4-FFF2-40B4-BE49-F238E27FC236}">
                <a16:creationId xmlns:a16="http://schemas.microsoft.com/office/drawing/2014/main" id="{EB07E9A5-72E4-3D45-BD3F-B544CB67A2E5}"/>
              </a:ext>
            </a:extLst>
          </p:cNvPr>
          <p:cNvCxnSpPr>
            <a:cxnSpLocks/>
          </p:cNvCxnSpPr>
          <p:nvPr/>
        </p:nvCxnSpPr>
        <p:spPr>
          <a:xfrm>
            <a:off x="13575166" y="3570514"/>
            <a:ext cx="0" cy="927323"/>
          </a:xfrm>
          <a:prstGeom prst="line">
            <a:avLst/>
          </a:prstGeom>
          <a:noFill/>
          <a:ln w="47625" cap="flat">
            <a:solidFill>
              <a:srgbClr val="FF0000"/>
            </a:solidFill>
            <a:prstDash val="solid"/>
            <a:round/>
            <a:tailEnd type="stealth"/>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861478679"/>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114B8-F52D-31E4-B8EF-DCB7CBA97E3D}"/>
              </a:ext>
            </a:extLst>
          </p:cNvPr>
          <p:cNvSpPr>
            <a:spLocks noGrp="1"/>
          </p:cNvSpPr>
          <p:nvPr>
            <p:ph type="title"/>
          </p:nvPr>
        </p:nvSpPr>
        <p:spPr/>
        <p:txBody>
          <a:bodyPr/>
          <a:lstStyle/>
          <a:p>
            <a:r>
              <a:rPr lang="en-US" dirty="0"/>
              <a:t>Campaign with BGO array</a:t>
            </a:r>
          </a:p>
        </p:txBody>
      </p:sp>
      <p:grpSp>
        <p:nvGrpSpPr>
          <p:cNvPr id="9" name="Group 8">
            <a:extLst>
              <a:ext uri="{FF2B5EF4-FFF2-40B4-BE49-F238E27FC236}">
                <a16:creationId xmlns:a16="http://schemas.microsoft.com/office/drawing/2014/main" id="{877F48E4-7000-7DC0-4322-B2A89CC45A2F}"/>
              </a:ext>
            </a:extLst>
          </p:cNvPr>
          <p:cNvGrpSpPr/>
          <p:nvPr/>
        </p:nvGrpSpPr>
        <p:grpSpPr>
          <a:xfrm>
            <a:off x="3139909" y="1775207"/>
            <a:ext cx="17543544" cy="11742613"/>
            <a:chOff x="1615909" y="1973387"/>
            <a:chExt cx="17543544" cy="11742613"/>
          </a:xfrm>
        </p:grpSpPr>
        <p:sp>
          <p:nvSpPr>
            <p:cNvPr id="8" name="Rectangle 7">
              <a:extLst>
                <a:ext uri="{FF2B5EF4-FFF2-40B4-BE49-F238E27FC236}">
                  <a16:creationId xmlns:a16="http://schemas.microsoft.com/office/drawing/2014/main" id="{9CDBC0A3-F51A-DD51-079B-800BFBFBDF57}"/>
                </a:ext>
              </a:extLst>
            </p:cNvPr>
            <p:cNvSpPr/>
            <p:nvPr/>
          </p:nvSpPr>
          <p:spPr>
            <a:xfrm>
              <a:off x="1615909" y="1973387"/>
              <a:ext cx="17543544" cy="11742613"/>
            </a:xfrm>
            <a:prstGeom prst="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mj-lt"/>
                <a:ea typeface="+mj-ea"/>
                <a:cs typeface="+mj-cs"/>
                <a:sym typeface="Helvetica"/>
              </a:endParaRPr>
            </a:p>
          </p:txBody>
        </p:sp>
        <p:grpSp>
          <p:nvGrpSpPr>
            <p:cNvPr id="4" name="成组">
              <a:extLst>
                <a:ext uri="{FF2B5EF4-FFF2-40B4-BE49-F238E27FC236}">
                  <a16:creationId xmlns:a16="http://schemas.microsoft.com/office/drawing/2014/main" id="{4EE6D336-4979-DC60-C261-7321E435C9A2}"/>
                </a:ext>
              </a:extLst>
            </p:cNvPr>
            <p:cNvGrpSpPr/>
            <p:nvPr/>
          </p:nvGrpSpPr>
          <p:grpSpPr>
            <a:xfrm>
              <a:off x="5224547" y="1973387"/>
              <a:ext cx="13368253" cy="11544433"/>
              <a:chOff x="0" y="0"/>
              <a:chExt cx="10066259" cy="8799177"/>
            </a:xfrm>
          </p:grpSpPr>
          <p:pic>
            <p:nvPicPr>
              <p:cNvPr id="5" name="图像" descr="图像">
                <a:extLst>
                  <a:ext uri="{FF2B5EF4-FFF2-40B4-BE49-F238E27FC236}">
                    <a16:creationId xmlns:a16="http://schemas.microsoft.com/office/drawing/2014/main" id="{321C36F0-66D8-A8CD-39AB-709D43D76A15}"/>
                  </a:ext>
                </a:extLst>
              </p:cNvPr>
              <p:cNvPicPr>
                <a:picLocks noChangeAspect="1"/>
              </p:cNvPicPr>
              <p:nvPr/>
            </p:nvPicPr>
            <p:blipFill>
              <a:blip r:embed="rId2"/>
              <a:stretch>
                <a:fillRect/>
              </a:stretch>
            </p:blipFill>
            <p:spPr>
              <a:xfrm>
                <a:off x="0" y="0"/>
                <a:ext cx="10066260" cy="8799178"/>
              </a:xfrm>
              <a:prstGeom prst="rect">
                <a:avLst/>
              </a:prstGeom>
              <a:ln w="12700" cap="flat">
                <a:noFill/>
                <a:miter lim="400000"/>
              </a:ln>
              <a:effectLst/>
            </p:spPr>
          </p:pic>
          <p:sp>
            <p:nvSpPr>
              <p:cNvPr id="6" name="25Mg">
                <a:extLst>
                  <a:ext uri="{FF2B5EF4-FFF2-40B4-BE49-F238E27FC236}">
                    <a16:creationId xmlns:a16="http://schemas.microsoft.com/office/drawing/2014/main" id="{D60C3C1F-BAA9-0F88-0D88-68213750DCEB}"/>
                  </a:ext>
                </a:extLst>
              </p:cNvPr>
              <p:cNvSpPr txBox="1"/>
              <p:nvPr/>
            </p:nvSpPr>
            <p:spPr>
              <a:xfrm>
                <a:off x="3311038" y="4706726"/>
                <a:ext cx="606668" cy="380126"/>
              </a:xfrm>
              <a:prstGeom prst="rect">
                <a:avLst/>
              </a:prstGeom>
              <a:solidFill>
                <a:srgbClr val="BBFBFD"/>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a:defRPr sz="1600"/>
                </a:pPr>
                <a:r>
                  <a:rPr baseline="31999"/>
                  <a:t>25</a:t>
                </a:r>
                <a:r>
                  <a:t>Mg</a:t>
                </a:r>
              </a:p>
            </p:txBody>
          </p:sp>
        </p:grpSp>
        <p:sp>
          <p:nvSpPr>
            <p:cNvPr id="7" name="TextBox 1">
              <a:extLst>
                <a:ext uri="{FF2B5EF4-FFF2-40B4-BE49-F238E27FC236}">
                  <a16:creationId xmlns:a16="http://schemas.microsoft.com/office/drawing/2014/main" id="{77632717-9CC6-9A32-633E-793467D9A873}"/>
                </a:ext>
              </a:extLst>
            </p:cNvPr>
            <p:cNvSpPr txBox="1"/>
            <p:nvPr/>
          </p:nvSpPr>
          <p:spPr>
            <a:xfrm>
              <a:off x="2273631" y="2264341"/>
              <a:ext cx="14034870" cy="32316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p>
              <a:pPr marL="571500" indent="-571500" algn="l" defTabSz="1828800">
                <a:spcBef>
                  <a:spcPts val="1200"/>
                </a:spcBef>
                <a:buSzPct val="100000"/>
                <a:buFont typeface="Arial"/>
                <a:buChar char="•"/>
                <a:defRPr sz="4200" b="1">
                  <a:solidFill>
                    <a:srgbClr val="0070C0"/>
                  </a:solidFill>
                  <a:latin typeface="Times New Roman"/>
                  <a:ea typeface="Times New Roman"/>
                  <a:cs typeface="Times New Roman"/>
                  <a:sym typeface="Times New Roman"/>
                </a:defRPr>
              </a:pPr>
              <a:r>
                <a:rPr lang="en-US" dirty="0">
                  <a:latin typeface="+mj-lt"/>
                  <a:ea typeface="+mj-ea"/>
                  <a:cs typeface="+mj-cs"/>
                  <a:sym typeface="Helvetica"/>
                </a:rPr>
                <a:t>~2400 m overburden at</a:t>
              </a:r>
              <a:r>
                <a:rPr dirty="0">
                  <a:latin typeface="+mj-lt"/>
                  <a:ea typeface="+mj-ea"/>
                  <a:cs typeface="+mj-cs"/>
                  <a:sym typeface="Helvetica"/>
                </a:rPr>
                <a:t> CJPL</a:t>
              </a:r>
            </a:p>
            <a:p>
              <a:pPr marL="571500" indent="-571500" algn="l" defTabSz="1828800">
                <a:spcBef>
                  <a:spcPts val="1200"/>
                </a:spcBef>
                <a:buSzPct val="100000"/>
                <a:buFont typeface="Arial"/>
                <a:buChar char="•"/>
                <a:defRPr sz="4200" b="1">
                  <a:solidFill>
                    <a:srgbClr val="0070C0"/>
                  </a:solidFill>
                  <a:latin typeface="Times New Roman"/>
                  <a:ea typeface="Times New Roman"/>
                  <a:cs typeface="Times New Roman"/>
                  <a:sym typeface="Times New Roman"/>
                </a:defRPr>
              </a:pPr>
              <a:r>
                <a:rPr dirty="0">
                  <a:solidFill>
                    <a:srgbClr val="FF0000"/>
                  </a:solidFill>
                  <a:latin typeface="+mj-lt"/>
                  <a:ea typeface="+mj-ea"/>
                  <a:cs typeface="+mj-cs"/>
                  <a:sym typeface="Helvetica"/>
                </a:rPr>
                <a:t>high intensity proton beam</a:t>
              </a:r>
              <a:r>
                <a:rPr dirty="0">
                  <a:solidFill>
                    <a:srgbClr val="FF0000"/>
                  </a:solidFill>
                </a:rPr>
                <a:t>~ 10 mA</a:t>
              </a:r>
            </a:p>
            <a:p>
              <a:pPr marL="571500" indent="-571500" algn="l" defTabSz="1828800">
                <a:spcBef>
                  <a:spcPts val="1200"/>
                </a:spcBef>
                <a:buSzPct val="100000"/>
                <a:buFont typeface="Arial"/>
                <a:buChar char="•"/>
                <a:defRPr sz="4200" b="1">
                  <a:solidFill>
                    <a:srgbClr val="0070C0"/>
                  </a:solidFill>
                  <a:latin typeface="Times New Roman"/>
                  <a:ea typeface="Times New Roman"/>
                  <a:cs typeface="Times New Roman"/>
                  <a:sym typeface="Times New Roman"/>
                </a:defRPr>
              </a:pPr>
              <a:r>
                <a:rPr dirty="0">
                  <a:solidFill>
                    <a:schemeClr val="accent3">
                      <a:lumMod val="75000"/>
                    </a:schemeClr>
                  </a:solidFill>
                </a:rPr>
                <a:t>4</a:t>
              </a:r>
              <a:r>
                <a:rPr b="0" dirty="0">
                  <a:solidFill>
                    <a:schemeClr val="accent3">
                      <a:lumMod val="75000"/>
                    </a:schemeClr>
                  </a:solidFill>
                  <a:latin typeface="Symbol"/>
                  <a:ea typeface="Symbol"/>
                  <a:cs typeface="Symbol"/>
                  <a:sym typeface="Symbol"/>
                </a:rPr>
                <a:t>p</a:t>
              </a:r>
              <a:r>
                <a:rPr dirty="0">
                  <a:solidFill>
                    <a:schemeClr val="accent3">
                      <a:lumMod val="75000"/>
                    </a:schemeClr>
                  </a:solidFill>
                </a:rPr>
                <a:t> BGO </a:t>
              </a:r>
              <a:r>
                <a:rPr b="0" dirty="0">
                  <a:solidFill>
                    <a:schemeClr val="accent3">
                      <a:lumMod val="75000"/>
                    </a:schemeClr>
                  </a:solidFill>
                  <a:latin typeface="Symbol"/>
                  <a:ea typeface="Symbol"/>
                  <a:cs typeface="Symbol"/>
                  <a:sym typeface="Symbol"/>
                </a:rPr>
                <a:t>g</a:t>
              </a:r>
              <a:r>
                <a:rPr dirty="0">
                  <a:solidFill>
                    <a:schemeClr val="accent3">
                      <a:lumMod val="75000"/>
                    </a:schemeClr>
                  </a:solidFill>
                </a:rPr>
                <a:t>-ray</a:t>
              </a:r>
            </a:p>
            <a:p>
              <a:pPr marL="571500" indent="-571500" algn="l" defTabSz="1828800">
                <a:spcBef>
                  <a:spcPts val="1200"/>
                </a:spcBef>
                <a:buSzPct val="100000"/>
                <a:buFont typeface="Arial"/>
                <a:buChar char="•"/>
                <a:defRPr sz="4200" b="1">
                  <a:solidFill>
                    <a:srgbClr val="0070C0"/>
                  </a:solidFill>
                  <a:latin typeface="Times New Roman"/>
                  <a:ea typeface="Times New Roman"/>
                  <a:cs typeface="Times New Roman"/>
                  <a:sym typeface="Times New Roman"/>
                </a:defRPr>
              </a:pPr>
              <a:r>
                <a:rPr dirty="0">
                  <a:solidFill>
                    <a:schemeClr val="bg1"/>
                  </a:solidFill>
                </a:rPr>
                <a:t>high durability target</a:t>
              </a:r>
            </a:p>
          </p:txBody>
        </p:sp>
      </p:grpSp>
    </p:spTree>
    <p:extLst>
      <p:ext uri="{BB962C8B-B14F-4D97-AF65-F5344CB8AC3E}">
        <p14:creationId xmlns:p14="http://schemas.microsoft.com/office/powerpoint/2010/main" val="281334228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4" name="标题 1"/>
          <p:cNvSpPr txBox="1">
            <a:spLocks noGrp="1"/>
          </p:cNvSpPr>
          <p:nvPr>
            <p:ph type="title"/>
          </p:nvPr>
        </p:nvSpPr>
        <p:spPr>
          <a:xfrm>
            <a:off x="5966459" y="393700"/>
            <a:ext cx="16870682" cy="1277620"/>
          </a:xfrm>
          <a:prstGeom prst="rect">
            <a:avLst/>
          </a:prstGeom>
        </p:spPr>
        <p:txBody>
          <a:bodyPr/>
          <a:lstStyle/>
          <a:p>
            <a:pPr algn="ctr" defTabSz="1645919">
              <a:defRPr sz="7200" b="1">
                <a:latin typeface="微软雅黑"/>
                <a:ea typeface="微软雅黑"/>
                <a:cs typeface="微软雅黑"/>
                <a:sym typeface="微软雅黑"/>
              </a:defRPr>
            </a:pPr>
            <a:r>
              <a:t>JUNA vs. LUNA</a:t>
            </a:r>
          </a:p>
        </p:txBody>
      </p:sp>
      <p:pic>
        <p:nvPicPr>
          <p:cNvPr id="1555" name="Picture 2" descr="Picture 2"/>
          <p:cNvPicPr>
            <a:picLocks noChangeAspect="1"/>
          </p:cNvPicPr>
          <p:nvPr/>
        </p:nvPicPr>
        <p:blipFill>
          <a:blip r:embed="rId3"/>
          <a:stretch>
            <a:fillRect/>
          </a:stretch>
        </p:blipFill>
        <p:spPr>
          <a:xfrm>
            <a:off x="-135790" y="2147237"/>
            <a:ext cx="12266931" cy="8468360"/>
          </a:xfrm>
          <a:prstGeom prst="rect">
            <a:avLst/>
          </a:prstGeom>
          <a:ln w="12700">
            <a:miter lim="400000"/>
          </a:ln>
        </p:spPr>
      </p:pic>
      <p:sp>
        <p:nvSpPr>
          <p:cNvPr id="1556" name="TextBox 2"/>
          <p:cNvSpPr txBox="1"/>
          <p:nvPr/>
        </p:nvSpPr>
        <p:spPr>
          <a:xfrm>
            <a:off x="14279843" y="2465641"/>
            <a:ext cx="2176781" cy="11099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91439" bIns="91439">
            <a:spAutoFit/>
          </a:bodyPr>
          <a:lstStyle>
            <a:lvl1pPr algn="l" defTabSz="1828800">
              <a:defRPr sz="5200" b="1">
                <a:solidFill>
                  <a:srgbClr val="C00000"/>
                </a:solidFill>
              </a:defRPr>
            </a:lvl1pPr>
          </a:lstStyle>
          <a:p>
            <a:pPr>
              <a:defRPr>
                <a:latin typeface="Calibri"/>
                <a:ea typeface="Calibri"/>
                <a:cs typeface="Calibri"/>
                <a:sym typeface="Calibri"/>
              </a:defRPr>
            </a:pPr>
            <a:r>
              <a:rPr>
                <a:latin typeface="+mj-lt"/>
                <a:ea typeface="+mj-ea"/>
                <a:cs typeface="+mj-cs"/>
                <a:sym typeface="Helvetica"/>
              </a:rPr>
              <a:t>本实验</a:t>
            </a:r>
          </a:p>
        </p:txBody>
      </p:sp>
      <p:sp>
        <p:nvSpPr>
          <p:cNvPr id="1557" name="矩形 10"/>
          <p:cNvSpPr txBox="1"/>
          <p:nvPr/>
        </p:nvSpPr>
        <p:spPr>
          <a:xfrm>
            <a:off x="2701875" y="2465152"/>
            <a:ext cx="2024381" cy="1706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91439" bIns="91439">
            <a:spAutoFit/>
          </a:bodyPr>
          <a:lstStyle/>
          <a:p>
            <a:pPr algn="l" defTabSz="1828800">
              <a:defRPr sz="4800" b="1">
                <a:latin typeface="Times New Roman"/>
                <a:ea typeface="Times New Roman"/>
                <a:cs typeface="Times New Roman"/>
                <a:sym typeface="Times New Roman"/>
              </a:defRPr>
            </a:pPr>
            <a:r>
              <a:rPr>
                <a:latin typeface="+mj-lt"/>
                <a:ea typeface="+mj-ea"/>
                <a:cs typeface="+mj-cs"/>
                <a:sym typeface="Helvetica"/>
              </a:rPr>
              <a:t>意大利</a:t>
            </a:r>
          </a:p>
          <a:p>
            <a:pPr algn="l" defTabSz="1828800">
              <a:defRPr sz="4800" b="1">
                <a:latin typeface="Times New Roman"/>
                <a:ea typeface="Times New Roman"/>
                <a:cs typeface="Times New Roman"/>
                <a:sym typeface="Times New Roman"/>
              </a:defRPr>
            </a:pPr>
            <a:r>
              <a:t>LUNA</a:t>
            </a:r>
          </a:p>
        </p:txBody>
      </p:sp>
      <mc:AlternateContent xmlns:mc="http://schemas.openxmlformats.org/markup-compatibility/2006" xmlns:a14="http://schemas.microsoft.com/office/drawing/2010/main">
        <mc:Choice Requires="a14">
          <p:sp>
            <p:nvSpPr>
              <p:cNvPr id="1558" name="TextBox 15"/>
              <p:cNvSpPr txBox="1"/>
              <p:nvPr/>
            </p:nvSpPr>
            <p:spPr>
              <a:xfrm>
                <a:off x="13419928" y="10451650"/>
                <a:ext cx="10317248" cy="2754791"/>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wrap="none" tIns="91439" bIns="91439">
                <a:spAutoFit/>
              </a:bodyPr>
              <a:lstStyle/>
              <a:p>
                <a:pPr algn="l" defTabSz="1828800">
                  <a:defRPr sz="5200" b="1">
                    <a:solidFill>
                      <a:srgbClr val="C00000"/>
                    </a:solidFill>
                    <a:latin typeface="Times New Roman"/>
                    <a:ea typeface="Times New Roman"/>
                    <a:cs typeface="Times New Roman"/>
                    <a:sym typeface="Times New Roman"/>
                  </a:defRPr>
                </a:pPr>
                <a:r>
                  <a:rPr dirty="0"/>
                  <a:t>15</a:t>
                </a:r>
                <a:r>
                  <a:rPr dirty="0">
                    <a:latin typeface="+mj-lt"/>
                    <a:ea typeface="+mj-ea"/>
                    <a:cs typeface="+mj-cs"/>
                    <a:sym typeface="Helvetica"/>
                  </a:rPr>
                  <a:t> days</a:t>
                </a:r>
                <a:r>
                  <a:rPr dirty="0"/>
                  <a:t>(</a:t>
                </a:r>
                <a:r>
                  <a:rPr dirty="0">
                    <a:latin typeface="+mj-lt"/>
                    <a:ea typeface="+mj-ea"/>
                    <a:cs typeface="+mj-cs"/>
                    <a:sym typeface="Helvetica"/>
                  </a:rPr>
                  <a:t>S+N</a:t>
                </a:r>
                <a:r>
                  <a:rPr dirty="0"/>
                  <a:t>)</a:t>
                </a:r>
                <a:r>
                  <a:rPr dirty="0">
                    <a:latin typeface="+mj-lt"/>
                    <a:ea typeface="+mj-ea"/>
                    <a:cs typeface="+mj-cs"/>
                    <a:sym typeface="Helvetica"/>
                  </a:rPr>
                  <a:t>， </a:t>
                </a:r>
                <a:r>
                  <a:rPr dirty="0"/>
                  <a:t>1008</a:t>
                </a:r>
                <a:r>
                  <a:rPr dirty="0">
                    <a:latin typeface="+mj-lt"/>
                    <a:ea typeface="+mj-ea"/>
                    <a:cs typeface="+mj-cs"/>
                    <a:sym typeface="Helvetica"/>
                  </a:rPr>
                  <a:t> C exposure</a:t>
                </a:r>
              </a:p>
              <a:p>
                <a:pPr algn="l" defTabSz="1828800">
                  <a:defRPr sz="5200" b="1">
                    <a:solidFill>
                      <a:srgbClr val="C00000"/>
                    </a:solidFill>
                    <a:latin typeface="Times New Roman"/>
                    <a:ea typeface="Times New Roman"/>
                    <a:cs typeface="Times New Roman"/>
                    <a:sym typeface="Times New Roman"/>
                  </a:defRPr>
                </a:pPr>
                <a:r>
                  <a:rPr dirty="0"/>
                  <a:t>events</a:t>
                </a:r>
                <a:r>
                  <a:rPr dirty="0">
                    <a:latin typeface="+mj-lt"/>
                    <a:ea typeface="+mj-ea"/>
                    <a:cs typeface="+mj-cs"/>
                    <a:sym typeface="Helvetica"/>
                  </a:rPr>
                  <a:t>：</a:t>
                </a:r>
                <a:r>
                  <a:rPr dirty="0"/>
                  <a:t>1225</a:t>
                </a:r>
                <a:endParaRPr dirty="0">
                  <a:latin typeface="+mj-lt"/>
                  <a:ea typeface="+mj-ea"/>
                  <a:cs typeface="+mj-cs"/>
                  <a:sym typeface="Helvetica"/>
                </a:endParaRPr>
              </a:p>
              <a:p>
                <a:pPr algn="l" defTabSz="1828800">
                  <a:defRPr sz="5200" b="1">
                    <a:solidFill>
                      <a:srgbClr val="C00000"/>
                    </a:solidFill>
                    <a:latin typeface="Times New Roman"/>
                    <a:ea typeface="Times New Roman"/>
                    <a:cs typeface="Times New Roman"/>
                    <a:sym typeface="Times New Roman"/>
                  </a:defRPr>
                </a:pPr>
                <a14:m>
                  <m:oMath xmlns:m="http://schemas.openxmlformats.org/officeDocument/2006/math">
                    <m:r>
                      <a:rPr sz="6450" i="1">
                        <a:solidFill>
                          <a:srgbClr val="C00000"/>
                        </a:solidFill>
                        <a:latin typeface="Cambria Math" panose="02040503050406030204" pitchFamily="18" charset="0"/>
                      </a:rPr>
                      <m:t>𝜔𝛾</m:t>
                    </m:r>
                  </m:oMath>
                </a14:m>
                <a:r>
                  <a:rPr dirty="0">
                    <a:latin typeface="+mj-lt"/>
                    <a:ea typeface="+mj-ea"/>
                    <a:cs typeface="+mj-cs"/>
                    <a:sym typeface="Helvetica"/>
                  </a:rPr>
                  <a:t>：</a:t>
                </a:r>
                <a:r>
                  <a:rPr dirty="0"/>
                  <a:t>3.8</a:t>
                </a:r>
                <a:r>
                  <a:rPr lang="en-US" dirty="0"/>
                  <a:t>(</a:t>
                </a:r>
                <a:r>
                  <a:rPr dirty="0"/>
                  <a:t>4</a:t>
                </a:r>
                <a:r>
                  <a:rPr lang="en-US" dirty="0"/>
                  <a:t>)</a:t>
                </a:r>
                <a:r>
                  <a:rPr dirty="0"/>
                  <a:t>×10</a:t>
                </a:r>
                <a:r>
                  <a:rPr baseline="31000" dirty="0"/>
                  <a:t>-10 </a:t>
                </a:r>
                <a:r>
                  <a:rPr dirty="0"/>
                  <a:t>eV</a:t>
                </a:r>
              </a:p>
            </p:txBody>
          </p:sp>
        </mc:Choice>
        <mc:Fallback xmlns="">
          <p:sp>
            <p:nvSpPr>
              <p:cNvPr id="1558" name="TextBox 15"/>
              <p:cNvSpPr txBox="1">
                <a:spLocks noRot="1" noChangeAspect="1" noMove="1" noResize="1" noEditPoints="1" noAdjustHandles="1" noChangeArrowheads="1" noChangeShapeType="1" noTextEdit="1"/>
              </p:cNvSpPr>
              <p:nvPr/>
            </p:nvSpPr>
            <p:spPr>
              <a:xfrm>
                <a:off x="13419928" y="10451650"/>
                <a:ext cx="10317248" cy="2754791"/>
              </a:xfrm>
              <a:prstGeom prst="rect">
                <a:avLst/>
              </a:prstGeom>
              <a:blipFill>
                <a:blip r:embed="rId4"/>
                <a:stretch>
                  <a:fillRect l="-2953" t="-4213" r="-1949" b="-9534"/>
                </a:stretch>
              </a:blipFill>
              <a:ln w="12700">
                <a:miter lim="400000"/>
              </a:ln>
              <a:extLst>
                <a:ext uri="{C572A759-6A51-4108-AA02-DFA0A04FC94B}">
                  <ma14:wrappingTextBoxFlag xmlns:ma14="http://schemas.microsoft.com/office/mac/drawingml/2011/main" xmlns:m="http://schemas.openxmlformats.org/officeDocument/2006/math" xmlns="" xmlns:a14="http://schemas.microsoft.com/office/drawing/2010/main" val="1"/>
                </a:ext>
              </a:extLst>
            </p:spPr>
            <p:txBody>
              <a:bodyPr/>
              <a:lstStyle/>
              <a:p>
                <a:r>
                  <a:rPr lang="en-US">
                    <a:noFill/>
                  </a:rPr>
                  <a:t> </a:t>
                </a:r>
              </a:p>
            </p:txBody>
          </p:sp>
        </mc:Fallback>
      </mc:AlternateContent>
      <p:sp>
        <p:nvSpPr>
          <p:cNvPr id="1559" name="文本框 4"/>
          <p:cNvSpPr txBox="1"/>
          <p:nvPr/>
        </p:nvSpPr>
        <p:spPr>
          <a:xfrm>
            <a:off x="18045428" y="3943350"/>
            <a:ext cx="4261599" cy="9654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91439" bIns="91439">
            <a:spAutoFit/>
          </a:bodyPr>
          <a:lstStyle/>
          <a:p>
            <a:pPr algn="l" defTabSz="1828800">
              <a:defRPr sz="5600" b="1" baseline="31000">
                <a:solidFill>
                  <a:srgbClr val="0000FF"/>
                </a:solidFill>
                <a:latin typeface="Times New Roman"/>
                <a:ea typeface="Times New Roman"/>
                <a:cs typeface="Times New Roman"/>
                <a:sym typeface="Times New Roman"/>
              </a:defRPr>
            </a:pPr>
            <a:r>
              <a:t>25</a:t>
            </a:r>
            <a:r>
              <a:rPr baseline="0"/>
              <a:t>Mg(p,γ)</a:t>
            </a:r>
            <a:r>
              <a:t>26</a:t>
            </a:r>
            <a:r>
              <a:rPr baseline="0"/>
              <a:t>Al</a:t>
            </a:r>
          </a:p>
        </p:txBody>
      </p:sp>
      <p:sp>
        <p:nvSpPr>
          <p:cNvPr id="1560" name="直接箭头连接符 6"/>
          <p:cNvSpPr/>
          <p:nvPr/>
        </p:nvSpPr>
        <p:spPr>
          <a:xfrm flipH="1">
            <a:off x="20017739" y="4987290"/>
            <a:ext cx="279402" cy="1539241"/>
          </a:xfrm>
          <a:prstGeom prst="line">
            <a:avLst/>
          </a:prstGeom>
          <a:ln w="101600">
            <a:solidFill>
              <a:srgbClr val="0000FF"/>
            </a:solidFill>
            <a:miter/>
            <a:tailEnd type="triangle"/>
          </a:ln>
        </p:spPr>
        <p:txBody>
          <a:bodyPr lIns="0" tIns="0" rIns="0" bIns="0"/>
          <a:lstStyle/>
          <a:p>
            <a:pPr algn="l" defTabSz="1828800">
              <a:defRPr sz="3600">
                <a:latin typeface="Calibri"/>
                <a:ea typeface="Calibri"/>
                <a:cs typeface="Calibri"/>
                <a:sym typeface="Calibri"/>
              </a:defRPr>
            </a:pPr>
            <a:endParaRPr/>
          </a:p>
        </p:txBody>
      </p:sp>
      <p:pic>
        <p:nvPicPr>
          <p:cNvPr id="1561" name="图片 7" descr="图片 7"/>
          <p:cNvPicPr>
            <a:picLocks noChangeAspect="1"/>
          </p:cNvPicPr>
          <p:nvPr/>
        </p:nvPicPr>
        <p:blipFill>
          <a:blip r:embed="rId5"/>
          <a:stretch>
            <a:fillRect/>
          </a:stretch>
        </p:blipFill>
        <p:spPr>
          <a:xfrm>
            <a:off x="11901169" y="1837689"/>
            <a:ext cx="12510771" cy="8809992"/>
          </a:xfrm>
          <a:prstGeom prst="rect">
            <a:avLst/>
          </a:prstGeom>
          <a:ln w="12700">
            <a:miter lim="400000"/>
          </a:ln>
        </p:spPr>
      </p:pic>
      <p:sp>
        <p:nvSpPr>
          <p:cNvPr id="1562" name="文本框 8"/>
          <p:cNvSpPr txBox="1"/>
          <p:nvPr/>
        </p:nvSpPr>
        <p:spPr>
          <a:xfrm>
            <a:off x="21205189" y="2465070"/>
            <a:ext cx="2145031" cy="19560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p>
            <a:pPr defTabSz="1828800">
              <a:defRPr sz="5600" b="1">
                <a:solidFill>
                  <a:srgbClr val="FF0000"/>
                </a:solidFill>
                <a:latin typeface="Times New Roman"/>
                <a:ea typeface="Times New Roman"/>
                <a:cs typeface="Times New Roman"/>
                <a:sym typeface="Times New Roman"/>
              </a:defRPr>
            </a:pPr>
            <a:r>
              <a:rPr>
                <a:latin typeface="+mj-lt"/>
                <a:ea typeface="+mj-ea"/>
                <a:cs typeface="+mj-cs"/>
                <a:sym typeface="Helvetica"/>
              </a:rPr>
              <a:t>中国</a:t>
            </a:r>
          </a:p>
          <a:p>
            <a:pPr defTabSz="1828800">
              <a:defRPr sz="5600" b="1">
                <a:solidFill>
                  <a:srgbClr val="FF0000"/>
                </a:solidFill>
                <a:latin typeface="Times New Roman"/>
                <a:ea typeface="Times New Roman"/>
                <a:cs typeface="Times New Roman"/>
                <a:sym typeface="Times New Roman"/>
              </a:defRPr>
            </a:pPr>
            <a:r>
              <a:t>JUNA</a:t>
            </a:r>
          </a:p>
        </p:txBody>
      </p:sp>
      <mc:AlternateContent xmlns:mc="http://schemas.openxmlformats.org/markup-compatibility/2006" xmlns:a14="http://schemas.microsoft.com/office/drawing/2010/main">
        <mc:Choice Requires="a14">
          <p:sp>
            <p:nvSpPr>
              <p:cNvPr id="1564" name="TextBox 15"/>
              <p:cNvSpPr txBox="1"/>
              <p:nvPr/>
            </p:nvSpPr>
            <p:spPr>
              <a:xfrm>
                <a:off x="2140784" y="10451650"/>
                <a:ext cx="9983823" cy="2754791"/>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wrap="none" tIns="91439" bIns="91439">
                <a:spAutoFit/>
              </a:bodyPr>
              <a:lstStyle/>
              <a:p>
                <a:pPr algn="l" defTabSz="1828800">
                  <a:defRPr sz="5200" b="1">
                    <a:solidFill>
                      <a:srgbClr val="C00000"/>
                    </a:solidFill>
                    <a:latin typeface="Times New Roman"/>
                    <a:ea typeface="Times New Roman"/>
                    <a:cs typeface="Times New Roman"/>
                    <a:sym typeface="Times New Roman"/>
                  </a:defRPr>
                </a:pPr>
                <a:r>
                  <a:rPr dirty="0"/>
                  <a:t>52</a:t>
                </a:r>
                <a:r>
                  <a:rPr dirty="0">
                    <a:latin typeface="+mj-lt"/>
                    <a:ea typeface="+mj-ea"/>
                    <a:cs typeface="+mj-cs"/>
                    <a:sym typeface="Helvetica"/>
                  </a:rPr>
                  <a:t> days</a:t>
                </a:r>
                <a:r>
                  <a:rPr dirty="0"/>
                  <a:t>(</a:t>
                </a:r>
                <a:r>
                  <a:rPr dirty="0">
                    <a:latin typeface="+mj-lt"/>
                    <a:ea typeface="+mj-ea"/>
                    <a:cs typeface="+mj-cs"/>
                    <a:sym typeface="Helvetica"/>
                  </a:rPr>
                  <a:t>S+N</a:t>
                </a:r>
                <a:r>
                  <a:rPr dirty="0"/>
                  <a:t>)</a:t>
                </a:r>
                <a:r>
                  <a:rPr dirty="0">
                    <a:latin typeface="+mj-lt"/>
                    <a:ea typeface="+mj-ea"/>
                    <a:cs typeface="+mj-cs"/>
                    <a:sym typeface="Helvetica"/>
                  </a:rPr>
                  <a:t>， </a:t>
                </a:r>
                <a:r>
                  <a:rPr dirty="0"/>
                  <a:t>370</a:t>
                </a:r>
                <a:r>
                  <a:rPr dirty="0">
                    <a:latin typeface="+mj-lt"/>
                    <a:ea typeface="+mj-ea"/>
                    <a:cs typeface="+mj-cs"/>
                    <a:sym typeface="Helvetica"/>
                  </a:rPr>
                  <a:t> C exposure</a:t>
                </a:r>
              </a:p>
              <a:p>
                <a:pPr algn="l" defTabSz="1828800">
                  <a:defRPr sz="5200" b="1">
                    <a:solidFill>
                      <a:srgbClr val="C00000"/>
                    </a:solidFill>
                    <a:latin typeface="Times New Roman"/>
                    <a:ea typeface="Times New Roman"/>
                    <a:cs typeface="Times New Roman"/>
                    <a:sym typeface="Times New Roman"/>
                  </a:defRPr>
                </a:pPr>
                <a:r>
                  <a:rPr dirty="0"/>
                  <a:t>events</a:t>
                </a:r>
                <a:r>
                  <a:rPr dirty="0">
                    <a:latin typeface="+mj-lt"/>
                    <a:ea typeface="+mj-ea"/>
                    <a:cs typeface="+mj-cs"/>
                    <a:sym typeface="Helvetica"/>
                  </a:rPr>
                  <a:t>：</a:t>
                </a:r>
                <a:r>
                  <a:rPr dirty="0"/>
                  <a:t>410</a:t>
                </a:r>
                <a:endParaRPr dirty="0">
                  <a:latin typeface="+mj-lt"/>
                  <a:ea typeface="+mj-ea"/>
                  <a:cs typeface="+mj-cs"/>
                  <a:sym typeface="Helvetica"/>
                </a:endParaRPr>
              </a:p>
              <a:p>
                <a:pPr algn="l" defTabSz="1828800">
                  <a:defRPr sz="5200" b="1">
                    <a:solidFill>
                      <a:srgbClr val="C00000"/>
                    </a:solidFill>
                    <a:latin typeface="Times New Roman"/>
                    <a:ea typeface="Times New Roman"/>
                    <a:cs typeface="Times New Roman"/>
                    <a:sym typeface="Times New Roman"/>
                  </a:defRPr>
                </a:pPr>
                <a14:m>
                  <m:oMath xmlns:m="http://schemas.openxmlformats.org/officeDocument/2006/math">
                    <m:r>
                      <a:rPr sz="6450" i="1">
                        <a:solidFill>
                          <a:srgbClr val="C00000"/>
                        </a:solidFill>
                        <a:latin typeface="Cambria Math" panose="02040503050406030204" pitchFamily="18" charset="0"/>
                      </a:rPr>
                      <m:t>𝜔𝛾</m:t>
                    </m:r>
                  </m:oMath>
                </a14:m>
                <a:r>
                  <a:rPr dirty="0">
                    <a:latin typeface="+mj-lt"/>
                    <a:ea typeface="+mj-ea"/>
                    <a:cs typeface="+mj-cs"/>
                    <a:sym typeface="Helvetica"/>
                  </a:rPr>
                  <a:t>：</a:t>
                </a:r>
                <a:r>
                  <a:rPr dirty="0"/>
                  <a:t>2.9</a:t>
                </a:r>
                <a:r>
                  <a:rPr lang="en-US" dirty="0"/>
                  <a:t>(</a:t>
                </a:r>
                <a:r>
                  <a:rPr dirty="0"/>
                  <a:t>6</a:t>
                </a:r>
                <a:r>
                  <a:rPr lang="en-US" dirty="0"/>
                  <a:t>)</a:t>
                </a:r>
                <a:r>
                  <a:rPr dirty="0"/>
                  <a:t>×10</a:t>
                </a:r>
                <a:r>
                  <a:rPr baseline="31000" dirty="0"/>
                  <a:t>-10 </a:t>
                </a:r>
                <a:r>
                  <a:rPr dirty="0"/>
                  <a:t>eV</a:t>
                </a:r>
              </a:p>
            </p:txBody>
          </p:sp>
        </mc:Choice>
        <mc:Fallback xmlns="">
          <p:sp>
            <p:nvSpPr>
              <p:cNvPr id="1564" name="TextBox 15"/>
              <p:cNvSpPr txBox="1">
                <a:spLocks noRot="1" noChangeAspect="1" noMove="1" noResize="1" noEditPoints="1" noAdjustHandles="1" noChangeArrowheads="1" noChangeShapeType="1" noTextEdit="1"/>
              </p:cNvSpPr>
              <p:nvPr/>
            </p:nvSpPr>
            <p:spPr>
              <a:xfrm>
                <a:off x="2140784" y="10451650"/>
                <a:ext cx="9983823" cy="2754791"/>
              </a:xfrm>
              <a:prstGeom prst="rect">
                <a:avLst/>
              </a:prstGeom>
              <a:blipFill>
                <a:blip r:embed="rId6"/>
                <a:stretch>
                  <a:fillRect l="-3053" t="-4213" r="-2076" b="-9534"/>
                </a:stretch>
              </a:blipFill>
              <a:ln w="12700">
                <a:miter lim="400000"/>
              </a:ln>
              <a:extLst>
                <a:ext uri="{C572A759-6A51-4108-AA02-DFA0A04FC94B}">
                  <ma14:wrappingTextBoxFlag xmlns:ma14="http://schemas.microsoft.com/office/mac/drawingml/2011/main" xmlns:m="http://schemas.openxmlformats.org/officeDocument/2006/math" xmlns="" xmlns:a14="http://schemas.microsoft.com/office/drawing/2010/main" val="1"/>
                </a:ext>
              </a:extLst>
            </p:spPr>
            <p:txBody>
              <a:bodyPr/>
              <a:lstStyle/>
              <a:p>
                <a:r>
                  <a:rPr lang="en-US">
                    <a:noFill/>
                  </a:rPr>
                  <a:t> </a:t>
                </a:r>
              </a:p>
            </p:txBody>
          </p:sp>
        </mc:Fallback>
      </mc:AlternateContent>
      <p:sp>
        <p:nvSpPr>
          <p:cNvPr id="2" name="Rectangle 1">
            <a:extLst>
              <a:ext uri="{FF2B5EF4-FFF2-40B4-BE49-F238E27FC236}">
                <a16:creationId xmlns:a16="http://schemas.microsoft.com/office/drawing/2014/main" id="{90E1CDDB-8DA6-42BC-2150-1EDC58069228}"/>
              </a:ext>
            </a:extLst>
          </p:cNvPr>
          <p:cNvSpPr/>
          <p:nvPr/>
        </p:nvSpPr>
        <p:spPr>
          <a:xfrm>
            <a:off x="3974565" y="4565516"/>
            <a:ext cx="1239119" cy="4867241"/>
          </a:xfrm>
          <a:prstGeom prst="rect">
            <a:avLst/>
          </a:prstGeom>
          <a:noFill/>
          <a:ln w="381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mj-lt"/>
              <a:ea typeface="+mj-ea"/>
              <a:cs typeface="+mj-cs"/>
              <a:sym typeface="Helvetica"/>
            </a:endParaRPr>
          </a:p>
        </p:txBody>
      </p:sp>
      <p:sp>
        <p:nvSpPr>
          <p:cNvPr id="14" name="Rectangle 13">
            <a:extLst>
              <a:ext uri="{FF2B5EF4-FFF2-40B4-BE49-F238E27FC236}">
                <a16:creationId xmlns:a16="http://schemas.microsoft.com/office/drawing/2014/main" id="{8CC26C37-1503-1D7D-0508-EBCEA999838D}"/>
              </a:ext>
            </a:extLst>
          </p:cNvPr>
          <p:cNvSpPr/>
          <p:nvPr/>
        </p:nvSpPr>
        <p:spPr>
          <a:xfrm>
            <a:off x="14550191" y="4541454"/>
            <a:ext cx="761996" cy="4867241"/>
          </a:xfrm>
          <a:prstGeom prst="rect">
            <a:avLst/>
          </a:prstGeom>
          <a:noFill/>
          <a:ln w="381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mj-lt"/>
              <a:ea typeface="+mj-ea"/>
              <a:cs typeface="+mj-cs"/>
              <a:sym typeface="Helvetica"/>
            </a:endParaRPr>
          </a:p>
        </p:txBody>
      </p:sp>
      <p:sp>
        <p:nvSpPr>
          <p:cNvPr id="3" name="TextBox 2">
            <a:extLst>
              <a:ext uri="{FF2B5EF4-FFF2-40B4-BE49-F238E27FC236}">
                <a16:creationId xmlns:a16="http://schemas.microsoft.com/office/drawing/2014/main" id="{38498008-B08C-9B03-5358-8B283F00115A}"/>
              </a:ext>
            </a:extLst>
          </p:cNvPr>
          <p:cNvSpPr txBox="1"/>
          <p:nvPr/>
        </p:nvSpPr>
        <p:spPr>
          <a:xfrm>
            <a:off x="15811339" y="2168869"/>
            <a:ext cx="2755563"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rgbClr val="FF0000"/>
                </a:solidFill>
                <a:effectLst/>
                <a:uFillTx/>
                <a:latin typeface="+mj-lt"/>
                <a:ea typeface="+mj-ea"/>
                <a:cs typeface="+mj-cs"/>
                <a:sym typeface="Helvetica"/>
              </a:rPr>
              <a:t>Er=92 keV</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8" name="连按此项以编辑"/>
          <p:cNvSpPr txBox="1">
            <a:spLocks noGrp="1"/>
          </p:cNvSpPr>
          <p:nvPr>
            <p:ph type="body" idx="1"/>
          </p:nvPr>
        </p:nvSpPr>
        <p:spPr>
          <a:prstGeom prst="rect">
            <a:avLst/>
          </a:prstGeom>
        </p:spPr>
        <p:txBody>
          <a:bodyPr/>
          <a:lstStyle/>
          <a:p>
            <a:endParaRPr/>
          </a:p>
        </p:txBody>
      </p:sp>
      <p:sp>
        <p:nvSpPr>
          <p:cNvPr id="1569" name="Results and implication 最精确"/>
          <p:cNvSpPr txBox="1">
            <a:spLocks noGrp="1"/>
          </p:cNvSpPr>
          <p:nvPr>
            <p:ph type="title"/>
          </p:nvPr>
        </p:nvSpPr>
        <p:spPr>
          <a:prstGeom prst="rect">
            <a:avLst/>
          </a:prstGeom>
        </p:spPr>
        <p:txBody>
          <a:bodyPr/>
          <a:lstStyle>
            <a:lvl1pPr defTabSz="445769">
              <a:defRPr sz="6000"/>
            </a:lvl1pPr>
          </a:lstStyle>
          <a:p>
            <a:r>
              <a:rPr b="1" dirty="0"/>
              <a:t>Results</a:t>
            </a:r>
            <a:r>
              <a:rPr lang="en-US" b="1" dirty="0"/>
              <a:t> for </a:t>
            </a:r>
            <a:r>
              <a:rPr lang="en-US" b="1" baseline="30000" dirty="0"/>
              <a:t>25</a:t>
            </a:r>
            <a:r>
              <a:rPr lang="en-US" b="1" dirty="0"/>
              <a:t>Mg(</a:t>
            </a:r>
            <a:r>
              <a:rPr lang="en-US" b="1" dirty="0" err="1"/>
              <a:t>p,</a:t>
            </a:r>
            <a:r>
              <a:rPr lang="en-US" b="1" dirty="0" err="1">
                <a:latin typeface="Symbol" panose="05050102010706020507" pitchFamily="18" charset="2"/>
              </a:rPr>
              <a:t>g</a:t>
            </a:r>
            <a:r>
              <a:rPr lang="en-US" b="1" dirty="0"/>
              <a:t>)</a:t>
            </a:r>
            <a:r>
              <a:rPr lang="en-US" b="1" baseline="30000" dirty="0"/>
              <a:t>26</a:t>
            </a:r>
            <a:r>
              <a:rPr lang="en-US" b="1" dirty="0"/>
              <a:t>Mg</a:t>
            </a:r>
            <a:endParaRPr b="1" dirty="0"/>
          </a:p>
        </p:txBody>
      </p:sp>
      <p:grpSp>
        <p:nvGrpSpPr>
          <p:cNvPr id="1572" name="成组"/>
          <p:cNvGrpSpPr/>
          <p:nvPr/>
        </p:nvGrpSpPr>
        <p:grpSpPr>
          <a:xfrm>
            <a:off x="3538933" y="8508027"/>
            <a:ext cx="6854330" cy="1021874"/>
            <a:chOff x="0" y="0"/>
            <a:chExt cx="6854328" cy="1021872"/>
          </a:xfrm>
        </p:grpSpPr>
        <p:pic>
          <p:nvPicPr>
            <p:cNvPr id="1570" name="图像" descr="图像"/>
            <p:cNvPicPr>
              <a:picLocks noChangeAspect="1"/>
            </p:cNvPicPr>
            <p:nvPr/>
          </p:nvPicPr>
          <p:blipFill>
            <a:blip r:embed="rId2"/>
            <a:stretch>
              <a:fillRect/>
            </a:stretch>
          </p:blipFill>
          <p:spPr>
            <a:xfrm>
              <a:off x="48962" y="73063"/>
              <a:ext cx="6756404" cy="914402"/>
            </a:xfrm>
            <a:prstGeom prst="rect">
              <a:avLst/>
            </a:prstGeom>
            <a:ln w="12700" cap="flat">
              <a:noFill/>
              <a:miter lim="400000"/>
            </a:ln>
            <a:effectLst/>
          </p:spPr>
        </p:pic>
        <p:sp>
          <p:nvSpPr>
            <p:cNvPr id="1571" name="矩形"/>
            <p:cNvSpPr/>
            <p:nvPr/>
          </p:nvSpPr>
          <p:spPr>
            <a:xfrm>
              <a:off x="-1" y="-1"/>
              <a:ext cx="6854330" cy="1021874"/>
            </a:xfrm>
            <a:prstGeom prst="rect">
              <a:avLst/>
            </a:prstGeom>
            <a:solidFill>
              <a:srgbClr val="00FDFF">
                <a:alpha val="43274"/>
              </a:srgbClr>
            </a:solidFill>
            <a:ln w="12700" cap="flat">
              <a:noFill/>
              <a:miter lim="400000"/>
            </a:ln>
            <a:effectLst/>
          </p:spPr>
          <p:txBody>
            <a:bodyPr wrap="square" lIns="50800" tIns="50800" rIns="50800" bIns="50800" numCol="1" anchor="t">
              <a:noAutofit/>
            </a:bodyPr>
            <a:lstStyle/>
            <a:p>
              <a:pPr algn="l" defTabSz="914400">
                <a:defRPr sz="1800">
                  <a:solidFill>
                    <a:srgbClr val="00FDFF"/>
                  </a:solidFill>
                  <a:latin typeface="Calibri"/>
                  <a:ea typeface="Calibri"/>
                  <a:cs typeface="Calibri"/>
                  <a:sym typeface="Calibri"/>
                </a:defRPr>
              </a:pPr>
              <a:endParaRPr/>
            </a:p>
          </p:txBody>
        </p:sp>
      </p:grpSp>
      <p:sp>
        <p:nvSpPr>
          <p:cNvPr id="1573" name="JUNA underground"/>
          <p:cNvSpPr txBox="1"/>
          <p:nvPr/>
        </p:nvSpPr>
        <p:spPr>
          <a:xfrm>
            <a:off x="4481332" y="12905707"/>
            <a:ext cx="3494533" cy="560449"/>
          </a:xfrm>
          <a:prstGeom prst="rect">
            <a:avLst/>
          </a:prstGeom>
          <a:solidFill>
            <a:srgbClr val="FCDC7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solidFill>
                  <a:srgbClr val="FF2600"/>
                </a:solidFill>
                <a:latin typeface="Helvetica Neue Medium"/>
                <a:ea typeface="Helvetica Neue Medium"/>
                <a:cs typeface="Helvetica Neue Medium"/>
                <a:sym typeface="Helvetica Neue Medium"/>
              </a:defRPr>
            </a:lvl1pPr>
          </a:lstStyle>
          <a:p>
            <a:r>
              <a:t>JUNA underground</a:t>
            </a:r>
          </a:p>
        </p:txBody>
      </p:sp>
      <p:sp>
        <p:nvSpPr>
          <p:cNvPr id="1574" name="JUNA ground"/>
          <p:cNvSpPr txBox="1"/>
          <p:nvPr/>
        </p:nvSpPr>
        <p:spPr>
          <a:xfrm>
            <a:off x="8766689" y="12871299"/>
            <a:ext cx="2478406" cy="560450"/>
          </a:xfrm>
          <a:prstGeom prst="rect">
            <a:avLst/>
          </a:prstGeom>
          <a:solidFill>
            <a:srgbClr val="C2FBB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solidFill>
                  <a:srgbClr val="FF2600"/>
                </a:solidFill>
                <a:latin typeface="Helvetica Neue Medium"/>
                <a:ea typeface="Helvetica Neue Medium"/>
                <a:cs typeface="Helvetica Neue Medium"/>
                <a:sym typeface="Helvetica Neue Medium"/>
              </a:defRPr>
            </a:lvl1pPr>
          </a:lstStyle>
          <a:p>
            <a:r>
              <a:t>JUNA ground</a:t>
            </a:r>
          </a:p>
        </p:txBody>
      </p:sp>
      <p:sp>
        <p:nvSpPr>
          <p:cNvPr id="1575" name="BRIF in-direct"/>
          <p:cNvSpPr txBox="1"/>
          <p:nvPr/>
        </p:nvSpPr>
        <p:spPr>
          <a:xfrm>
            <a:off x="604488" y="8815243"/>
            <a:ext cx="2549653" cy="560449"/>
          </a:xfrm>
          <a:prstGeom prst="rect">
            <a:avLst/>
          </a:prstGeom>
          <a:solidFill>
            <a:srgbClr val="C2FCFE"/>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solidFill>
                  <a:srgbClr val="FF2600"/>
                </a:solidFill>
                <a:latin typeface="Helvetica Neue Medium"/>
                <a:ea typeface="Helvetica Neue Medium"/>
                <a:cs typeface="Helvetica Neue Medium"/>
                <a:sym typeface="Helvetica Neue Medium"/>
              </a:defRPr>
            </a:lvl1pPr>
          </a:lstStyle>
          <a:p>
            <a:r>
              <a:t>BRIF in-direct</a:t>
            </a:r>
          </a:p>
        </p:txBody>
      </p:sp>
      <p:sp>
        <p:nvSpPr>
          <p:cNvPr id="1576" name="Z. H. Li et al., Sci. China Phys 58. 082002(2015)."/>
          <p:cNvSpPr txBox="1"/>
          <p:nvPr/>
        </p:nvSpPr>
        <p:spPr>
          <a:xfrm>
            <a:off x="13639226" y="12891174"/>
            <a:ext cx="11450993" cy="520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375046" marR="941187" indent="-375046" algn="l" defTabSz="375046">
              <a:lnSpc>
                <a:spcPts val="3000"/>
              </a:lnSpc>
              <a:spcBef>
                <a:spcPts val="1000"/>
              </a:spcBef>
              <a:defRPr sz="3600" b="1">
                <a:solidFill>
                  <a:srgbClr val="FFFB00"/>
                </a:solidFill>
                <a:latin typeface="Calibri"/>
                <a:ea typeface="Calibri"/>
                <a:cs typeface="Calibri"/>
                <a:sym typeface="Calibri"/>
              </a:defRPr>
            </a:lvl1pPr>
          </a:lstStyle>
          <a:p>
            <a:r>
              <a:t>J. Su, .., WPL*, Science Bulletin, 67(2022)2</a:t>
            </a:r>
          </a:p>
        </p:txBody>
      </p:sp>
      <p:pic>
        <p:nvPicPr>
          <p:cNvPr id="1577" name="图像" descr="图像"/>
          <p:cNvPicPr>
            <a:picLocks noChangeAspect="1"/>
          </p:cNvPicPr>
          <p:nvPr/>
        </p:nvPicPr>
        <p:blipFill>
          <a:blip r:embed="rId3"/>
          <a:stretch>
            <a:fillRect/>
          </a:stretch>
        </p:blipFill>
        <p:spPr>
          <a:xfrm>
            <a:off x="13505296" y="1631804"/>
            <a:ext cx="10390076" cy="10975431"/>
          </a:xfrm>
          <a:prstGeom prst="rect">
            <a:avLst/>
          </a:prstGeom>
          <a:ln w="12700">
            <a:miter lim="400000"/>
          </a:ln>
        </p:spPr>
      </p:pic>
      <p:pic>
        <p:nvPicPr>
          <p:cNvPr id="1578" name="图像" descr="图像"/>
          <p:cNvPicPr>
            <a:picLocks noChangeAspect="1"/>
          </p:cNvPicPr>
          <p:nvPr/>
        </p:nvPicPr>
        <p:blipFill>
          <a:blip r:embed="rId4"/>
          <a:stretch>
            <a:fillRect/>
          </a:stretch>
        </p:blipFill>
        <p:spPr>
          <a:xfrm>
            <a:off x="19817612" y="4185286"/>
            <a:ext cx="3632202" cy="2209801"/>
          </a:xfrm>
          <a:prstGeom prst="rect">
            <a:avLst/>
          </a:prstGeom>
          <a:ln w="12700">
            <a:miter lim="400000"/>
          </a:ln>
        </p:spPr>
      </p:pic>
      <p:pic>
        <p:nvPicPr>
          <p:cNvPr id="1579" name="图像" descr="图像"/>
          <p:cNvPicPr>
            <a:picLocks noChangeAspect="1"/>
          </p:cNvPicPr>
          <p:nvPr/>
        </p:nvPicPr>
        <p:blipFill>
          <a:blip r:embed="rId5"/>
          <a:stretch>
            <a:fillRect/>
          </a:stretch>
        </p:blipFill>
        <p:spPr>
          <a:xfrm>
            <a:off x="520330" y="1865401"/>
            <a:ext cx="8343876" cy="6148119"/>
          </a:xfrm>
          <a:prstGeom prst="rect">
            <a:avLst/>
          </a:prstGeom>
          <a:ln w="12700">
            <a:miter lim="400000"/>
          </a:ln>
        </p:spPr>
      </p:pic>
      <p:pic>
        <p:nvPicPr>
          <p:cNvPr id="1580" name="图像" descr="图像"/>
          <p:cNvPicPr>
            <a:picLocks noChangeAspect="1"/>
          </p:cNvPicPr>
          <p:nvPr/>
        </p:nvPicPr>
        <p:blipFill>
          <a:blip r:embed="rId6"/>
          <a:stretch>
            <a:fillRect/>
          </a:stretch>
        </p:blipFill>
        <p:spPr>
          <a:xfrm>
            <a:off x="9028846" y="1751642"/>
            <a:ext cx="4311809" cy="5751396"/>
          </a:xfrm>
          <a:prstGeom prst="rect">
            <a:avLst/>
          </a:prstGeom>
          <a:ln w="12700">
            <a:miter lim="400000"/>
          </a:ln>
        </p:spPr>
      </p:pic>
      <p:grpSp>
        <p:nvGrpSpPr>
          <p:cNvPr id="1586" name="成组"/>
          <p:cNvGrpSpPr/>
          <p:nvPr/>
        </p:nvGrpSpPr>
        <p:grpSpPr>
          <a:xfrm>
            <a:off x="573233" y="9738458"/>
            <a:ext cx="12284803" cy="2864439"/>
            <a:chOff x="0" y="0"/>
            <a:chExt cx="12284801" cy="2864438"/>
          </a:xfrm>
        </p:grpSpPr>
        <p:pic>
          <p:nvPicPr>
            <p:cNvPr id="1581" name="图像" descr="图像"/>
            <p:cNvPicPr>
              <a:picLocks noChangeAspect="1"/>
            </p:cNvPicPr>
            <p:nvPr/>
          </p:nvPicPr>
          <p:blipFill>
            <a:blip r:embed="rId7"/>
            <a:stretch>
              <a:fillRect/>
            </a:stretch>
          </p:blipFill>
          <p:spPr>
            <a:xfrm>
              <a:off x="0" y="0"/>
              <a:ext cx="12284802" cy="2864439"/>
            </a:xfrm>
            <a:prstGeom prst="rect">
              <a:avLst/>
            </a:prstGeom>
            <a:ln w="12700" cap="flat">
              <a:noFill/>
              <a:miter lim="400000"/>
            </a:ln>
            <a:effectLst/>
          </p:spPr>
        </p:pic>
        <p:sp>
          <p:nvSpPr>
            <p:cNvPr id="1582" name="矩形"/>
            <p:cNvSpPr/>
            <p:nvPr/>
          </p:nvSpPr>
          <p:spPr>
            <a:xfrm>
              <a:off x="114959" y="956753"/>
              <a:ext cx="12142008" cy="445097"/>
            </a:xfrm>
            <a:prstGeom prst="rect">
              <a:avLst/>
            </a:prstGeom>
            <a:solidFill>
              <a:srgbClr val="00FDFF">
                <a:alpha val="43274"/>
              </a:srgbClr>
            </a:solidFill>
            <a:ln w="12700" cap="flat">
              <a:noFill/>
              <a:miter lim="400000"/>
            </a:ln>
            <a:effectLst/>
          </p:spPr>
          <p:txBody>
            <a:bodyPr wrap="square" lIns="50800" tIns="50800" rIns="50800" bIns="50800" numCol="1" anchor="t">
              <a:noAutofit/>
            </a:bodyPr>
            <a:lstStyle/>
            <a:p>
              <a:pPr algn="l" defTabSz="914400">
                <a:defRPr sz="1800">
                  <a:solidFill>
                    <a:srgbClr val="00FDFF"/>
                  </a:solidFill>
                  <a:latin typeface="Calibri"/>
                  <a:ea typeface="Calibri"/>
                  <a:cs typeface="Calibri"/>
                  <a:sym typeface="Calibri"/>
                </a:defRPr>
              </a:pPr>
              <a:endParaRPr/>
            </a:p>
          </p:txBody>
        </p:sp>
        <p:sp>
          <p:nvSpPr>
            <p:cNvPr id="1583" name="矩形"/>
            <p:cNvSpPr/>
            <p:nvPr/>
          </p:nvSpPr>
          <p:spPr>
            <a:xfrm>
              <a:off x="114959" y="1447524"/>
              <a:ext cx="12142008" cy="324199"/>
            </a:xfrm>
            <a:prstGeom prst="rect">
              <a:avLst/>
            </a:prstGeom>
            <a:solidFill>
              <a:srgbClr val="DFB98E">
                <a:alpha val="43274"/>
              </a:srgbClr>
            </a:solidFill>
            <a:ln w="12700" cap="flat">
              <a:noFill/>
              <a:miter lim="400000"/>
            </a:ln>
            <a:effectLst/>
          </p:spPr>
          <p:txBody>
            <a:bodyPr wrap="square" lIns="50800" tIns="50800" rIns="50800" bIns="50800" numCol="1" anchor="t">
              <a:noAutofit/>
            </a:bodyPr>
            <a:lstStyle/>
            <a:p>
              <a:pPr algn="l" defTabSz="914400">
                <a:defRPr sz="1800">
                  <a:latin typeface="Calibri"/>
                  <a:ea typeface="Calibri"/>
                  <a:cs typeface="Calibri"/>
                  <a:sym typeface="Calibri"/>
                </a:defRPr>
              </a:pPr>
              <a:endParaRPr/>
            </a:p>
          </p:txBody>
        </p:sp>
        <p:sp>
          <p:nvSpPr>
            <p:cNvPr id="1584" name="矩形"/>
            <p:cNvSpPr/>
            <p:nvPr/>
          </p:nvSpPr>
          <p:spPr>
            <a:xfrm>
              <a:off x="114959" y="2307201"/>
              <a:ext cx="12142008" cy="369636"/>
            </a:xfrm>
            <a:prstGeom prst="rect">
              <a:avLst/>
            </a:prstGeom>
            <a:solidFill>
              <a:srgbClr val="00F900">
                <a:alpha val="43274"/>
              </a:srgbClr>
            </a:solidFill>
            <a:ln w="12700" cap="flat">
              <a:noFill/>
              <a:miter lim="400000"/>
            </a:ln>
            <a:effectLst/>
          </p:spPr>
          <p:txBody>
            <a:bodyPr wrap="square" lIns="50800" tIns="50800" rIns="50800" bIns="50800" numCol="1" anchor="t">
              <a:noAutofit/>
            </a:bodyPr>
            <a:lstStyle/>
            <a:p>
              <a:pPr algn="l" defTabSz="914400">
                <a:defRPr sz="1800">
                  <a:latin typeface="Calibri"/>
                  <a:ea typeface="Calibri"/>
                  <a:cs typeface="Calibri"/>
                  <a:sym typeface="Calibri"/>
                </a:defRPr>
              </a:pPr>
              <a:endParaRPr/>
            </a:p>
          </p:txBody>
        </p:sp>
        <p:sp>
          <p:nvSpPr>
            <p:cNvPr id="1585" name="矩形"/>
            <p:cNvSpPr/>
            <p:nvPr/>
          </p:nvSpPr>
          <p:spPr>
            <a:xfrm>
              <a:off x="71397" y="1877362"/>
              <a:ext cx="12142008" cy="324199"/>
            </a:xfrm>
            <a:prstGeom prst="rect">
              <a:avLst/>
            </a:prstGeom>
            <a:solidFill>
              <a:srgbClr val="DFB98E">
                <a:alpha val="43274"/>
              </a:srgbClr>
            </a:solidFill>
            <a:ln w="12700" cap="flat">
              <a:noFill/>
              <a:miter lim="400000"/>
            </a:ln>
            <a:effectLst/>
          </p:spPr>
          <p:txBody>
            <a:bodyPr wrap="square" lIns="50800" tIns="50800" rIns="50800" bIns="50800" numCol="1" anchor="t">
              <a:noAutofit/>
            </a:bodyPr>
            <a:lstStyle/>
            <a:p>
              <a:pPr algn="l" defTabSz="914400">
                <a:defRPr sz="1800">
                  <a:latin typeface="Calibri"/>
                  <a:ea typeface="Calibri"/>
                  <a:cs typeface="Calibri"/>
                  <a:sym typeface="Calibri"/>
                </a:defRPr>
              </a:pPr>
              <a:endParaRPr/>
            </a:p>
          </p:txBody>
        </p:sp>
      </p:grpSp>
      <p:sp>
        <p:nvSpPr>
          <p:cNvPr id="2" name="Rectangle 1">
            <a:extLst>
              <a:ext uri="{FF2B5EF4-FFF2-40B4-BE49-F238E27FC236}">
                <a16:creationId xmlns:a16="http://schemas.microsoft.com/office/drawing/2014/main" id="{8B4B4591-6C65-0BC0-652C-29E0B69F5FB5}"/>
              </a:ext>
            </a:extLst>
          </p:cNvPr>
          <p:cNvSpPr/>
          <p:nvPr/>
        </p:nvSpPr>
        <p:spPr>
          <a:xfrm>
            <a:off x="572404" y="11140308"/>
            <a:ext cx="12253549" cy="2419343"/>
          </a:xfrm>
          <a:prstGeom prst="rect">
            <a:avLst/>
          </a:prstGeom>
          <a:noFill/>
          <a:ln w="508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mj-lt"/>
              <a:ea typeface="+mj-ea"/>
              <a:cs typeface="+mj-cs"/>
              <a:sym typeface="Helvetica"/>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F7ECB5-D24F-D7BA-692A-EE9FF4AD8FFC}"/>
              </a:ext>
            </a:extLst>
          </p:cNvPr>
          <p:cNvSpPr>
            <a:spLocks noGrp="1"/>
          </p:cNvSpPr>
          <p:nvPr>
            <p:ph type="title"/>
          </p:nvPr>
        </p:nvSpPr>
        <p:spPr/>
        <p:txBody>
          <a:bodyPr>
            <a:normAutofit fontScale="90000"/>
          </a:bodyPr>
          <a:lstStyle/>
          <a:p>
            <a:r>
              <a:rPr lang="en-US" baseline="30000" dirty="0"/>
              <a:t>19</a:t>
            </a:r>
            <a:r>
              <a:rPr lang="en-US" dirty="0"/>
              <a:t>F(</a:t>
            </a:r>
            <a:r>
              <a:rPr lang="en-US" dirty="0" err="1"/>
              <a:t>p,</a:t>
            </a:r>
            <a:r>
              <a:rPr lang="en-US" dirty="0" err="1">
                <a:latin typeface="Symbol" panose="05050102010706020507" pitchFamily="18" charset="2"/>
              </a:rPr>
              <a:t>ag</a:t>
            </a:r>
            <a:r>
              <a:rPr lang="en-US" dirty="0"/>
              <a:t>)</a:t>
            </a:r>
            <a:r>
              <a:rPr lang="en-US" baseline="30000" dirty="0"/>
              <a:t>16</a:t>
            </a:r>
            <a:r>
              <a:rPr lang="en-US" dirty="0"/>
              <a:t>O</a:t>
            </a:r>
          </a:p>
        </p:txBody>
      </p:sp>
      <p:sp>
        <p:nvSpPr>
          <p:cNvPr id="4" name="文本框 10">
            <a:extLst>
              <a:ext uri="{FF2B5EF4-FFF2-40B4-BE49-F238E27FC236}">
                <a16:creationId xmlns:a16="http://schemas.microsoft.com/office/drawing/2014/main" id="{63A5898E-C8E7-7635-0751-5374489EDA7D}"/>
              </a:ext>
            </a:extLst>
          </p:cNvPr>
          <p:cNvSpPr txBox="1"/>
          <p:nvPr/>
        </p:nvSpPr>
        <p:spPr>
          <a:xfrm>
            <a:off x="891309" y="11936321"/>
            <a:ext cx="12104596" cy="830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91439" bIns="91439" anchor="ctr">
            <a:spAutoFit/>
          </a:bodyPr>
          <a:lstStyle>
            <a:lvl1pPr algn="l" defTabSz="1828800">
              <a:spcBef>
                <a:spcPts val="1200"/>
              </a:spcBef>
              <a:defRPr sz="4200" b="1">
                <a:solidFill>
                  <a:srgbClr val="FFFFFF"/>
                </a:solidFill>
                <a:latin typeface="幼圆"/>
                <a:ea typeface="幼圆"/>
                <a:cs typeface="幼圆"/>
                <a:sym typeface="幼圆"/>
              </a:defRPr>
            </a:lvl1pPr>
          </a:lstStyle>
          <a:p>
            <a:pPr>
              <a:defRPr>
                <a:latin typeface="Times New Roman"/>
                <a:ea typeface="Times New Roman"/>
                <a:cs typeface="Times New Roman"/>
                <a:sym typeface="Times New Roman"/>
              </a:defRPr>
            </a:pPr>
            <a:r>
              <a:rPr dirty="0">
                <a:latin typeface="幼圆"/>
                <a:ea typeface="幼圆"/>
                <a:cs typeface="幼圆"/>
                <a:sym typeface="幼圆"/>
              </a:rPr>
              <a:t>most precise data, cover Gamow energy window</a:t>
            </a:r>
          </a:p>
        </p:txBody>
      </p:sp>
      <p:sp>
        <p:nvSpPr>
          <p:cNvPr id="5" name="文本框 6">
            <a:extLst>
              <a:ext uri="{FF2B5EF4-FFF2-40B4-BE49-F238E27FC236}">
                <a16:creationId xmlns:a16="http://schemas.microsoft.com/office/drawing/2014/main" id="{7F739917-9C61-EBCF-B3E2-47D05B7C4161}"/>
              </a:ext>
            </a:extLst>
          </p:cNvPr>
          <p:cNvSpPr txBox="1"/>
          <p:nvPr/>
        </p:nvSpPr>
        <p:spPr>
          <a:xfrm>
            <a:off x="15061605" y="2742358"/>
            <a:ext cx="9056092" cy="1717993"/>
          </a:xfrm>
          <a:prstGeom prst="rect">
            <a:avLst/>
          </a:prstGeom>
          <a:gradFill>
            <a:gsLst>
              <a:gs pos="0">
                <a:srgbClr val="476AAA"/>
              </a:gs>
              <a:gs pos="50000">
                <a:srgbClr val="0054A0"/>
              </a:gs>
              <a:gs pos="100000">
                <a:srgbClr val="004A8D"/>
              </a:gs>
            </a:gsLst>
            <a:lin ang="5400000"/>
          </a:gradFill>
          <a:ln w="12700">
            <a:miter lim="400000"/>
          </a:ln>
          <a:effectLst>
            <a:outerShdw blurRad="127000" dist="38100" dir="5400000" rotWithShape="0">
              <a:srgbClr val="000000">
                <a:alpha val="63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p>
            <a:pPr algn="l" defTabSz="1828800">
              <a:spcBef>
                <a:spcPts val="1200"/>
              </a:spcBef>
              <a:defRPr sz="4800" b="1">
                <a:ln w="6600" cap="flat">
                  <a:solidFill>
                    <a:srgbClr val="00315E"/>
                  </a:solidFill>
                  <a:prstDash val="solid"/>
                  <a:round/>
                </a:ln>
                <a:solidFill>
                  <a:srgbClr val="FFFFFF"/>
                </a:solidFill>
                <a:effectLst>
                  <a:outerShdw dist="38100" dir="2700000" rotWithShape="0">
                    <a:srgbClr val="00315E"/>
                  </a:outerShdw>
                </a:effectLst>
                <a:latin typeface="Arial"/>
                <a:ea typeface="Arial"/>
                <a:cs typeface="Arial"/>
                <a:sym typeface="Arial"/>
              </a:defRPr>
            </a:pPr>
            <a:r>
              <a:rPr dirty="0">
                <a:latin typeface="幼圆"/>
                <a:ea typeface="幼圆"/>
                <a:cs typeface="幼圆"/>
                <a:sym typeface="幼圆"/>
              </a:rPr>
              <a:t>new </a:t>
            </a:r>
            <a:r>
              <a:rPr baseline="31000" dirty="0"/>
              <a:t>19</a:t>
            </a:r>
            <a:r>
              <a:rPr dirty="0"/>
              <a:t>F(</a:t>
            </a:r>
            <a:r>
              <a:rPr dirty="0" err="1"/>
              <a:t>p,</a:t>
            </a:r>
            <a:r>
              <a:rPr b="0" dirty="0" err="1">
                <a:latin typeface="Symbol"/>
                <a:ea typeface="Symbol"/>
                <a:cs typeface="Symbol"/>
                <a:sym typeface="Symbol"/>
              </a:rPr>
              <a:t>a</a:t>
            </a:r>
            <a:r>
              <a:rPr dirty="0"/>
              <a:t>)</a:t>
            </a:r>
            <a:r>
              <a:rPr baseline="31000" dirty="0"/>
              <a:t>16</a:t>
            </a:r>
            <a:r>
              <a:rPr dirty="0"/>
              <a:t>O</a:t>
            </a:r>
            <a:r>
              <a:rPr dirty="0">
                <a:latin typeface="幼圆"/>
                <a:ea typeface="幼圆"/>
                <a:cs typeface="幼圆"/>
                <a:sym typeface="幼圆"/>
              </a:rPr>
              <a:t> still can not explain F over abundance</a:t>
            </a:r>
          </a:p>
        </p:txBody>
      </p:sp>
      <p:pic>
        <p:nvPicPr>
          <p:cNvPr id="6" name="Picture 2" descr="Picture 2">
            <a:extLst>
              <a:ext uri="{FF2B5EF4-FFF2-40B4-BE49-F238E27FC236}">
                <a16:creationId xmlns:a16="http://schemas.microsoft.com/office/drawing/2014/main" id="{114ED418-7122-D42D-F92D-908BCB8AB236}"/>
              </a:ext>
            </a:extLst>
          </p:cNvPr>
          <p:cNvPicPr>
            <a:picLocks noChangeAspect="1"/>
          </p:cNvPicPr>
          <p:nvPr/>
        </p:nvPicPr>
        <p:blipFill>
          <a:blip r:embed="rId2"/>
          <a:srcRect t="30735" r="3156" b="32020"/>
          <a:stretch>
            <a:fillRect/>
          </a:stretch>
        </p:blipFill>
        <p:spPr>
          <a:xfrm>
            <a:off x="19890813" y="12662717"/>
            <a:ext cx="4493187" cy="1053285"/>
          </a:xfrm>
          <a:prstGeom prst="rect">
            <a:avLst/>
          </a:prstGeom>
          <a:ln w="12700">
            <a:miter lim="400000"/>
          </a:ln>
        </p:spPr>
      </p:pic>
      <p:pic>
        <p:nvPicPr>
          <p:cNvPr id="7" name="图片 9" descr="图片 9">
            <a:extLst>
              <a:ext uri="{FF2B5EF4-FFF2-40B4-BE49-F238E27FC236}">
                <a16:creationId xmlns:a16="http://schemas.microsoft.com/office/drawing/2014/main" id="{0F0DB488-B2CD-8242-70B0-49F8C068FDB7}"/>
              </a:ext>
            </a:extLst>
          </p:cNvPr>
          <p:cNvPicPr>
            <a:picLocks noChangeAspect="1"/>
          </p:cNvPicPr>
          <p:nvPr/>
        </p:nvPicPr>
        <p:blipFill>
          <a:blip r:embed="rId3"/>
          <a:srcRect l="6199" t="5193" r="7450" b="10736"/>
          <a:stretch>
            <a:fillRect/>
          </a:stretch>
        </p:blipFill>
        <p:spPr>
          <a:xfrm>
            <a:off x="488086" y="2996414"/>
            <a:ext cx="14083809" cy="8669430"/>
          </a:xfrm>
          <a:prstGeom prst="rect">
            <a:avLst/>
          </a:prstGeom>
          <a:ln w="381000" cap="sq">
            <a:solidFill>
              <a:srgbClr val="C8C6BD"/>
            </a:solidFill>
            <a:miter/>
          </a:ln>
          <a:effectLst>
            <a:outerShdw blurRad="508000" rotWithShape="0">
              <a:srgbClr val="000000">
                <a:alpha val="43000"/>
              </a:srgbClr>
            </a:outerShdw>
          </a:effectLst>
        </p:spPr>
      </p:pic>
      <p:grpSp>
        <p:nvGrpSpPr>
          <p:cNvPr id="8" name="组合 16">
            <a:extLst>
              <a:ext uri="{FF2B5EF4-FFF2-40B4-BE49-F238E27FC236}">
                <a16:creationId xmlns:a16="http://schemas.microsoft.com/office/drawing/2014/main" id="{211EED9D-928F-8AC7-C060-8D906565EF83}"/>
              </a:ext>
            </a:extLst>
          </p:cNvPr>
          <p:cNvGrpSpPr/>
          <p:nvPr/>
        </p:nvGrpSpPr>
        <p:grpSpPr>
          <a:xfrm>
            <a:off x="5063066" y="9570533"/>
            <a:ext cx="6758821" cy="1270001"/>
            <a:chOff x="0" y="0"/>
            <a:chExt cx="6758820" cy="1270000"/>
          </a:xfrm>
        </p:grpSpPr>
        <p:sp>
          <p:nvSpPr>
            <p:cNvPr id="9" name="直接箭头连接符 4">
              <a:extLst>
                <a:ext uri="{FF2B5EF4-FFF2-40B4-BE49-F238E27FC236}">
                  <a16:creationId xmlns:a16="http://schemas.microsoft.com/office/drawing/2014/main" id="{5CED5FB7-51D3-F5D0-B80B-40EC3FD0AF57}"/>
                </a:ext>
              </a:extLst>
            </p:cNvPr>
            <p:cNvSpPr/>
            <p:nvPr/>
          </p:nvSpPr>
          <p:spPr>
            <a:xfrm>
              <a:off x="0" y="369331"/>
              <a:ext cx="6758821" cy="1"/>
            </a:xfrm>
            <a:prstGeom prst="line">
              <a:avLst/>
            </a:prstGeom>
            <a:noFill/>
            <a:ln w="38100" cap="flat">
              <a:solidFill>
                <a:srgbClr val="2F9BFF"/>
              </a:solidFill>
              <a:prstDash val="solid"/>
              <a:miter lim="800000"/>
              <a:headEnd type="triangle" w="med" len="med"/>
              <a:tailEnd type="triangle" w="med" len="med"/>
            </a:ln>
            <a:effectLst/>
          </p:spPr>
          <p:txBody>
            <a:bodyPr wrap="square" lIns="91439" tIns="91439" rIns="91439" bIns="91439" numCol="1" anchor="t">
              <a:noAutofit/>
            </a:bodyPr>
            <a:lstStyle/>
            <a:p>
              <a:pPr algn="l" defTabSz="1828800">
                <a:defRPr sz="3600">
                  <a:latin typeface="等线"/>
                  <a:ea typeface="等线"/>
                  <a:cs typeface="等线"/>
                  <a:sym typeface="等线"/>
                </a:defRPr>
              </a:pPr>
              <a:endParaRPr/>
            </a:p>
          </p:txBody>
        </p:sp>
        <p:sp>
          <p:nvSpPr>
            <p:cNvPr id="10" name="矩形 13">
              <a:extLst>
                <a:ext uri="{FF2B5EF4-FFF2-40B4-BE49-F238E27FC236}">
                  <a16:creationId xmlns:a16="http://schemas.microsoft.com/office/drawing/2014/main" id="{4C611A64-CC36-42E6-A345-7608A06CD4BB}"/>
                </a:ext>
              </a:extLst>
            </p:cNvPr>
            <p:cNvSpPr/>
            <p:nvPr/>
          </p:nvSpPr>
          <p:spPr>
            <a:xfrm>
              <a:off x="1743887" y="0"/>
              <a:ext cx="1270001" cy="1270000"/>
            </a:xfrm>
            <a:prstGeom prst="line">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39" tIns="91439" rIns="91439" bIns="91439" numCol="1" anchor="t">
              <a:spAutoFit/>
            </a:bodyPr>
            <a:lstStyle>
              <a:lvl1pPr algn="l" defTabSz="1828800">
                <a:defRPr sz="3200" b="1">
                  <a:solidFill>
                    <a:srgbClr val="FF0000"/>
                  </a:solidFill>
                  <a:latin typeface="幼圆"/>
                  <a:ea typeface="幼圆"/>
                  <a:cs typeface="幼圆"/>
                  <a:sym typeface="幼圆"/>
                </a:defRPr>
              </a:lvl1pPr>
            </a:lstStyle>
            <a:p>
              <a:pPr>
                <a:defRPr>
                  <a:latin typeface="Times New Roman"/>
                  <a:ea typeface="Times New Roman"/>
                  <a:cs typeface="Times New Roman"/>
                  <a:sym typeface="Times New Roman"/>
                </a:defRPr>
              </a:pPr>
              <a:r>
                <a:rPr>
                  <a:latin typeface="幼圆"/>
                  <a:ea typeface="幼圆"/>
                  <a:cs typeface="幼圆"/>
                  <a:sym typeface="幼圆"/>
                </a:rPr>
                <a:t>JUNA</a:t>
              </a:r>
            </a:p>
          </p:txBody>
        </p:sp>
      </p:grpSp>
      <p:pic>
        <p:nvPicPr>
          <p:cNvPr id="11" name="图片 9" descr="图片 9">
            <a:extLst>
              <a:ext uri="{FF2B5EF4-FFF2-40B4-BE49-F238E27FC236}">
                <a16:creationId xmlns:a16="http://schemas.microsoft.com/office/drawing/2014/main" id="{24E42007-0C48-CB48-AD63-BFB475680238}"/>
              </a:ext>
            </a:extLst>
          </p:cNvPr>
          <p:cNvPicPr>
            <a:picLocks noChangeAspect="1"/>
          </p:cNvPicPr>
          <p:nvPr/>
        </p:nvPicPr>
        <p:blipFill>
          <a:blip r:embed="rId4"/>
          <a:stretch>
            <a:fillRect/>
          </a:stretch>
        </p:blipFill>
        <p:spPr>
          <a:xfrm>
            <a:off x="15282856" y="5697540"/>
            <a:ext cx="8675091" cy="5403279"/>
          </a:xfrm>
          <a:prstGeom prst="rect">
            <a:avLst/>
          </a:prstGeom>
          <a:ln w="381000" cap="sq">
            <a:solidFill>
              <a:srgbClr val="C8C6BD"/>
            </a:solidFill>
            <a:miter/>
          </a:ln>
          <a:effectLst>
            <a:outerShdw blurRad="508000" rotWithShape="0">
              <a:srgbClr val="000000">
                <a:alpha val="43000"/>
              </a:srgbClr>
            </a:outerShdw>
          </a:effectLst>
        </p:spPr>
      </p:pic>
      <p:sp>
        <p:nvSpPr>
          <p:cNvPr id="12" name="矩形 35">
            <a:extLst>
              <a:ext uri="{FF2B5EF4-FFF2-40B4-BE49-F238E27FC236}">
                <a16:creationId xmlns:a16="http://schemas.microsoft.com/office/drawing/2014/main" id="{430F61B9-789C-5C83-A004-F07CB60FEC60}"/>
              </a:ext>
            </a:extLst>
          </p:cNvPr>
          <p:cNvSpPr txBox="1"/>
          <p:nvPr/>
        </p:nvSpPr>
        <p:spPr>
          <a:xfrm>
            <a:off x="5660711" y="12847384"/>
            <a:ext cx="14481090" cy="7013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p>
            <a:pPr algn="just" defTabSz="1828800">
              <a:defRPr sz="3600">
                <a:solidFill>
                  <a:srgbClr val="FFCCCC"/>
                </a:solidFill>
                <a:latin typeface="Arial"/>
                <a:ea typeface="Arial"/>
                <a:cs typeface="Arial"/>
                <a:sym typeface="Arial"/>
              </a:defRPr>
            </a:pPr>
            <a:r>
              <a:t>L.Y. Zhang, J. Su, J.J. He</a:t>
            </a:r>
            <a:r>
              <a:rPr>
                <a:solidFill>
                  <a:srgbClr val="FF0000"/>
                </a:solidFill>
              </a:rPr>
              <a:t>*</a:t>
            </a:r>
            <a:r>
              <a:t> </a:t>
            </a:r>
            <a:r>
              <a:rPr i="1"/>
              <a:t>et al</a:t>
            </a:r>
            <a:r>
              <a:t>., Phys. Rev. Lett. 127(2021)152702</a:t>
            </a:r>
          </a:p>
        </p:txBody>
      </p:sp>
    </p:spTree>
    <p:extLst>
      <p:ext uri="{BB962C8B-B14F-4D97-AF65-F5344CB8AC3E}">
        <p14:creationId xmlns:p14="http://schemas.microsoft.com/office/powerpoint/2010/main" val="1496178996"/>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54" name="成组"/>
          <p:cNvGrpSpPr/>
          <p:nvPr/>
        </p:nvGrpSpPr>
        <p:grpSpPr>
          <a:xfrm>
            <a:off x="387790" y="3242919"/>
            <a:ext cx="7552489" cy="6720545"/>
            <a:chOff x="0" y="0"/>
            <a:chExt cx="7552487" cy="6720544"/>
          </a:xfrm>
        </p:grpSpPr>
        <p:pic>
          <p:nvPicPr>
            <p:cNvPr id="1752" name="图像" descr="图像"/>
            <p:cNvPicPr>
              <a:picLocks noChangeAspect="1"/>
            </p:cNvPicPr>
            <p:nvPr/>
          </p:nvPicPr>
          <p:blipFill>
            <a:blip r:embed="rId2"/>
            <a:stretch>
              <a:fillRect/>
            </a:stretch>
          </p:blipFill>
          <p:spPr>
            <a:xfrm>
              <a:off x="-1" y="0"/>
              <a:ext cx="7552489" cy="6720545"/>
            </a:xfrm>
            <a:prstGeom prst="rect">
              <a:avLst/>
            </a:prstGeom>
            <a:ln w="12700" cap="flat">
              <a:noFill/>
              <a:miter lim="400000"/>
            </a:ln>
            <a:effectLst/>
          </p:spPr>
        </p:pic>
        <p:sp>
          <p:nvSpPr>
            <p:cNvPr id="1753" name="椭圆形"/>
            <p:cNvSpPr/>
            <p:nvPr/>
          </p:nvSpPr>
          <p:spPr>
            <a:xfrm>
              <a:off x="5531401" y="129234"/>
              <a:ext cx="1372283" cy="2349893"/>
            </a:xfrm>
            <a:prstGeom prst="ellipse">
              <a:avLst/>
            </a:prstGeom>
            <a:noFill/>
            <a:ln w="50800" cap="flat">
              <a:solidFill>
                <a:srgbClr val="FF2600"/>
              </a:solidFill>
              <a:custDash>
                <a:ds d="200000" sp="200000"/>
              </a:custDash>
              <a:miter lim="400000"/>
            </a:ln>
            <a:effectLst/>
          </p:spPr>
          <p:txBody>
            <a:bodyPr wrap="square" lIns="50800" tIns="50800" rIns="50800" bIns="50800" numCol="1" anchor="ctr">
              <a:noAutofit/>
            </a:bodyPr>
            <a:lstStyle/>
            <a:p>
              <a:endParaRPr/>
            </a:p>
          </p:txBody>
        </p:sp>
      </p:grpSp>
      <p:sp>
        <p:nvSpPr>
          <p:cNvPr id="1755" name="JUNA paper submitted"/>
          <p:cNvSpPr txBox="1"/>
          <p:nvPr/>
        </p:nvSpPr>
        <p:spPr>
          <a:xfrm>
            <a:off x="17654351" y="12368834"/>
            <a:ext cx="5722736" cy="571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3100" b="1">
                <a:solidFill>
                  <a:srgbClr val="FF2600"/>
                </a:solidFill>
              </a:defRPr>
            </a:lvl1pPr>
          </a:lstStyle>
          <a:p>
            <a:r>
              <a:rPr dirty="0"/>
              <a:t>JUNA paper submitted</a:t>
            </a:r>
          </a:p>
        </p:txBody>
      </p:sp>
      <p:sp>
        <p:nvSpPr>
          <p:cNvPr id="1756" name="13.6 billion years old"/>
          <p:cNvSpPr txBox="1"/>
          <p:nvPr/>
        </p:nvSpPr>
        <p:spPr>
          <a:xfrm>
            <a:off x="19873738" y="1230140"/>
            <a:ext cx="2198379" cy="381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1800">
                <a:solidFill>
                  <a:srgbClr val="333333"/>
                </a:solidFill>
              </a:defRPr>
            </a:lvl1pPr>
          </a:lstStyle>
          <a:p>
            <a:r>
              <a:t>13.6 billion years old</a:t>
            </a:r>
          </a:p>
        </p:txBody>
      </p:sp>
      <p:grpSp>
        <p:nvGrpSpPr>
          <p:cNvPr id="1763" name="成组"/>
          <p:cNvGrpSpPr/>
          <p:nvPr/>
        </p:nvGrpSpPr>
        <p:grpSpPr>
          <a:xfrm>
            <a:off x="16198751" y="2409738"/>
            <a:ext cx="8264932" cy="8386907"/>
            <a:chOff x="0" y="0"/>
            <a:chExt cx="8264931" cy="8386906"/>
          </a:xfrm>
        </p:grpSpPr>
        <p:pic>
          <p:nvPicPr>
            <p:cNvPr id="1757" name="图像" descr="图像"/>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1015415"/>
              <a:ext cx="3369330" cy="3505281"/>
            </a:xfrm>
            <a:prstGeom prst="rect">
              <a:avLst/>
            </a:prstGeom>
            <a:ln w="12700" cap="flat">
              <a:noFill/>
              <a:miter lim="400000"/>
            </a:ln>
            <a:effectLst/>
          </p:spPr>
        </p:pic>
        <p:pic>
          <p:nvPicPr>
            <p:cNvPr id="1758" name="IMG_4063.JPG" descr="IMG_4063.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688786" y="0"/>
              <a:ext cx="4434372" cy="4524701"/>
            </a:xfrm>
            <a:prstGeom prst="rect">
              <a:avLst/>
            </a:prstGeom>
            <a:ln w="12700" cap="flat">
              <a:noFill/>
              <a:miter lim="400000"/>
            </a:ln>
            <a:effectLst/>
          </p:spPr>
        </p:pic>
        <p:grpSp>
          <p:nvGrpSpPr>
            <p:cNvPr id="1761" name="成组"/>
            <p:cNvGrpSpPr/>
            <p:nvPr/>
          </p:nvGrpSpPr>
          <p:grpSpPr>
            <a:xfrm>
              <a:off x="-1" y="4752466"/>
              <a:ext cx="8264932" cy="3634442"/>
              <a:chOff x="0" y="0"/>
              <a:chExt cx="8264931" cy="3634440"/>
            </a:xfrm>
          </p:grpSpPr>
          <p:pic>
            <p:nvPicPr>
              <p:cNvPr id="1759" name="截屏2022-07-13 08.18.21.png" descr="截屏2022-07-13 08.18.21.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1" y="-1"/>
                <a:ext cx="8264932" cy="3634442"/>
              </a:xfrm>
              <a:prstGeom prst="rect">
                <a:avLst/>
              </a:prstGeom>
              <a:ln w="12700" cap="flat">
                <a:noFill/>
                <a:miter lim="400000"/>
              </a:ln>
              <a:effectLst/>
            </p:spPr>
          </p:pic>
          <p:sp>
            <p:nvSpPr>
              <p:cNvPr id="1760" name="13.1 billion years old"/>
              <p:cNvSpPr txBox="1"/>
              <p:nvPr/>
            </p:nvSpPr>
            <p:spPr>
              <a:xfrm>
                <a:off x="3033273" y="1626792"/>
                <a:ext cx="2198378" cy="381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l" defTabSz="457200">
                  <a:defRPr sz="1800">
                    <a:solidFill>
                      <a:srgbClr val="333333"/>
                    </a:solidFill>
                  </a:defRPr>
                </a:lvl1pPr>
              </a:lstStyle>
              <a:p>
                <a:r>
                  <a:t>13.1 billion years old</a:t>
                </a:r>
              </a:p>
            </p:txBody>
          </p:sp>
        </p:grpSp>
        <p:sp>
          <p:nvSpPr>
            <p:cNvPr id="1762" name="线条"/>
            <p:cNvSpPr/>
            <p:nvPr/>
          </p:nvSpPr>
          <p:spPr>
            <a:xfrm flipV="1">
              <a:off x="1802267" y="2894529"/>
              <a:ext cx="2410985" cy="2750061"/>
            </a:xfrm>
            <a:prstGeom prst="line">
              <a:avLst/>
            </a:prstGeom>
            <a:noFill/>
            <a:ln w="63500" cap="flat">
              <a:solidFill>
                <a:srgbClr val="FFFB00"/>
              </a:solidFill>
              <a:prstDash val="solid"/>
              <a:round/>
              <a:tailEnd type="triangle" w="med" len="med"/>
            </a:ln>
            <a:effectLst/>
          </p:spPr>
          <p:txBody>
            <a:bodyPr wrap="square" lIns="45718" tIns="45718" rIns="45718" bIns="45718" numCol="1" anchor="t">
              <a:noAutofit/>
            </a:bodyPr>
            <a:lstStyle/>
            <a:p>
              <a:pPr>
                <a:defRPr>
                  <a:latin typeface="+mn-lt"/>
                  <a:ea typeface="+mn-ea"/>
                  <a:cs typeface="+mn-cs"/>
                  <a:sym typeface="Helvetica Neue"/>
                </a:defRPr>
              </a:pPr>
              <a:endParaRPr/>
            </a:p>
          </p:txBody>
        </p:sp>
      </p:grpSp>
      <p:grpSp>
        <p:nvGrpSpPr>
          <p:cNvPr id="1767" name="成组"/>
          <p:cNvGrpSpPr/>
          <p:nvPr/>
        </p:nvGrpSpPr>
        <p:grpSpPr>
          <a:xfrm>
            <a:off x="8547528" y="2165495"/>
            <a:ext cx="7288943" cy="4201050"/>
            <a:chOff x="0" y="0"/>
            <a:chExt cx="7288942" cy="4201048"/>
          </a:xfrm>
        </p:grpSpPr>
        <p:pic>
          <p:nvPicPr>
            <p:cNvPr id="1764" name="oldest-star.jpeg" descr="oldest-star.jpeg"/>
            <p:cNvPicPr>
              <a:picLocks noChangeAspect="1"/>
            </p:cNvPicPr>
            <p:nvPr/>
          </p:nvPicPr>
          <p:blipFill>
            <a:blip r:embed="rId6"/>
            <a:stretch>
              <a:fillRect/>
            </a:stretch>
          </p:blipFill>
          <p:spPr>
            <a:xfrm>
              <a:off x="0" y="0"/>
              <a:ext cx="7001748" cy="4201049"/>
            </a:xfrm>
            <a:prstGeom prst="rect">
              <a:avLst/>
            </a:prstGeom>
            <a:ln w="12700" cap="flat">
              <a:noFill/>
              <a:miter lim="400000"/>
            </a:ln>
            <a:effectLst/>
          </p:spPr>
        </p:pic>
        <p:sp>
          <p:nvSpPr>
            <p:cNvPr id="1765" name="Nature 506 (2014) 463"/>
            <p:cNvSpPr txBox="1"/>
            <p:nvPr/>
          </p:nvSpPr>
          <p:spPr>
            <a:xfrm>
              <a:off x="143371" y="3606314"/>
              <a:ext cx="6858807" cy="54796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defRPr sz="2300" b="1">
                  <a:solidFill>
                    <a:srgbClr val="FFFB00"/>
                  </a:solidFill>
                </a:defRPr>
              </a:lvl1pPr>
            </a:lstStyle>
            <a:p>
              <a:r>
                <a:t>Nature 506 (2014) 463</a:t>
              </a:r>
            </a:p>
          </p:txBody>
        </p:sp>
        <p:sp>
          <p:nvSpPr>
            <p:cNvPr id="1766" name="Nature 506 (2014) 463"/>
            <p:cNvSpPr txBox="1"/>
            <p:nvPr/>
          </p:nvSpPr>
          <p:spPr>
            <a:xfrm>
              <a:off x="430136" y="421638"/>
              <a:ext cx="6858807" cy="54796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defRPr sz="2300" b="1">
                  <a:solidFill>
                    <a:srgbClr val="FFFB00"/>
                  </a:solidFill>
                </a:defRPr>
              </a:lvl1pPr>
            </a:lstStyle>
            <a:p>
              <a:r>
                <a:t>SMSS0313-6708 13.5 B Yr</a:t>
              </a:r>
            </a:p>
          </p:txBody>
        </p:sp>
      </p:grpSp>
      <p:sp>
        <p:nvSpPr>
          <p:cNvPr id="1768" name="Nature 506 (2014) 463"/>
          <p:cNvSpPr txBox="1"/>
          <p:nvPr/>
        </p:nvSpPr>
        <p:spPr>
          <a:xfrm>
            <a:off x="17654350" y="4606227"/>
            <a:ext cx="5722737" cy="4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300" b="1">
                <a:solidFill>
                  <a:srgbClr val="FFFB00"/>
                </a:solidFill>
              </a:defRPr>
            </a:lvl1pPr>
          </a:lstStyle>
          <a:p>
            <a:r>
              <a:t>13.1 B Yr</a:t>
            </a:r>
          </a:p>
        </p:txBody>
      </p:sp>
      <p:sp>
        <p:nvSpPr>
          <p:cNvPr id="1769" name="Nature 506 (2014) 463"/>
          <p:cNvSpPr txBox="1"/>
          <p:nvPr/>
        </p:nvSpPr>
        <p:spPr>
          <a:xfrm>
            <a:off x="14278675" y="3588122"/>
            <a:ext cx="5722737" cy="4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300" b="1">
                <a:solidFill>
                  <a:srgbClr val="FFFB00"/>
                </a:solidFill>
              </a:defRPr>
            </a:lvl1pPr>
          </a:lstStyle>
          <a:p>
            <a:r>
              <a:t>JWST</a:t>
            </a:r>
          </a:p>
        </p:txBody>
      </p:sp>
      <p:grpSp>
        <p:nvGrpSpPr>
          <p:cNvPr id="1772" name="成组"/>
          <p:cNvGrpSpPr/>
          <p:nvPr/>
        </p:nvGrpSpPr>
        <p:grpSpPr>
          <a:xfrm>
            <a:off x="7442388" y="7092287"/>
            <a:ext cx="9499226" cy="6150724"/>
            <a:chOff x="0" y="0"/>
            <a:chExt cx="9499225" cy="6150723"/>
          </a:xfrm>
        </p:grpSpPr>
        <p:pic>
          <p:nvPicPr>
            <p:cNvPr id="1770" name="图像" descr="图像"/>
            <p:cNvPicPr>
              <a:picLocks noChangeAspect="1"/>
            </p:cNvPicPr>
            <p:nvPr/>
          </p:nvPicPr>
          <p:blipFill>
            <a:blip r:embed="rId7"/>
            <a:stretch>
              <a:fillRect/>
            </a:stretch>
          </p:blipFill>
          <p:spPr>
            <a:xfrm>
              <a:off x="0" y="0"/>
              <a:ext cx="9499225" cy="6150723"/>
            </a:xfrm>
            <a:prstGeom prst="rect">
              <a:avLst/>
            </a:prstGeom>
            <a:ln w="12700" cap="flat">
              <a:noFill/>
              <a:miter lim="400000"/>
            </a:ln>
            <a:effectLst/>
          </p:spPr>
        </p:pic>
        <p:sp>
          <p:nvSpPr>
            <p:cNvPr id="1771" name="发现新的共振！"/>
            <p:cNvSpPr txBox="1"/>
            <p:nvPr/>
          </p:nvSpPr>
          <p:spPr>
            <a:xfrm>
              <a:off x="1859315" y="740780"/>
              <a:ext cx="3159519" cy="5334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2200" b="1">
                  <a:solidFill>
                    <a:srgbClr val="FF2600"/>
                  </a:solidFill>
                </a:defRPr>
              </a:lvl1pPr>
            </a:lstStyle>
            <a:p>
              <a:r>
                <a:rPr sz="2800" dirty="0"/>
                <a:t>new resonance ！</a:t>
              </a:r>
            </a:p>
          </p:txBody>
        </p:sp>
      </p:grpSp>
      <p:sp>
        <p:nvSpPr>
          <p:cNvPr id="1773" name="发现新的共振！"/>
          <p:cNvSpPr txBox="1"/>
          <p:nvPr/>
        </p:nvSpPr>
        <p:spPr>
          <a:xfrm>
            <a:off x="3945290" y="3780447"/>
            <a:ext cx="1822079" cy="431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200" b="1">
                <a:solidFill>
                  <a:srgbClr val="FF2600"/>
                </a:solidFill>
              </a:defRPr>
            </a:lvl1pPr>
          </a:lstStyle>
          <a:p>
            <a:r>
              <a:t>“warm” CNO</a:t>
            </a:r>
          </a:p>
        </p:txBody>
      </p:sp>
      <mc:AlternateContent xmlns:mc="http://schemas.openxmlformats.org/markup-compatibility/2006" xmlns:a14="http://schemas.microsoft.com/office/drawing/2010/main">
        <mc:Choice Requires="a14">
          <p:sp>
            <p:nvSpPr>
              <p:cNvPr id="1751" name="New excitement by 19F(p, )18Ne： CNO break out，explain Ca in oldest known star"/>
              <p:cNvSpPr txBox="1">
                <a:spLocks noGrp="1"/>
              </p:cNvSpPr>
              <p:nvPr>
                <p:ph type="body" sz="quarter" idx="1"/>
              </p:nvPr>
            </p:nvSpPr>
            <p:spPr>
              <a:xfrm>
                <a:off x="1173853" y="227190"/>
                <a:ext cx="22989298" cy="1204706"/>
              </a:xfrm>
              <a:prstGeom prst="rect">
                <a:avLst/>
              </a:prstGeom>
            </p:spPr>
            <p:txBody>
              <a:bodyPr>
                <a:noAutofit/>
              </a:bodyPr>
              <a:lstStyle/>
              <a:p>
                <a:pPr defTabSz="898672">
                  <a:defRPr sz="3185" b="1" spc="273">
                    <a:solidFill>
                      <a:srgbClr val="FFFB00"/>
                    </a:solidFill>
                  </a:defRPr>
                </a:pPr>
                <a:r>
                  <a:rPr sz="4000" dirty="0"/>
                  <a:t>New excitement from JUNA </a:t>
                </a:r>
                <a:r>
                  <a:rPr sz="4000" baseline="31998" dirty="0"/>
                  <a:t>19</a:t>
                </a:r>
                <a:r>
                  <a:rPr sz="4000" dirty="0"/>
                  <a:t>F(p,</a:t>
                </a:r>
                <a14:m>
                  <m:oMath xmlns:m="http://schemas.openxmlformats.org/officeDocument/2006/math">
                    <m:r>
                      <a:rPr sz="5400" i="1">
                        <a:solidFill>
                          <a:srgbClr val="A4B2E0"/>
                        </a:solidFill>
                        <a:latin typeface="Cambria Math" panose="02040503050406030204" pitchFamily="18" charset="0"/>
                      </a:rPr>
                      <m:t>𝛾</m:t>
                    </m:r>
                  </m:oMath>
                </a14:m>
                <a:r>
                  <a:rPr sz="4000" dirty="0"/>
                  <a:t>)</a:t>
                </a:r>
                <a:r>
                  <a:rPr sz="4000" baseline="31998" dirty="0"/>
                  <a:t>18</a:t>
                </a:r>
                <a:r>
                  <a:rPr sz="4000" dirty="0"/>
                  <a:t>Ne： </a:t>
                </a:r>
                <a:endParaRPr lang="en-US" sz="4000" dirty="0"/>
              </a:p>
              <a:p>
                <a:pPr defTabSz="898672">
                  <a:defRPr sz="3185" b="1" spc="273">
                    <a:solidFill>
                      <a:srgbClr val="FFFB00"/>
                    </a:solidFill>
                  </a:defRPr>
                </a:pPr>
                <a:r>
                  <a:rPr sz="4000" dirty="0">
                    <a:solidFill>
                      <a:srgbClr val="FFFFFF"/>
                    </a:solidFill>
                  </a:rPr>
                  <a:t>CNO break ou</a:t>
                </a:r>
                <a:r>
                  <a:rPr lang="en-US" altLang="zh-CN" sz="4000" dirty="0">
                    <a:solidFill>
                      <a:srgbClr val="FFFFFF"/>
                    </a:solidFill>
                  </a:rPr>
                  <a:t>t</a:t>
                </a:r>
                <a:r>
                  <a:rPr lang="en-US" sz="4000" dirty="0">
                    <a:solidFill>
                      <a:srgbClr val="FFFFFF"/>
                    </a:solidFill>
                  </a:rPr>
                  <a:t>, </a:t>
                </a:r>
                <a:r>
                  <a:rPr sz="4000" dirty="0">
                    <a:solidFill>
                      <a:srgbClr val="FFFFFF"/>
                    </a:solidFill>
                  </a:rPr>
                  <a:t>explain </a:t>
                </a:r>
                <a:r>
                  <a:rPr sz="4000" dirty="0">
                    <a:solidFill>
                      <a:srgbClr val="FF0000"/>
                    </a:solidFill>
                  </a:rPr>
                  <a:t>Ca in </a:t>
                </a:r>
                <a:r>
                  <a:rPr sz="4800" dirty="0">
                    <a:solidFill>
                      <a:srgbClr val="FF0000"/>
                    </a:solidFill>
                  </a:rPr>
                  <a:t>oldest</a:t>
                </a:r>
                <a:r>
                  <a:rPr sz="4000" dirty="0">
                    <a:solidFill>
                      <a:srgbClr val="FF0000"/>
                    </a:solidFill>
                  </a:rPr>
                  <a:t> known star</a:t>
                </a:r>
                <a:endParaRPr sz="4400" dirty="0">
                  <a:solidFill>
                    <a:srgbClr val="FF0000"/>
                  </a:solidFill>
                </a:endParaRPr>
              </a:p>
            </p:txBody>
          </p:sp>
        </mc:Choice>
        <mc:Fallback xmlns="">
          <p:sp>
            <p:nvSpPr>
              <p:cNvPr id="1751" name="New excitement by 19F(p, )18Ne： CNO break out，explain Ca in oldest known star"/>
              <p:cNvSpPr txBox="1">
                <a:spLocks noGrp="1" noRot="1" noChangeAspect="1" noMove="1" noResize="1" noEditPoints="1" noAdjustHandles="1" noChangeArrowheads="1" noChangeShapeType="1" noTextEdit="1"/>
              </p:cNvSpPr>
              <p:nvPr>
                <p:ph type="body" sz="quarter" idx="1"/>
              </p:nvPr>
            </p:nvSpPr>
            <p:spPr>
              <a:xfrm>
                <a:off x="1173853" y="227190"/>
                <a:ext cx="22989298" cy="1204706"/>
              </a:xfrm>
              <a:prstGeom prst="rect">
                <a:avLst/>
              </a:prstGeom>
              <a:blipFill>
                <a:blip r:embed="rId8"/>
                <a:stretch>
                  <a:fillRect l="-955" b="-65657"/>
                </a:stretch>
              </a:blipFill>
            </p:spPr>
            <p:txBody>
              <a:bodyPr/>
              <a:lstStyle/>
              <a:p>
                <a:r>
                  <a:rPr lang="en-US">
                    <a:noFill/>
                  </a:rPr>
                  <a:t> </a:t>
                </a:r>
              </a:p>
            </p:txBody>
          </p:sp>
        </mc:Fallback>
      </mc:AlternateContent>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114B8-F52D-31E4-B8EF-DCB7CBA97E3D}"/>
              </a:ext>
            </a:extLst>
          </p:cNvPr>
          <p:cNvSpPr>
            <a:spLocks noGrp="1"/>
          </p:cNvSpPr>
          <p:nvPr>
            <p:ph type="title"/>
          </p:nvPr>
        </p:nvSpPr>
        <p:spPr/>
        <p:txBody>
          <a:bodyPr>
            <a:normAutofit/>
          </a:bodyPr>
          <a:lstStyle/>
          <a:p>
            <a:r>
              <a:rPr lang="en-US" baseline="30000" dirty="0"/>
              <a:t>13</a:t>
            </a:r>
            <a:r>
              <a:rPr lang="en-US" dirty="0"/>
              <a:t>C(</a:t>
            </a:r>
            <a:r>
              <a:rPr lang="en-US" dirty="0" err="1">
                <a:latin typeface="Symbol" panose="05050102010706020507" pitchFamily="18" charset="2"/>
              </a:rPr>
              <a:t>a</a:t>
            </a:r>
            <a:r>
              <a:rPr lang="en-US" dirty="0" err="1"/>
              <a:t>,n</a:t>
            </a:r>
            <a:r>
              <a:rPr lang="en-US" dirty="0"/>
              <a:t>)</a:t>
            </a:r>
            <a:r>
              <a:rPr lang="en-US" baseline="30000" dirty="0"/>
              <a:t>16</a:t>
            </a:r>
            <a:r>
              <a:rPr lang="en-US" dirty="0"/>
              <a:t>O reaction</a:t>
            </a:r>
          </a:p>
        </p:txBody>
      </p:sp>
      <p:grpSp>
        <p:nvGrpSpPr>
          <p:cNvPr id="24" name="Group 23">
            <a:extLst>
              <a:ext uri="{FF2B5EF4-FFF2-40B4-BE49-F238E27FC236}">
                <a16:creationId xmlns:a16="http://schemas.microsoft.com/office/drawing/2014/main" id="{A2B78F9F-3D40-D95F-8DAF-CC1346305635}"/>
              </a:ext>
            </a:extLst>
          </p:cNvPr>
          <p:cNvGrpSpPr/>
          <p:nvPr/>
        </p:nvGrpSpPr>
        <p:grpSpPr>
          <a:xfrm>
            <a:off x="490520" y="2101756"/>
            <a:ext cx="23668894" cy="10075392"/>
            <a:chOff x="747192" y="2101756"/>
            <a:chExt cx="23668894" cy="10075392"/>
          </a:xfrm>
        </p:grpSpPr>
        <p:pic>
          <p:nvPicPr>
            <p:cNvPr id="3" name="Picture 2">
              <a:extLst>
                <a:ext uri="{FF2B5EF4-FFF2-40B4-BE49-F238E27FC236}">
                  <a16:creationId xmlns:a16="http://schemas.microsoft.com/office/drawing/2014/main" id="{B90B7EEC-5D17-DD07-8964-408AC212B370}"/>
                </a:ext>
              </a:extLst>
            </p:cNvPr>
            <p:cNvPicPr>
              <a:picLocks noChangeAspect="1"/>
            </p:cNvPicPr>
            <p:nvPr/>
          </p:nvPicPr>
          <p:blipFill>
            <a:blip r:embed="rId2"/>
            <a:stretch>
              <a:fillRect/>
            </a:stretch>
          </p:blipFill>
          <p:spPr>
            <a:xfrm>
              <a:off x="747192" y="2101756"/>
              <a:ext cx="16244226" cy="10075392"/>
            </a:xfrm>
            <a:prstGeom prst="rect">
              <a:avLst/>
            </a:prstGeom>
            <a:solidFill>
              <a:srgbClr val="FFFFFF"/>
            </a:solidFill>
          </p:spPr>
        </p:pic>
        <p:pic>
          <p:nvPicPr>
            <p:cNvPr id="18" name="Picture 17">
              <a:extLst>
                <a:ext uri="{FF2B5EF4-FFF2-40B4-BE49-F238E27FC236}">
                  <a16:creationId xmlns:a16="http://schemas.microsoft.com/office/drawing/2014/main" id="{3E47AB98-244F-314B-3344-DD983D28B7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91418" y="2101756"/>
              <a:ext cx="7064542" cy="5296336"/>
            </a:xfrm>
            <a:prstGeom prst="rect">
              <a:avLst/>
            </a:prstGeom>
          </p:spPr>
        </p:pic>
        <p:sp>
          <p:nvSpPr>
            <p:cNvPr id="19" name="Rectangle 18">
              <a:extLst>
                <a:ext uri="{FF2B5EF4-FFF2-40B4-BE49-F238E27FC236}">
                  <a16:creationId xmlns:a16="http://schemas.microsoft.com/office/drawing/2014/main" id="{483E3E23-734C-0C18-7D48-5A1F279303EE}"/>
                </a:ext>
              </a:extLst>
            </p:cNvPr>
            <p:cNvSpPr/>
            <p:nvPr/>
          </p:nvSpPr>
          <p:spPr>
            <a:xfrm>
              <a:off x="16991418" y="7398092"/>
              <a:ext cx="7392582" cy="4779056"/>
            </a:xfrm>
            <a:prstGeom prst="rect">
              <a:avLst/>
            </a:prstGeom>
            <a:solidFill>
              <a:srgbClr val="000000"/>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mj-lt"/>
                <a:ea typeface="+mj-ea"/>
                <a:cs typeface="+mj-cs"/>
                <a:sym typeface="Helvetica"/>
              </a:endParaRPr>
            </a:p>
          </p:txBody>
        </p:sp>
        <p:sp>
          <p:nvSpPr>
            <p:cNvPr id="21" name="TextBox 20">
              <a:extLst>
                <a:ext uri="{FF2B5EF4-FFF2-40B4-BE49-F238E27FC236}">
                  <a16:creationId xmlns:a16="http://schemas.microsoft.com/office/drawing/2014/main" id="{7F2D0450-1001-8872-E97E-00683AC3FE8C}"/>
                </a:ext>
              </a:extLst>
            </p:cNvPr>
            <p:cNvSpPr txBox="1"/>
            <p:nvPr/>
          </p:nvSpPr>
          <p:spPr>
            <a:xfrm>
              <a:off x="17023504" y="7751375"/>
              <a:ext cx="7392582" cy="37959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685800" marR="0" indent="-6858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4800" b="0" i="0" u="none" strike="noStrike" cap="none" spc="0" normalizeH="0" baseline="0" dirty="0">
                  <a:ln>
                    <a:noFill/>
                  </a:ln>
                  <a:solidFill>
                    <a:srgbClr val="FFFF00"/>
                  </a:solidFill>
                  <a:effectLst/>
                  <a:uFillTx/>
                  <a:latin typeface="+mj-lt"/>
                  <a:ea typeface="+mj-ea"/>
                  <a:cs typeface="+mj-cs"/>
                  <a:sym typeface="Helvetica"/>
                </a:rPr>
                <a:t>Cover energy up to 800 keV</a:t>
              </a:r>
            </a:p>
            <a:p>
              <a:pPr marL="685800" marR="0" indent="-6858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4800" b="0" i="0" u="none" strike="noStrike" cap="none" spc="0" normalizeH="0" baseline="0" dirty="0">
                  <a:ln>
                    <a:noFill/>
                  </a:ln>
                  <a:solidFill>
                    <a:srgbClr val="FFFF00"/>
                  </a:solidFill>
                  <a:effectLst/>
                  <a:uFillTx/>
                  <a:latin typeface="+mj-lt"/>
                  <a:ea typeface="+mj-ea"/>
                  <a:cs typeface="+mj-cs"/>
                  <a:sym typeface="Helvetica"/>
                </a:rPr>
                <a:t>Highest beam intensity in underground</a:t>
              </a:r>
            </a:p>
            <a:p>
              <a:pPr marL="685800" marR="0" indent="-6858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4800" b="0" i="0" u="none" strike="noStrike" cap="none" spc="0" normalizeH="0" baseline="0" dirty="0">
                  <a:ln>
                    <a:noFill/>
                  </a:ln>
                  <a:solidFill>
                    <a:srgbClr val="FF0000"/>
                  </a:solidFill>
                  <a:effectLst/>
                  <a:uFillTx/>
                  <a:latin typeface="+mj-lt"/>
                  <a:ea typeface="+mj-ea"/>
                  <a:cs typeface="+mj-cs"/>
                  <a:sym typeface="Helvetica"/>
                </a:rPr>
                <a:t>Need to remove D</a:t>
              </a:r>
              <a:r>
                <a:rPr kumimoji="0" lang="en-US" sz="4800" b="0" i="0" u="none" strike="noStrike" cap="none" spc="0" normalizeH="0" baseline="30000" dirty="0">
                  <a:ln>
                    <a:noFill/>
                  </a:ln>
                  <a:solidFill>
                    <a:srgbClr val="FF0000"/>
                  </a:solidFill>
                  <a:effectLst/>
                  <a:uFillTx/>
                  <a:latin typeface="+mj-lt"/>
                  <a:ea typeface="+mj-ea"/>
                  <a:cs typeface="+mj-cs"/>
                  <a:sym typeface="Helvetica"/>
                </a:rPr>
                <a:t>+</a:t>
              </a:r>
              <a:endParaRPr kumimoji="0" lang="en-US" sz="5400" b="0" i="0" u="none" strike="noStrike" cap="none" spc="0" normalizeH="0" baseline="30000" dirty="0">
                <a:ln>
                  <a:noFill/>
                </a:ln>
                <a:solidFill>
                  <a:srgbClr val="FF0000"/>
                </a:solidFill>
                <a:effectLst/>
                <a:uFillTx/>
                <a:latin typeface="+mj-lt"/>
                <a:ea typeface="+mj-ea"/>
                <a:cs typeface="+mj-cs"/>
                <a:sym typeface="Helvetica"/>
              </a:endParaRPr>
            </a:p>
          </p:txBody>
        </p:sp>
      </p:grpSp>
    </p:spTree>
    <p:extLst>
      <p:ext uri="{BB962C8B-B14F-4D97-AF65-F5344CB8AC3E}">
        <p14:creationId xmlns:p14="http://schemas.microsoft.com/office/powerpoint/2010/main" val="1031068320"/>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960515" y="104403"/>
            <a:ext cx="11805560" cy="1272988"/>
          </a:xfrm>
        </p:spPr>
        <p:txBody>
          <a:bodyPr>
            <a:noAutofit/>
          </a:bodyPr>
          <a:lstStyle/>
          <a:p>
            <a:r>
              <a:rPr lang="en-US" altLang="zh-CN" sz="6400" dirty="0"/>
              <a:t>Neutron Detector Array</a:t>
            </a:r>
            <a:endParaRPr lang="zh-CN" altLang="en-US" sz="6400" dirty="0"/>
          </a:p>
        </p:txBody>
      </p:sp>
      <p:grpSp>
        <p:nvGrpSpPr>
          <p:cNvPr id="13" name="Group 12">
            <a:extLst>
              <a:ext uri="{FF2B5EF4-FFF2-40B4-BE49-F238E27FC236}">
                <a16:creationId xmlns:a16="http://schemas.microsoft.com/office/drawing/2014/main" id="{CC908FB9-EE85-44F4-BC24-28BF484BFEC0}"/>
              </a:ext>
            </a:extLst>
          </p:cNvPr>
          <p:cNvGrpSpPr/>
          <p:nvPr/>
        </p:nvGrpSpPr>
        <p:grpSpPr>
          <a:xfrm>
            <a:off x="7345680" y="1893829"/>
            <a:ext cx="16294204" cy="9776524"/>
            <a:chOff x="400050" y="1133459"/>
            <a:chExt cx="8147102" cy="4888262"/>
          </a:xfrm>
        </p:grpSpPr>
        <p:pic>
          <p:nvPicPr>
            <p:cNvPr id="8" name="Picture 7">
              <a:extLst>
                <a:ext uri="{FF2B5EF4-FFF2-40B4-BE49-F238E27FC236}">
                  <a16:creationId xmlns:a16="http://schemas.microsoft.com/office/drawing/2014/main" id="{B2E08C9F-5684-4400-BECD-B3B9E9B67C17}"/>
                </a:ext>
              </a:extLst>
            </p:cNvPr>
            <p:cNvPicPr>
              <a:picLocks noChangeAspect="1"/>
            </p:cNvPicPr>
            <p:nvPr/>
          </p:nvPicPr>
          <p:blipFill>
            <a:blip r:embed="rId3"/>
            <a:stretch>
              <a:fillRect/>
            </a:stretch>
          </p:blipFill>
          <p:spPr>
            <a:xfrm>
              <a:off x="400050" y="1133459"/>
              <a:ext cx="8147102" cy="4888262"/>
            </a:xfrm>
            <a:prstGeom prst="rect">
              <a:avLst/>
            </a:prstGeom>
          </p:spPr>
        </p:pic>
        <p:cxnSp>
          <p:nvCxnSpPr>
            <p:cNvPr id="6" name="Straight Connector 5">
              <a:extLst>
                <a:ext uri="{FF2B5EF4-FFF2-40B4-BE49-F238E27FC236}">
                  <a16:creationId xmlns:a16="http://schemas.microsoft.com/office/drawing/2014/main" id="{70A74AFB-6473-42B2-94E7-7A1988DBE868}"/>
                </a:ext>
              </a:extLst>
            </p:cNvPr>
            <p:cNvCxnSpPr>
              <a:cxnSpLocks/>
            </p:cNvCxnSpPr>
            <p:nvPr/>
          </p:nvCxnSpPr>
          <p:spPr>
            <a:xfrm>
              <a:off x="2148840" y="3814354"/>
              <a:ext cx="630936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Arrow: Right 8">
              <a:extLst>
                <a:ext uri="{FF2B5EF4-FFF2-40B4-BE49-F238E27FC236}">
                  <a16:creationId xmlns:a16="http://schemas.microsoft.com/office/drawing/2014/main" id="{66BE8634-788E-4E92-A88F-62DF35325C91}"/>
                </a:ext>
              </a:extLst>
            </p:cNvPr>
            <p:cNvSpPr/>
            <p:nvPr/>
          </p:nvSpPr>
          <p:spPr>
            <a:xfrm rot="5400000">
              <a:off x="2430765" y="2443829"/>
              <a:ext cx="2358965" cy="38208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10" name="TextBox 9">
              <a:extLst>
                <a:ext uri="{FF2B5EF4-FFF2-40B4-BE49-F238E27FC236}">
                  <a16:creationId xmlns:a16="http://schemas.microsoft.com/office/drawing/2014/main" id="{12CDD2B2-5F01-4523-8F5A-FA802E90A887}"/>
                </a:ext>
              </a:extLst>
            </p:cNvPr>
            <p:cNvSpPr txBox="1"/>
            <p:nvPr/>
          </p:nvSpPr>
          <p:spPr>
            <a:xfrm>
              <a:off x="3839042" y="2102134"/>
              <a:ext cx="864179" cy="415499"/>
            </a:xfrm>
            <a:prstGeom prst="rect">
              <a:avLst/>
            </a:prstGeom>
            <a:noFill/>
          </p:spPr>
          <p:txBody>
            <a:bodyPr wrap="none" rtlCol="0">
              <a:spAutoFit/>
            </a:bodyPr>
            <a:lstStyle/>
            <a:p>
              <a:r>
                <a:rPr lang="en-US" sz="4800" b="1" dirty="0">
                  <a:solidFill>
                    <a:srgbClr val="FF0000"/>
                  </a:solidFill>
                </a:rPr>
                <a:t>1/265</a:t>
              </a:r>
            </a:p>
          </p:txBody>
        </p:sp>
        <p:sp>
          <p:nvSpPr>
            <p:cNvPr id="11" name="Arrow: Right 10">
              <a:extLst>
                <a:ext uri="{FF2B5EF4-FFF2-40B4-BE49-F238E27FC236}">
                  <a16:creationId xmlns:a16="http://schemas.microsoft.com/office/drawing/2014/main" id="{C3079F41-DB6E-4011-B489-C84906AC2836}"/>
                </a:ext>
              </a:extLst>
            </p:cNvPr>
            <p:cNvSpPr/>
            <p:nvPr/>
          </p:nvSpPr>
          <p:spPr>
            <a:xfrm rot="5400000">
              <a:off x="5879875" y="3902491"/>
              <a:ext cx="555805" cy="417464"/>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7" name="TextBox 6">
              <a:extLst>
                <a:ext uri="{FF2B5EF4-FFF2-40B4-BE49-F238E27FC236}">
                  <a16:creationId xmlns:a16="http://schemas.microsoft.com/office/drawing/2014/main" id="{9966753A-8C54-4FFB-83DB-ADD71CADDC96}"/>
                </a:ext>
              </a:extLst>
            </p:cNvPr>
            <p:cNvSpPr txBox="1"/>
            <p:nvPr/>
          </p:nvSpPr>
          <p:spPr>
            <a:xfrm>
              <a:off x="6496103" y="3874770"/>
              <a:ext cx="521136" cy="415499"/>
            </a:xfrm>
            <a:prstGeom prst="rect">
              <a:avLst/>
            </a:prstGeom>
            <a:noFill/>
          </p:spPr>
          <p:txBody>
            <a:bodyPr wrap="none" rtlCol="0">
              <a:spAutoFit/>
            </a:bodyPr>
            <a:lstStyle/>
            <a:p>
              <a:r>
                <a:rPr lang="en-US" sz="4800" b="1" dirty="0">
                  <a:solidFill>
                    <a:srgbClr val="00B050"/>
                  </a:solidFill>
                </a:rPr>
                <a:t>1/4</a:t>
              </a:r>
            </a:p>
          </p:txBody>
        </p:sp>
      </p:grpSp>
      <p:cxnSp>
        <p:nvCxnSpPr>
          <p:cNvPr id="14" name="Straight Connector 13">
            <a:extLst>
              <a:ext uri="{FF2B5EF4-FFF2-40B4-BE49-F238E27FC236}">
                <a16:creationId xmlns:a16="http://schemas.microsoft.com/office/drawing/2014/main" id="{0168B8C1-88C0-4713-8CED-62394FED65F7}"/>
              </a:ext>
            </a:extLst>
          </p:cNvPr>
          <p:cNvCxnSpPr>
            <a:cxnSpLocks/>
          </p:cNvCxnSpPr>
          <p:nvPr/>
        </p:nvCxnSpPr>
        <p:spPr>
          <a:xfrm>
            <a:off x="15346680" y="8474819"/>
            <a:ext cx="81915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60F063E-195C-46E0-B350-B80A4BA28DFB}"/>
              </a:ext>
            </a:extLst>
          </p:cNvPr>
          <p:cNvSpPr txBox="1"/>
          <p:nvPr/>
        </p:nvSpPr>
        <p:spPr>
          <a:xfrm>
            <a:off x="2631892" y="12291194"/>
            <a:ext cx="18002044" cy="1323439"/>
          </a:xfrm>
          <a:prstGeom prst="rect">
            <a:avLst/>
          </a:prstGeom>
          <a:noFill/>
        </p:spPr>
        <p:txBody>
          <a:bodyPr wrap="none" rtlCol="0">
            <a:spAutoFit/>
          </a:bodyPr>
          <a:lstStyle/>
          <a:p>
            <a:pPr algn="l"/>
            <a:r>
              <a:rPr lang="en-US" sz="4000" dirty="0"/>
              <a:t>LUNA, </a:t>
            </a:r>
            <a:r>
              <a:rPr lang="en-US" sz="4000" dirty="0" err="1"/>
              <a:t>Csedreki</a:t>
            </a:r>
            <a:r>
              <a:rPr lang="en-US" sz="4000" dirty="0"/>
              <a:t> NIMA (2021)</a:t>
            </a:r>
          </a:p>
          <a:p>
            <a:pPr algn="l"/>
            <a:r>
              <a:rPr lang="en-US" sz="4000" dirty="0"/>
              <a:t>JUNA,  Y.T. Li, </a:t>
            </a:r>
            <a:r>
              <a:rPr lang="en-US" sz="4000" dirty="0" err="1"/>
              <a:t>T.y.Jiao</a:t>
            </a:r>
            <a:r>
              <a:rPr lang="en-US" sz="4000" dirty="0"/>
              <a:t>, B.S. Gao, </a:t>
            </a:r>
            <a:r>
              <a:rPr lang="en-US" sz="4000" dirty="0" err="1"/>
              <a:t>W.P.Lin</a:t>
            </a:r>
            <a:r>
              <a:rPr lang="en-US" sz="4000" dirty="0"/>
              <a:t> et al. arXiv:2111.12552, NST(2022)</a:t>
            </a:r>
          </a:p>
        </p:txBody>
      </p:sp>
      <p:sp>
        <p:nvSpPr>
          <p:cNvPr id="4" name="TextBox 3">
            <a:extLst>
              <a:ext uri="{FF2B5EF4-FFF2-40B4-BE49-F238E27FC236}">
                <a16:creationId xmlns:a16="http://schemas.microsoft.com/office/drawing/2014/main" id="{2E73AAA5-49DB-F7E5-05A7-11A384F9AC7C}"/>
              </a:ext>
            </a:extLst>
          </p:cNvPr>
          <p:cNvSpPr txBox="1"/>
          <p:nvPr/>
        </p:nvSpPr>
        <p:spPr>
          <a:xfrm>
            <a:off x="17231003" y="2357354"/>
            <a:ext cx="6230977" cy="37959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4000" b="0" i="0" u="none" strike="noStrike" cap="none" spc="0" normalizeH="0" baseline="0" dirty="0">
                <a:ln>
                  <a:noFill/>
                </a:ln>
                <a:solidFill>
                  <a:srgbClr val="FFFF00"/>
                </a:solidFill>
                <a:effectLst/>
                <a:uFillTx/>
                <a:latin typeface="+mj-lt"/>
                <a:ea typeface="+mj-ea"/>
                <a:cs typeface="+mj-cs"/>
                <a:sym typeface="Helvetica"/>
              </a:rPr>
              <a:t>Thank </a:t>
            </a:r>
            <a:r>
              <a:rPr kumimoji="0" lang="en-US" sz="4000" b="1" i="0" u="none" strike="noStrike" cap="none" spc="0" normalizeH="0" baseline="0" dirty="0">
                <a:ln>
                  <a:noFill/>
                </a:ln>
                <a:solidFill>
                  <a:srgbClr val="FFFF00"/>
                </a:solidFill>
                <a:effectLst/>
                <a:uFillTx/>
                <a:latin typeface="+mj-lt"/>
                <a:ea typeface="+mj-ea"/>
                <a:cs typeface="+mj-cs"/>
                <a:sym typeface="Helvetica"/>
              </a:rPr>
              <a:t>A. Best </a:t>
            </a:r>
            <a:r>
              <a:rPr kumimoji="0" lang="en-US" sz="4000" b="0" i="0" u="none" strike="noStrike" cap="none" spc="0" normalizeH="0" baseline="0" dirty="0">
                <a:ln>
                  <a:noFill/>
                </a:ln>
                <a:solidFill>
                  <a:srgbClr val="FFFF00"/>
                </a:solidFill>
                <a:effectLst/>
                <a:uFillTx/>
                <a:latin typeface="+mj-lt"/>
                <a:ea typeface="+mj-ea"/>
                <a:cs typeface="+mj-cs"/>
                <a:sym typeface="Helvetica"/>
              </a:rPr>
              <a:t>(LUNA) for helping us choose the </a:t>
            </a:r>
            <a:r>
              <a:rPr kumimoji="0" lang="en-US" altLang="zh-CN" sz="4000" b="0" i="0" u="none" strike="noStrike" cap="none" spc="0" normalizeH="0" baseline="0" dirty="0">
                <a:ln>
                  <a:noFill/>
                </a:ln>
                <a:solidFill>
                  <a:srgbClr val="FFFF00"/>
                </a:solidFill>
                <a:effectLst/>
                <a:uFillTx/>
                <a:latin typeface="+mj-lt"/>
                <a:ea typeface="+mj-ea"/>
                <a:cs typeface="+mj-cs"/>
                <a:sym typeface="Helvetica"/>
              </a:rPr>
              <a:t>low-background 3He detector; </a:t>
            </a:r>
            <a:r>
              <a:rPr kumimoji="0" lang="en-US" altLang="zh-CN" sz="4000" b="1" i="0" u="none" strike="noStrike" cap="none" spc="0" normalizeH="0" baseline="0" dirty="0">
                <a:ln>
                  <a:noFill/>
                </a:ln>
                <a:solidFill>
                  <a:schemeClr val="accent3"/>
                </a:solidFill>
                <a:effectLst/>
                <a:uFillTx/>
                <a:latin typeface="+mj-lt"/>
                <a:ea typeface="+mj-ea"/>
                <a:cs typeface="+mj-cs"/>
                <a:sym typeface="Helvetica"/>
              </a:rPr>
              <a:t>C. </a:t>
            </a:r>
            <a:r>
              <a:rPr kumimoji="0" lang="en-US" altLang="zh-CN" sz="4000" b="1" i="0" u="none" strike="noStrike" cap="none" spc="0" normalizeH="0" baseline="0" dirty="0" err="1">
                <a:ln>
                  <a:noFill/>
                </a:ln>
                <a:solidFill>
                  <a:schemeClr val="accent3"/>
                </a:solidFill>
                <a:effectLst/>
                <a:uFillTx/>
                <a:latin typeface="+mj-lt"/>
                <a:ea typeface="+mj-ea"/>
                <a:cs typeface="+mj-cs"/>
                <a:sym typeface="Helvetica"/>
              </a:rPr>
              <a:t>Brune</a:t>
            </a:r>
            <a:r>
              <a:rPr kumimoji="0" lang="en-US" altLang="zh-CN" sz="4000" b="1" i="0" u="none" strike="noStrike" cap="none" spc="0" normalizeH="0" baseline="0" dirty="0">
                <a:ln>
                  <a:noFill/>
                </a:ln>
                <a:solidFill>
                  <a:schemeClr val="accent3"/>
                </a:solidFill>
                <a:effectLst/>
                <a:uFillTx/>
                <a:latin typeface="+mj-lt"/>
                <a:ea typeface="+mj-ea"/>
                <a:cs typeface="+mj-cs"/>
                <a:sym typeface="Helvetica"/>
              </a:rPr>
              <a:t>(Ohio) and J. </a:t>
            </a:r>
            <a:r>
              <a:rPr lang="en-US" altLang="zh-CN" sz="4000" b="1" dirty="0">
                <a:solidFill>
                  <a:schemeClr val="accent3"/>
                </a:solidFill>
              </a:rPr>
              <a:t>DeBoer(CASPAR)</a:t>
            </a:r>
            <a:r>
              <a:rPr lang="en-US" altLang="zh-CN" sz="4000" dirty="0">
                <a:solidFill>
                  <a:schemeClr val="accent3"/>
                </a:solidFill>
              </a:rPr>
              <a:t> for Angular distribution</a:t>
            </a:r>
            <a:endParaRPr kumimoji="0" lang="en-US" sz="4000" b="0" i="0" u="none" strike="noStrike" cap="none" spc="0" normalizeH="0" baseline="0" dirty="0">
              <a:ln>
                <a:noFill/>
              </a:ln>
              <a:solidFill>
                <a:schemeClr val="accent3"/>
              </a:solidFill>
              <a:effectLst/>
              <a:uFillTx/>
              <a:latin typeface="+mj-lt"/>
              <a:ea typeface="+mj-ea"/>
              <a:cs typeface="+mj-cs"/>
              <a:sym typeface="Helvetica"/>
            </a:endParaRPr>
          </a:p>
        </p:txBody>
      </p:sp>
      <p:pic>
        <p:nvPicPr>
          <p:cNvPr id="17" name="Picture 16">
            <a:extLst>
              <a:ext uri="{FF2B5EF4-FFF2-40B4-BE49-F238E27FC236}">
                <a16:creationId xmlns:a16="http://schemas.microsoft.com/office/drawing/2014/main" id="{ABD78594-C64E-483D-2C78-D614DB477425}"/>
              </a:ext>
            </a:extLst>
          </p:cNvPr>
          <p:cNvPicPr>
            <a:picLocks noChangeAspect="1"/>
          </p:cNvPicPr>
          <p:nvPr/>
        </p:nvPicPr>
        <p:blipFill>
          <a:blip r:embed="rId4"/>
          <a:stretch>
            <a:fillRect/>
          </a:stretch>
        </p:blipFill>
        <p:spPr>
          <a:xfrm>
            <a:off x="475316" y="2972906"/>
            <a:ext cx="6833899" cy="7479714"/>
          </a:xfrm>
          <a:prstGeom prst="rect">
            <a:avLst/>
          </a:prstGeom>
        </p:spPr>
      </p:pic>
    </p:spTree>
    <p:extLst>
      <p:ext uri="{BB962C8B-B14F-4D97-AF65-F5344CB8AC3E}">
        <p14:creationId xmlns:p14="http://schemas.microsoft.com/office/powerpoint/2010/main" val="33919616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BE7F5-3057-43A9-AC1C-540494897BE6}"/>
              </a:ext>
            </a:extLst>
          </p:cNvPr>
          <p:cNvSpPr>
            <a:spLocks noGrp="1"/>
          </p:cNvSpPr>
          <p:nvPr>
            <p:ph type="title"/>
          </p:nvPr>
        </p:nvSpPr>
        <p:spPr/>
        <p:txBody>
          <a:bodyPr/>
          <a:lstStyle/>
          <a:p>
            <a:r>
              <a:rPr lang="en-US" altLang="zh-CN" dirty="0"/>
              <a:t>Highest beam current</a:t>
            </a:r>
            <a:endParaRPr lang="en-US" dirty="0"/>
          </a:p>
        </p:txBody>
      </p:sp>
      <p:grpSp>
        <p:nvGrpSpPr>
          <p:cNvPr id="17" name="Group 16">
            <a:extLst>
              <a:ext uri="{FF2B5EF4-FFF2-40B4-BE49-F238E27FC236}">
                <a16:creationId xmlns:a16="http://schemas.microsoft.com/office/drawing/2014/main" id="{2863D47E-0601-43A2-9364-346E67D879A4}"/>
              </a:ext>
            </a:extLst>
          </p:cNvPr>
          <p:cNvGrpSpPr/>
          <p:nvPr/>
        </p:nvGrpSpPr>
        <p:grpSpPr>
          <a:xfrm>
            <a:off x="3535683" y="1284647"/>
            <a:ext cx="17042670" cy="10520854"/>
            <a:chOff x="243841" y="401023"/>
            <a:chExt cx="8521335" cy="5260427"/>
          </a:xfrm>
        </p:grpSpPr>
        <p:pic>
          <p:nvPicPr>
            <p:cNvPr id="3" name="Picture 2">
              <a:extLst>
                <a:ext uri="{FF2B5EF4-FFF2-40B4-BE49-F238E27FC236}">
                  <a16:creationId xmlns:a16="http://schemas.microsoft.com/office/drawing/2014/main" id="{E67D39FD-9C3A-43A1-85D0-8B12E211A01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43841" y="548648"/>
              <a:ext cx="8521335" cy="5112802"/>
            </a:xfrm>
            <a:prstGeom prst="rect">
              <a:avLst/>
            </a:prstGeom>
          </p:spPr>
        </p:pic>
        <p:cxnSp>
          <p:nvCxnSpPr>
            <p:cNvPr id="6" name="Straight Connector 5">
              <a:extLst>
                <a:ext uri="{FF2B5EF4-FFF2-40B4-BE49-F238E27FC236}">
                  <a16:creationId xmlns:a16="http://schemas.microsoft.com/office/drawing/2014/main" id="{AF66DCE2-BDD2-4DA6-A049-36F02AD407CB}"/>
                </a:ext>
              </a:extLst>
            </p:cNvPr>
            <p:cNvCxnSpPr>
              <a:cxnSpLocks/>
            </p:cNvCxnSpPr>
            <p:nvPr/>
          </p:nvCxnSpPr>
          <p:spPr>
            <a:xfrm>
              <a:off x="1989221" y="849085"/>
              <a:ext cx="2223551"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04D78A69-28F7-4011-BFF6-B4E4B3739714}"/>
                </a:ext>
              </a:extLst>
            </p:cNvPr>
            <p:cNvCxnSpPr>
              <a:cxnSpLocks/>
            </p:cNvCxnSpPr>
            <p:nvPr/>
          </p:nvCxnSpPr>
          <p:spPr>
            <a:xfrm>
              <a:off x="4212771" y="2105297"/>
              <a:ext cx="2677886"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
          <p:nvSpPr>
            <p:cNvPr id="15" name="TextBox 14">
              <a:extLst>
                <a:ext uri="{FF2B5EF4-FFF2-40B4-BE49-F238E27FC236}">
                  <a16:creationId xmlns:a16="http://schemas.microsoft.com/office/drawing/2014/main" id="{84488AEA-DC71-4B02-8BCE-AF606E8ADF70}"/>
                </a:ext>
              </a:extLst>
            </p:cNvPr>
            <p:cNvSpPr txBox="1"/>
            <p:nvPr/>
          </p:nvSpPr>
          <p:spPr>
            <a:xfrm>
              <a:off x="4020365" y="1682623"/>
              <a:ext cx="2015937" cy="507832"/>
            </a:xfrm>
            <a:prstGeom prst="rect">
              <a:avLst/>
            </a:prstGeom>
            <a:noFill/>
          </p:spPr>
          <p:txBody>
            <a:bodyPr wrap="none" rtlCol="0">
              <a:spAutoFit/>
            </a:bodyPr>
            <a:lstStyle/>
            <a:p>
              <a:r>
                <a:rPr lang="en-US" sz="6000" dirty="0">
                  <a:solidFill>
                    <a:srgbClr val="FF0000"/>
                  </a:solidFill>
                  <a:latin typeface="黑体" panose="02010609060101010101" pitchFamily="49" charset="-122"/>
                  <a:ea typeface="黑体" panose="02010609060101010101" pitchFamily="49" charset="-122"/>
                </a:rPr>
                <a:t>JUNA</a:t>
              </a:r>
              <a:r>
                <a:rPr lang="zh-CN" altLang="en-US" sz="6000" dirty="0">
                  <a:solidFill>
                    <a:srgbClr val="FF0000"/>
                  </a:solidFill>
                  <a:latin typeface="黑体" panose="02010609060101010101" pitchFamily="49" charset="-122"/>
                  <a:ea typeface="黑体" panose="02010609060101010101" pitchFamily="49" charset="-122"/>
                </a:rPr>
                <a:t> </a:t>
              </a:r>
              <a:r>
                <a:rPr lang="en-US" altLang="zh-CN" sz="6000" dirty="0">
                  <a:solidFill>
                    <a:srgbClr val="FF0000"/>
                  </a:solidFill>
                  <a:latin typeface="黑体" panose="02010609060101010101" pitchFamily="49" charset="-122"/>
                  <a:ea typeface="黑体" panose="02010609060101010101" pitchFamily="49" charset="-122"/>
                </a:rPr>
                <a:t>Limit</a:t>
              </a:r>
              <a:endParaRPr lang="en-US" sz="6000" dirty="0">
                <a:solidFill>
                  <a:srgbClr val="FF0000"/>
                </a:solidFill>
                <a:latin typeface="黑体" panose="02010609060101010101" pitchFamily="49" charset="-122"/>
                <a:ea typeface="黑体" panose="02010609060101010101" pitchFamily="49" charset="-122"/>
              </a:endParaRPr>
            </a:p>
          </p:txBody>
        </p:sp>
        <p:sp>
          <p:nvSpPr>
            <p:cNvPr id="16" name="TextBox 15">
              <a:extLst>
                <a:ext uri="{FF2B5EF4-FFF2-40B4-BE49-F238E27FC236}">
                  <a16:creationId xmlns:a16="http://schemas.microsoft.com/office/drawing/2014/main" id="{5AEA12F3-DD6A-47CC-BDF6-E464DF1FFD7B}"/>
                </a:ext>
              </a:extLst>
            </p:cNvPr>
            <p:cNvSpPr txBox="1"/>
            <p:nvPr/>
          </p:nvSpPr>
          <p:spPr>
            <a:xfrm>
              <a:off x="2011731" y="401023"/>
              <a:ext cx="2015937" cy="507832"/>
            </a:xfrm>
            <a:prstGeom prst="rect">
              <a:avLst/>
            </a:prstGeom>
            <a:noFill/>
          </p:spPr>
          <p:txBody>
            <a:bodyPr wrap="none" rtlCol="0">
              <a:spAutoFit/>
            </a:bodyPr>
            <a:lstStyle/>
            <a:p>
              <a:r>
                <a:rPr lang="en-US" sz="6000" dirty="0">
                  <a:solidFill>
                    <a:srgbClr val="FF0000"/>
                  </a:solidFill>
                  <a:latin typeface="黑体" panose="02010609060101010101" pitchFamily="49" charset="-122"/>
                  <a:ea typeface="黑体" panose="02010609060101010101" pitchFamily="49" charset="-122"/>
                </a:rPr>
                <a:t>JUNA Limit</a:t>
              </a:r>
            </a:p>
          </p:txBody>
        </p:sp>
      </p:grpSp>
      <p:sp>
        <p:nvSpPr>
          <p:cNvPr id="18" name="TextBox 17">
            <a:extLst>
              <a:ext uri="{FF2B5EF4-FFF2-40B4-BE49-F238E27FC236}">
                <a16:creationId xmlns:a16="http://schemas.microsoft.com/office/drawing/2014/main" id="{BBE5F0CD-1816-4032-A63D-E658C018D3E2}"/>
              </a:ext>
            </a:extLst>
          </p:cNvPr>
          <p:cNvSpPr txBox="1">
            <a:spLocks noChangeArrowheads="1"/>
          </p:cNvSpPr>
          <p:nvPr/>
        </p:nvSpPr>
        <p:spPr bwMode="auto">
          <a:xfrm>
            <a:off x="6182361" y="11535231"/>
            <a:ext cx="1466595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zh-CN" sz="4000" dirty="0">
                <a:solidFill>
                  <a:srgbClr val="0000FF"/>
                </a:solidFill>
                <a:latin typeface="SimHei" panose="02010609060101010101" pitchFamily="49" charset="-122"/>
                <a:ea typeface="SimHei" panose="02010609060101010101" pitchFamily="49" charset="-122"/>
              </a:rPr>
              <a:t>Preparation + Beam time: Feb. 27 to Mar. 16, 2021</a:t>
            </a:r>
          </a:p>
        </p:txBody>
      </p:sp>
    </p:spTree>
    <p:extLst>
      <p:ext uri="{BB962C8B-B14F-4D97-AF65-F5344CB8AC3E}">
        <p14:creationId xmlns:p14="http://schemas.microsoft.com/office/powerpoint/2010/main" val="18662449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AABF2-4DA5-4B84-B764-D689F573B9E0}"/>
              </a:ext>
            </a:extLst>
          </p:cNvPr>
          <p:cNvSpPr>
            <a:spLocks noGrp="1"/>
          </p:cNvSpPr>
          <p:nvPr>
            <p:ph type="title"/>
          </p:nvPr>
        </p:nvSpPr>
        <p:spPr/>
        <p:txBody>
          <a:bodyPr/>
          <a:lstStyle/>
          <a:p>
            <a:r>
              <a:rPr lang="en-US" dirty="0"/>
              <a:t>S-factor of </a:t>
            </a:r>
            <a:r>
              <a:rPr lang="en-US" baseline="30000" dirty="0"/>
              <a:t>13</a:t>
            </a:r>
            <a:r>
              <a:rPr lang="en-US" dirty="0"/>
              <a:t>C(</a:t>
            </a:r>
            <a:r>
              <a:rPr lang="en-US" dirty="0" err="1">
                <a:latin typeface="Symbol" panose="05050102010706020507" pitchFamily="18" charset="2"/>
              </a:rPr>
              <a:t>a</a:t>
            </a:r>
            <a:r>
              <a:rPr lang="en-US" dirty="0" err="1"/>
              <a:t>,n</a:t>
            </a:r>
            <a:r>
              <a:rPr lang="en-US" dirty="0"/>
              <a:t>)</a:t>
            </a:r>
            <a:r>
              <a:rPr lang="en-US" baseline="30000" dirty="0"/>
              <a:t>16</a:t>
            </a:r>
            <a:r>
              <a:rPr lang="en-US" dirty="0"/>
              <a:t>O </a:t>
            </a:r>
          </a:p>
        </p:txBody>
      </p:sp>
      <p:pic>
        <p:nvPicPr>
          <p:cNvPr id="4" name="Picture 3">
            <a:extLst>
              <a:ext uri="{FF2B5EF4-FFF2-40B4-BE49-F238E27FC236}">
                <a16:creationId xmlns:a16="http://schemas.microsoft.com/office/drawing/2014/main" id="{62257846-2D11-41B2-BF55-1F205C418FD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87266" y="2131596"/>
            <a:ext cx="17106900" cy="9067800"/>
          </a:xfrm>
          <a:prstGeom prst="rect">
            <a:avLst/>
          </a:prstGeom>
        </p:spPr>
      </p:pic>
      <p:sp>
        <p:nvSpPr>
          <p:cNvPr id="5" name="TextBox 4">
            <a:extLst>
              <a:ext uri="{FF2B5EF4-FFF2-40B4-BE49-F238E27FC236}">
                <a16:creationId xmlns:a16="http://schemas.microsoft.com/office/drawing/2014/main" id="{471D3945-EB9A-4A57-BB41-2A536605DF86}"/>
              </a:ext>
            </a:extLst>
          </p:cNvPr>
          <p:cNvSpPr txBox="1"/>
          <p:nvPr/>
        </p:nvSpPr>
        <p:spPr>
          <a:xfrm>
            <a:off x="585536" y="11262521"/>
            <a:ext cx="23325221" cy="2123658"/>
          </a:xfrm>
          <a:prstGeom prst="rect">
            <a:avLst/>
          </a:prstGeom>
          <a:noFill/>
        </p:spPr>
        <p:txBody>
          <a:bodyPr wrap="square" rtlCol="0">
            <a:spAutoFit/>
          </a:bodyPr>
          <a:lstStyle/>
          <a:p>
            <a:pPr marL="685800" indent="-685800" algn="l">
              <a:buFont typeface="Arial" panose="020B0604020202020204" pitchFamily="34" charset="0"/>
              <a:buChar char="•"/>
            </a:pPr>
            <a:r>
              <a:rPr lang="en-US" altLang="zh-CN" sz="4400" b="1" dirty="0">
                <a:solidFill>
                  <a:srgbClr val="FF0000"/>
                </a:solidFill>
              </a:rPr>
              <a:t>Consistent measurement from 0.24-1.9 MeV </a:t>
            </a:r>
            <a:r>
              <a:rPr lang="en-US" altLang="zh-CN" sz="4400" b="1" dirty="0">
                <a:solidFill>
                  <a:srgbClr val="0000FF"/>
                </a:solidFill>
              </a:rPr>
              <a:t>resolves the existing discrepancy</a:t>
            </a:r>
          </a:p>
          <a:p>
            <a:pPr marL="685800" indent="-685800" algn="l">
              <a:buFont typeface="Arial" panose="020B0604020202020204" pitchFamily="34" charset="0"/>
              <a:buChar char="•"/>
            </a:pPr>
            <a:r>
              <a:rPr lang="en-US" altLang="zh-CN" sz="4400" b="1" dirty="0">
                <a:solidFill>
                  <a:srgbClr val="0000FF"/>
                </a:solidFill>
              </a:rPr>
              <a:t>A</a:t>
            </a:r>
            <a:r>
              <a:rPr lang="en-US" sz="4400" b="1" dirty="0">
                <a:solidFill>
                  <a:srgbClr val="0000FF"/>
                </a:solidFill>
              </a:rPr>
              <a:t>grees with the best LUNA fit at </a:t>
            </a:r>
            <a:r>
              <a:rPr lang="en-US" sz="4400" b="1" dirty="0" err="1">
                <a:solidFill>
                  <a:srgbClr val="0000FF"/>
                </a:solidFill>
              </a:rPr>
              <a:t>E</a:t>
            </a:r>
            <a:r>
              <a:rPr lang="en-US" sz="4400" b="1" baseline="-25000" dirty="0" err="1">
                <a:solidFill>
                  <a:srgbClr val="0000FF"/>
                </a:solidFill>
              </a:rPr>
              <a:t>cm</a:t>
            </a:r>
            <a:r>
              <a:rPr lang="en-US" sz="4400" b="1" dirty="0">
                <a:solidFill>
                  <a:srgbClr val="0000FF"/>
                </a:solidFill>
              </a:rPr>
              <a:t>&gt;0.2 MeV and </a:t>
            </a:r>
            <a:r>
              <a:rPr lang="en-US" altLang="zh-CN" sz="4400" b="1" dirty="0">
                <a:solidFill>
                  <a:srgbClr val="006600"/>
                </a:solidFill>
              </a:rPr>
              <a:t>the “low LUNA” fit at </a:t>
            </a:r>
            <a:r>
              <a:rPr lang="en-US" altLang="zh-CN" sz="4400" b="1" dirty="0" err="1">
                <a:solidFill>
                  <a:srgbClr val="006600"/>
                </a:solidFill>
              </a:rPr>
              <a:t>E</a:t>
            </a:r>
            <a:r>
              <a:rPr lang="en-US" altLang="zh-CN" sz="4400" b="1" baseline="-25000" dirty="0" err="1">
                <a:solidFill>
                  <a:srgbClr val="006600"/>
                </a:solidFill>
              </a:rPr>
              <a:t>cm</a:t>
            </a:r>
            <a:r>
              <a:rPr lang="en-US" altLang="zh-CN" sz="4400" b="1" dirty="0">
                <a:solidFill>
                  <a:srgbClr val="006600"/>
                </a:solidFill>
              </a:rPr>
              <a:t>&lt;0.2 MeV</a:t>
            </a:r>
          </a:p>
          <a:p>
            <a:pPr marL="685800" indent="-685800" algn="l">
              <a:buFont typeface="Arial" panose="020B0604020202020204" pitchFamily="34" charset="0"/>
              <a:buChar char="•"/>
            </a:pPr>
            <a:r>
              <a:rPr lang="en-US" sz="4400" b="1" dirty="0">
                <a:solidFill>
                  <a:srgbClr val="FF0000"/>
                </a:solidFill>
              </a:rPr>
              <a:t>15% systematically higher </a:t>
            </a:r>
            <a:r>
              <a:rPr lang="en-US" sz="4400" b="1" dirty="0">
                <a:solidFill>
                  <a:srgbClr val="0000FF"/>
                </a:solidFill>
              </a:rPr>
              <a:t>than the LUNA data</a:t>
            </a:r>
          </a:p>
        </p:txBody>
      </p:sp>
      <p:sp>
        <p:nvSpPr>
          <p:cNvPr id="3" name="TextBox 2">
            <a:extLst>
              <a:ext uri="{FF2B5EF4-FFF2-40B4-BE49-F238E27FC236}">
                <a16:creationId xmlns:a16="http://schemas.microsoft.com/office/drawing/2014/main" id="{D95A67D2-07A5-4356-ABDD-FE547EC64F7D}"/>
              </a:ext>
            </a:extLst>
          </p:cNvPr>
          <p:cNvSpPr txBox="1"/>
          <p:nvPr/>
        </p:nvSpPr>
        <p:spPr>
          <a:xfrm>
            <a:off x="7806985" y="9249601"/>
            <a:ext cx="10152138" cy="830997"/>
          </a:xfrm>
          <a:prstGeom prst="rect">
            <a:avLst/>
          </a:prstGeom>
          <a:noFill/>
        </p:spPr>
        <p:txBody>
          <a:bodyPr wrap="none" rtlCol="0">
            <a:spAutoFit/>
          </a:bodyPr>
          <a:lstStyle/>
          <a:p>
            <a:r>
              <a:rPr lang="en-US" sz="4800" i="1" dirty="0">
                <a:solidFill>
                  <a:schemeClr val="accent1"/>
                </a:solidFill>
              </a:rPr>
              <a:t>11% systematic uncertainty included</a:t>
            </a:r>
          </a:p>
        </p:txBody>
      </p:sp>
      <p:grpSp>
        <p:nvGrpSpPr>
          <p:cNvPr id="8" name="Group 7">
            <a:extLst>
              <a:ext uri="{FF2B5EF4-FFF2-40B4-BE49-F238E27FC236}">
                <a16:creationId xmlns:a16="http://schemas.microsoft.com/office/drawing/2014/main" id="{B52DC8E9-FF04-D7AD-DAE3-957EFCB5280F}"/>
              </a:ext>
            </a:extLst>
          </p:cNvPr>
          <p:cNvGrpSpPr/>
          <p:nvPr/>
        </p:nvGrpSpPr>
        <p:grpSpPr>
          <a:xfrm>
            <a:off x="19265064" y="3304676"/>
            <a:ext cx="3394409" cy="2798898"/>
            <a:chOff x="19475116" y="2887579"/>
            <a:chExt cx="3394409" cy="2798898"/>
          </a:xfrm>
        </p:grpSpPr>
        <p:pic>
          <p:nvPicPr>
            <p:cNvPr id="6" name="Picture 5">
              <a:extLst>
                <a:ext uri="{FF2B5EF4-FFF2-40B4-BE49-F238E27FC236}">
                  <a16:creationId xmlns:a16="http://schemas.microsoft.com/office/drawing/2014/main" id="{D6FCE145-A09A-A62F-D3C3-310AFFD9D84E}"/>
                </a:ext>
              </a:extLst>
            </p:cNvPr>
            <p:cNvPicPr>
              <a:picLocks noChangeAspect="1"/>
            </p:cNvPicPr>
            <p:nvPr/>
          </p:nvPicPr>
          <p:blipFill>
            <a:blip r:embed="rId3"/>
            <a:stretch>
              <a:fillRect/>
            </a:stretch>
          </p:blipFill>
          <p:spPr>
            <a:xfrm>
              <a:off x="19475116" y="2887579"/>
              <a:ext cx="3394409" cy="2798898"/>
            </a:xfrm>
            <a:prstGeom prst="rect">
              <a:avLst/>
            </a:prstGeom>
          </p:spPr>
        </p:pic>
        <p:sp>
          <p:nvSpPr>
            <p:cNvPr id="7" name="TextBox 6">
              <a:extLst>
                <a:ext uri="{FF2B5EF4-FFF2-40B4-BE49-F238E27FC236}">
                  <a16:creationId xmlns:a16="http://schemas.microsoft.com/office/drawing/2014/main" id="{8EEF13EE-DF7B-85CB-84AD-3E3F1B548206}"/>
                </a:ext>
              </a:extLst>
            </p:cNvPr>
            <p:cNvSpPr txBox="1"/>
            <p:nvPr/>
          </p:nvSpPr>
          <p:spPr>
            <a:xfrm>
              <a:off x="19944330" y="5006225"/>
              <a:ext cx="2586983" cy="646331"/>
            </a:xfrm>
            <a:prstGeom prst="rect">
              <a:avLst/>
            </a:prstGeom>
            <a:solidFill>
              <a:schemeClr val="bg1">
                <a:alpha val="50000"/>
              </a:schemeClr>
            </a:solidFill>
          </p:spPr>
          <p:txBody>
            <a:bodyPr wrap="square" rtlCol="0">
              <a:spAutoFit/>
            </a:bodyPr>
            <a:lstStyle/>
            <a:p>
              <a:r>
                <a:rPr lang="en-US" altLang="zh-CN" sz="3600" b="1" dirty="0">
                  <a:solidFill>
                    <a:srgbClr val="FFFF00"/>
                  </a:solidFill>
                </a:rPr>
                <a:t>Lin &amp; Gao</a:t>
              </a:r>
              <a:endParaRPr lang="en-US" sz="3600" b="1" dirty="0">
                <a:solidFill>
                  <a:srgbClr val="FFFF00"/>
                </a:solidFill>
              </a:endParaRPr>
            </a:p>
          </p:txBody>
        </p:sp>
      </p:grpSp>
      <p:sp>
        <p:nvSpPr>
          <p:cNvPr id="9" name="TextBox 8">
            <a:extLst>
              <a:ext uri="{FF2B5EF4-FFF2-40B4-BE49-F238E27FC236}">
                <a16:creationId xmlns:a16="http://schemas.microsoft.com/office/drawing/2014/main" id="{5317972C-56EC-7E4C-037B-9653AD06A498}"/>
              </a:ext>
            </a:extLst>
          </p:cNvPr>
          <p:cNvSpPr txBox="1"/>
          <p:nvPr/>
        </p:nvSpPr>
        <p:spPr>
          <a:xfrm>
            <a:off x="19276178" y="7559663"/>
            <a:ext cx="4313737" cy="2246769"/>
          </a:xfrm>
          <a:prstGeom prst="rect">
            <a:avLst/>
          </a:prstGeom>
          <a:noFill/>
        </p:spPr>
        <p:txBody>
          <a:bodyPr wrap="square" rtlCol="0">
            <a:spAutoFit/>
          </a:bodyPr>
          <a:lstStyle/>
          <a:p>
            <a:pPr marL="285750" indent="-285750" algn="l">
              <a:buFont typeface="Arial" panose="020B0604020202020204" pitchFamily="34" charset="0"/>
              <a:buChar char="•"/>
            </a:pPr>
            <a:r>
              <a:rPr lang="en-US" sz="2800" dirty="0">
                <a:solidFill>
                  <a:srgbClr val="FF0000"/>
                </a:solidFill>
              </a:rPr>
              <a:t>JUNA data </a:t>
            </a:r>
            <a:r>
              <a:rPr lang="en-US" altLang="zh-CN" sz="2800" dirty="0">
                <a:solidFill>
                  <a:srgbClr val="FF0000"/>
                </a:solidFill>
              </a:rPr>
              <a:t>analyzed</a:t>
            </a:r>
            <a:r>
              <a:rPr lang="en-US" sz="2800" dirty="0">
                <a:solidFill>
                  <a:srgbClr val="FF0000"/>
                </a:solidFill>
              </a:rPr>
              <a:t> by B.S. Gao (IMP)</a:t>
            </a:r>
          </a:p>
          <a:p>
            <a:pPr marL="285750" indent="-285750" algn="l">
              <a:buFont typeface="Arial" panose="020B0604020202020204" pitchFamily="34" charset="0"/>
              <a:buChar char="•"/>
            </a:pPr>
            <a:endParaRPr lang="en-US" sz="2800" dirty="0">
              <a:solidFill>
                <a:srgbClr val="FF0000"/>
              </a:solidFill>
            </a:endParaRPr>
          </a:p>
          <a:p>
            <a:pPr marL="285750" indent="-285750" algn="l">
              <a:buFont typeface="Arial" panose="020B0604020202020204" pitchFamily="34" charset="0"/>
              <a:buChar char="•"/>
            </a:pPr>
            <a:r>
              <a:rPr lang="en-US" sz="2800" dirty="0">
                <a:solidFill>
                  <a:srgbClr val="0000FF"/>
                </a:solidFill>
              </a:rPr>
              <a:t>SCU data </a:t>
            </a:r>
            <a:r>
              <a:rPr lang="en-US" altLang="zh-CN" sz="2800" dirty="0">
                <a:solidFill>
                  <a:srgbClr val="0000FF"/>
                </a:solidFill>
              </a:rPr>
              <a:t>analyzed</a:t>
            </a:r>
            <a:r>
              <a:rPr lang="en-US" sz="2800" dirty="0">
                <a:solidFill>
                  <a:srgbClr val="0000FF"/>
                </a:solidFill>
              </a:rPr>
              <a:t> by W.P. Lin(SCU)</a:t>
            </a:r>
          </a:p>
        </p:txBody>
      </p:sp>
      <p:sp>
        <p:nvSpPr>
          <p:cNvPr id="10" name="TextBox 9">
            <a:extLst>
              <a:ext uri="{FF2B5EF4-FFF2-40B4-BE49-F238E27FC236}">
                <a16:creationId xmlns:a16="http://schemas.microsoft.com/office/drawing/2014/main" id="{48FC222E-43DD-D817-6B2F-ECA7CBBAABE5}"/>
              </a:ext>
            </a:extLst>
          </p:cNvPr>
          <p:cNvSpPr txBox="1"/>
          <p:nvPr/>
        </p:nvSpPr>
        <p:spPr>
          <a:xfrm>
            <a:off x="3930561" y="1765808"/>
            <a:ext cx="657231"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4400" b="1" i="0" u="none" strike="noStrike" cap="none" spc="0" normalizeH="0" baseline="0" dirty="0">
                <a:ln>
                  <a:noFill/>
                </a:ln>
                <a:solidFill>
                  <a:srgbClr val="000000"/>
                </a:solidFill>
                <a:effectLst/>
                <a:uFillTx/>
                <a:latin typeface="+mj-lt"/>
                <a:ea typeface="+mj-ea"/>
                <a:cs typeface="+mj-cs"/>
                <a:sym typeface="Helvetica"/>
              </a:rPr>
              <a:t>T</a:t>
            </a:r>
            <a:r>
              <a:rPr kumimoji="0" lang="en-US" sz="4400" b="1" i="0" u="none" strike="noStrike" cap="none" spc="0" normalizeH="0" baseline="-25000" dirty="0">
                <a:ln>
                  <a:noFill/>
                </a:ln>
                <a:solidFill>
                  <a:srgbClr val="000000"/>
                </a:solidFill>
                <a:effectLst/>
                <a:uFillTx/>
                <a:latin typeface="+mj-lt"/>
                <a:ea typeface="+mj-ea"/>
                <a:cs typeface="+mj-cs"/>
                <a:sym typeface="Helvetica"/>
              </a:rPr>
              <a:t>9</a:t>
            </a:r>
          </a:p>
        </p:txBody>
      </p:sp>
      <p:sp>
        <p:nvSpPr>
          <p:cNvPr id="11" name="Rectangle 10">
            <a:extLst>
              <a:ext uri="{FF2B5EF4-FFF2-40B4-BE49-F238E27FC236}">
                <a16:creationId xmlns:a16="http://schemas.microsoft.com/office/drawing/2014/main" id="{76CEBFD2-C322-4A23-0737-9544E156CF5A}"/>
              </a:ext>
            </a:extLst>
          </p:cNvPr>
          <p:cNvSpPr/>
          <p:nvPr/>
        </p:nvSpPr>
        <p:spPr>
          <a:xfrm>
            <a:off x="4543098" y="2679032"/>
            <a:ext cx="3526082" cy="7780421"/>
          </a:xfrm>
          <a:prstGeom prst="rect">
            <a:avLst/>
          </a:prstGeom>
          <a:solidFill>
            <a:srgbClr val="FFFF00">
              <a:alpha val="5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mj-lt"/>
              <a:ea typeface="+mj-ea"/>
              <a:cs typeface="+mj-cs"/>
              <a:sym typeface="Helvetica"/>
            </a:endParaRPr>
          </a:p>
        </p:txBody>
      </p:sp>
    </p:spTree>
    <p:extLst>
      <p:ext uri="{BB962C8B-B14F-4D97-AF65-F5344CB8AC3E}">
        <p14:creationId xmlns:p14="http://schemas.microsoft.com/office/powerpoint/2010/main" val="7487905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5" name="13C(α,n)16O: solve the uncertainty"/>
          <p:cNvSpPr txBox="1">
            <a:spLocks noGrp="1"/>
          </p:cNvSpPr>
          <p:nvPr>
            <p:ph type="title"/>
          </p:nvPr>
        </p:nvSpPr>
        <p:spPr>
          <a:xfrm>
            <a:off x="1004154" y="-162736"/>
            <a:ext cx="20556778" cy="1407754"/>
          </a:xfrm>
          <a:prstGeom prst="rect">
            <a:avLst/>
          </a:prstGeom>
        </p:spPr>
        <p:txBody>
          <a:bodyPr/>
          <a:lstStyle/>
          <a:p>
            <a:pPr defTabSz="660400">
              <a:defRPr sz="8500" baseline="31999"/>
            </a:pPr>
            <a:r>
              <a:rPr dirty="0"/>
              <a:t>13</a:t>
            </a:r>
            <a:r>
              <a:rPr baseline="0" dirty="0"/>
              <a:t>C(α,n)</a:t>
            </a:r>
            <a:r>
              <a:rPr dirty="0"/>
              <a:t>16</a:t>
            </a:r>
            <a:r>
              <a:rPr baseline="0" dirty="0"/>
              <a:t>O</a:t>
            </a:r>
            <a:r>
              <a:rPr lang="en-US" baseline="0" dirty="0"/>
              <a:t> reaction rate</a:t>
            </a:r>
            <a:endParaRPr dirty="0"/>
          </a:p>
        </p:txBody>
      </p:sp>
      <p:sp>
        <p:nvSpPr>
          <p:cNvPr id="1726" name="13C(α,n)16O, PRL in press 2022"/>
          <p:cNvSpPr txBox="1"/>
          <p:nvPr/>
        </p:nvSpPr>
        <p:spPr>
          <a:xfrm>
            <a:off x="3808400" y="1298103"/>
            <a:ext cx="16470647" cy="7848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6" tIns="91436" rIns="91436" bIns="91436">
            <a:spAutoFit/>
          </a:bodyPr>
          <a:lstStyle/>
          <a:p>
            <a:pPr lvl="2" indent="457200" defTabSz="1651000">
              <a:spcBef>
                <a:spcPts val="11800"/>
              </a:spcBef>
              <a:defRPr sz="3900" baseline="31999">
                <a:solidFill>
                  <a:srgbClr val="FFFFFF"/>
                </a:solidFill>
                <a:latin typeface="+mn-lt"/>
                <a:ea typeface="+mn-ea"/>
                <a:cs typeface="+mn-cs"/>
                <a:sym typeface="Helvetica Neue"/>
              </a:defRPr>
            </a:pPr>
            <a:r>
              <a:rPr baseline="0" dirty="0"/>
              <a:t>B. S. Gao</a:t>
            </a:r>
            <a:r>
              <a:rPr lang="en-US" baseline="0" dirty="0"/>
              <a:t> et al.</a:t>
            </a:r>
            <a:r>
              <a:rPr baseline="0" dirty="0"/>
              <a:t>, PRL in press 2022</a:t>
            </a:r>
          </a:p>
        </p:txBody>
      </p:sp>
      <p:pic>
        <p:nvPicPr>
          <p:cNvPr id="2" name="Picture 1">
            <a:extLst>
              <a:ext uri="{FF2B5EF4-FFF2-40B4-BE49-F238E27FC236}">
                <a16:creationId xmlns:a16="http://schemas.microsoft.com/office/drawing/2014/main" id="{279FB741-79D3-A235-BC38-CF98F0BD2079}"/>
              </a:ext>
            </a:extLst>
          </p:cNvPr>
          <p:cNvPicPr>
            <a:picLocks noChangeAspect="1"/>
          </p:cNvPicPr>
          <p:nvPr/>
        </p:nvPicPr>
        <p:blipFill>
          <a:blip r:embed="rId3"/>
          <a:stretch>
            <a:fillRect/>
          </a:stretch>
        </p:blipFill>
        <p:spPr>
          <a:xfrm>
            <a:off x="423516" y="2218829"/>
            <a:ext cx="16042502" cy="11154886"/>
          </a:xfrm>
          <a:prstGeom prst="rect">
            <a:avLst/>
          </a:prstGeom>
          <a:solidFill>
            <a:srgbClr val="FFFFFF"/>
          </a:solidFill>
        </p:spPr>
      </p:pic>
      <p:sp>
        <p:nvSpPr>
          <p:cNvPr id="46" name="TextBox 45">
            <a:extLst>
              <a:ext uri="{FF2B5EF4-FFF2-40B4-BE49-F238E27FC236}">
                <a16:creationId xmlns:a16="http://schemas.microsoft.com/office/drawing/2014/main" id="{EB55915A-C2DE-6F7F-28F7-66884E8032EF}"/>
              </a:ext>
            </a:extLst>
          </p:cNvPr>
          <p:cNvSpPr txBox="1"/>
          <p:nvPr/>
        </p:nvSpPr>
        <p:spPr>
          <a:xfrm>
            <a:off x="17339342" y="3566818"/>
            <a:ext cx="6820070" cy="8217634"/>
          </a:xfrm>
          <a:prstGeom prst="rect">
            <a:avLst/>
          </a:prstGeom>
          <a:solidFill>
            <a:srgbClr val="FFFFFF"/>
          </a:solidFill>
        </p:spPr>
        <p:txBody>
          <a:bodyPr wrap="square" rtlCol="0">
            <a:spAutoFit/>
          </a:bodyPr>
          <a:lstStyle/>
          <a:p>
            <a:pPr marL="285750" indent="-285750" algn="l">
              <a:buFont typeface="Arial" panose="020B0604020202020204" pitchFamily="34" charset="0"/>
              <a:buChar char="•"/>
            </a:pPr>
            <a:r>
              <a:rPr lang="en-US" sz="6600" b="1" dirty="0">
                <a:solidFill>
                  <a:srgbClr val="006600"/>
                </a:solidFill>
              </a:rPr>
              <a:t>Indirect measurement in Green</a:t>
            </a:r>
          </a:p>
          <a:p>
            <a:pPr marL="285750" indent="-285750" algn="l">
              <a:buFont typeface="Arial" panose="020B0604020202020204" pitchFamily="34" charset="0"/>
              <a:buChar char="•"/>
            </a:pPr>
            <a:r>
              <a:rPr lang="en-US" sz="6600" b="1" dirty="0">
                <a:solidFill>
                  <a:srgbClr val="FF0000"/>
                </a:solidFill>
              </a:rPr>
              <a:t>Direct measurement in Red</a:t>
            </a:r>
          </a:p>
          <a:p>
            <a:pPr marL="285750" indent="-285750" algn="l">
              <a:buFont typeface="Arial" panose="020B0604020202020204" pitchFamily="34" charset="0"/>
              <a:buChar char="•"/>
            </a:pPr>
            <a:r>
              <a:rPr lang="en-US" sz="6600" b="1" dirty="0">
                <a:solidFill>
                  <a:srgbClr val="4472C4"/>
                </a:solidFill>
              </a:rPr>
              <a:t>Compilation in Blue</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FA4ED-3096-5AA6-AE79-A1085F8DEB64}"/>
              </a:ext>
            </a:extLst>
          </p:cNvPr>
          <p:cNvSpPr>
            <a:spLocks noGrp="1"/>
          </p:cNvSpPr>
          <p:nvPr>
            <p:ph type="title"/>
          </p:nvPr>
        </p:nvSpPr>
        <p:spPr/>
        <p:txBody>
          <a:bodyPr>
            <a:normAutofit fontScale="90000"/>
          </a:bodyPr>
          <a:lstStyle/>
          <a:p>
            <a:endParaRPr lang="en-US"/>
          </a:p>
        </p:txBody>
      </p:sp>
      <p:pic>
        <p:nvPicPr>
          <p:cNvPr id="4" name="Picture 2" descr="D:\工作\科研\暗物质\CDEX\宣传材料\岳骞老师\CJPL\图片\宣传册\一级水电站坝址.jpg">
            <a:extLst>
              <a:ext uri="{FF2B5EF4-FFF2-40B4-BE49-F238E27FC236}">
                <a16:creationId xmlns:a16="http://schemas.microsoft.com/office/drawing/2014/main" id="{4016E697-7F9D-420D-137D-27E1C0B80F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6350"/>
            <a:ext cx="18288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1718232"/>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D39AF4-6562-4EF7-8496-26567210D286}"/>
              </a:ext>
            </a:extLst>
          </p:cNvPr>
          <p:cNvPicPr>
            <a:picLocks noChangeAspect="1"/>
          </p:cNvPicPr>
          <p:nvPr/>
        </p:nvPicPr>
        <p:blipFill>
          <a:blip r:embed="rId2"/>
          <a:stretch>
            <a:fillRect/>
          </a:stretch>
        </p:blipFill>
        <p:spPr>
          <a:xfrm>
            <a:off x="12316325" y="2223689"/>
            <a:ext cx="8980686" cy="6884684"/>
          </a:xfrm>
          <a:prstGeom prst="rect">
            <a:avLst/>
          </a:prstGeom>
        </p:spPr>
      </p:pic>
      <p:sp>
        <p:nvSpPr>
          <p:cNvPr id="2" name="Title 1">
            <a:extLst>
              <a:ext uri="{FF2B5EF4-FFF2-40B4-BE49-F238E27FC236}">
                <a16:creationId xmlns:a16="http://schemas.microsoft.com/office/drawing/2014/main" id="{80CAD095-76D0-46CF-92CD-EC35BFF7E3F6}"/>
              </a:ext>
            </a:extLst>
          </p:cNvPr>
          <p:cNvSpPr>
            <a:spLocks noGrp="1"/>
          </p:cNvSpPr>
          <p:nvPr>
            <p:ph type="title"/>
          </p:nvPr>
        </p:nvSpPr>
        <p:spPr/>
        <p:txBody>
          <a:bodyPr>
            <a:normAutofit/>
          </a:bodyPr>
          <a:lstStyle/>
          <a:p>
            <a:r>
              <a:rPr lang="en-US" sz="4800" dirty="0"/>
              <a:t>Alpha Strength of the Threshold and Screening Potential</a:t>
            </a:r>
          </a:p>
        </p:txBody>
      </p:sp>
      <p:sp>
        <p:nvSpPr>
          <p:cNvPr id="4" name="Rectangle 3">
            <a:extLst>
              <a:ext uri="{FF2B5EF4-FFF2-40B4-BE49-F238E27FC236}">
                <a16:creationId xmlns:a16="http://schemas.microsoft.com/office/drawing/2014/main" id="{C86D3095-E990-430A-BC82-898FBCE2A8E9}"/>
              </a:ext>
            </a:extLst>
          </p:cNvPr>
          <p:cNvSpPr/>
          <p:nvPr/>
        </p:nvSpPr>
        <p:spPr>
          <a:xfrm>
            <a:off x="14076543" y="6226745"/>
            <a:ext cx="6928486" cy="594360"/>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8" name="TextBox 7">
            <a:extLst>
              <a:ext uri="{FF2B5EF4-FFF2-40B4-BE49-F238E27FC236}">
                <a16:creationId xmlns:a16="http://schemas.microsoft.com/office/drawing/2014/main" id="{1113182E-23FC-4D0C-AEB8-E1EFA29543B5}"/>
              </a:ext>
            </a:extLst>
          </p:cNvPr>
          <p:cNvSpPr txBox="1"/>
          <p:nvPr/>
        </p:nvSpPr>
        <p:spPr>
          <a:xfrm>
            <a:off x="1267346" y="9453156"/>
            <a:ext cx="22097958" cy="3785652"/>
          </a:xfrm>
          <a:prstGeom prst="rect">
            <a:avLst/>
          </a:prstGeom>
          <a:noFill/>
        </p:spPr>
        <p:txBody>
          <a:bodyPr wrap="square" rtlCol="0">
            <a:spAutoFit/>
          </a:bodyPr>
          <a:lstStyle/>
          <a:p>
            <a:pPr marL="571500" indent="-571500" algn="l">
              <a:buFont typeface="Arial" panose="020B0604020202020204" pitchFamily="34" charset="0"/>
              <a:buChar char="•"/>
            </a:pPr>
            <a:r>
              <a:rPr lang="en-US" sz="4800" dirty="0">
                <a:solidFill>
                  <a:srgbClr val="FF0000"/>
                </a:solidFill>
              </a:rPr>
              <a:t>JUNA reduced width = -0.145+/-0.019 MeV</a:t>
            </a:r>
            <a:r>
              <a:rPr lang="en-US" sz="4800" baseline="30000" dirty="0">
                <a:solidFill>
                  <a:srgbClr val="FF0000"/>
                </a:solidFill>
              </a:rPr>
              <a:t>1/2</a:t>
            </a:r>
            <a:r>
              <a:rPr lang="en-US" sz="4800" dirty="0">
                <a:solidFill>
                  <a:srgbClr val="FF0000"/>
                </a:solidFill>
              </a:rPr>
              <a:t> at R=6.684 </a:t>
            </a:r>
            <a:r>
              <a:rPr lang="en-US" sz="4800" dirty="0" err="1">
                <a:solidFill>
                  <a:srgbClr val="FF0000"/>
                </a:solidFill>
              </a:rPr>
              <a:t>fm</a:t>
            </a:r>
            <a:r>
              <a:rPr lang="en-US" sz="4800" dirty="0">
                <a:solidFill>
                  <a:srgbClr val="FF0000"/>
                </a:solidFill>
              </a:rPr>
              <a:t>, modified ANC</a:t>
            </a:r>
            <a:r>
              <a:rPr lang="en-US" sz="4800" baseline="30000" dirty="0">
                <a:solidFill>
                  <a:srgbClr val="FF0000"/>
                </a:solidFill>
              </a:rPr>
              <a:t>2</a:t>
            </a:r>
            <a:r>
              <a:rPr lang="en-US" sz="4800" dirty="0">
                <a:solidFill>
                  <a:srgbClr val="FF0000"/>
                </a:solidFill>
              </a:rPr>
              <a:t>=2.1+/-0.6 fm</a:t>
            </a:r>
            <a:r>
              <a:rPr lang="en-US" sz="4800" baseline="30000" dirty="0">
                <a:solidFill>
                  <a:srgbClr val="FF0000"/>
                </a:solidFill>
              </a:rPr>
              <a:t>-1</a:t>
            </a:r>
            <a:r>
              <a:rPr lang="en-US" sz="4800" dirty="0">
                <a:solidFill>
                  <a:srgbClr val="FF0000"/>
                </a:solidFill>
              </a:rPr>
              <a:t> with Ex=6.356 MeV</a:t>
            </a:r>
          </a:p>
          <a:p>
            <a:pPr marL="571500" indent="-571500" algn="l">
              <a:buFont typeface="Arial" panose="020B0604020202020204" pitchFamily="34" charset="0"/>
              <a:buChar char="•"/>
            </a:pPr>
            <a:r>
              <a:rPr lang="en-US" sz="4800" dirty="0" err="1">
                <a:solidFill>
                  <a:srgbClr val="0000FF"/>
                </a:solidFill>
              </a:rPr>
              <a:t>Ue</a:t>
            </a:r>
            <a:r>
              <a:rPr lang="en-US" sz="4800" dirty="0">
                <a:solidFill>
                  <a:srgbClr val="0000FF"/>
                </a:solidFill>
              </a:rPr>
              <a:t>=0.78+/-0.43 keV agrees with </a:t>
            </a:r>
            <a:r>
              <a:rPr lang="en-US" sz="4800" dirty="0" err="1">
                <a:solidFill>
                  <a:srgbClr val="0000FF"/>
                </a:solidFill>
              </a:rPr>
              <a:t>Ue</a:t>
            </a:r>
            <a:r>
              <a:rPr lang="en-US" sz="4800" dirty="0">
                <a:solidFill>
                  <a:srgbClr val="0000FF"/>
                </a:solidFill>
              </a:rPr>
              <a:t>=0.937 keV predicted using the adiabatic limit, rules out other predictions. </a:t>
            </a:r>
          </a:p>
          <a:p>
            <a:pPr marL="571500" indent="-571500" algn="l">
              <a:buFont typeface="Arial" panose="020B0604020202020204" pitchFamily="34" charset="0"/>
              <a:buChar char="•"/>
            </a:pPr>
            <a:endParaRPr lang="en-US" sz="4800" dirty="0"/>
          </a:p>
        </p:txBody>
      </p:sp>
      <p:sp>
        <p:nvSpPr>
          <p:cNvPr id="9" name="TextBox 8">
            <a:extLst>
              <a:ext uri="{FF2B5EF4-FFF2-40B4-BE49-F238E27FC236}">
                <a16:creationId xmlns:a16="http://schemas.microsoft.com/office/drawing/2014/main" id="{5BBF764C-699D-4D68-B3F5-20D368A699EB}"/>
              </a:ext>
            </a:extLst>
          </p:cNvPr>
          <p:cNvSpPr txBox="1"/>
          <p:nvPr/>
        </p:nvSpPr>
        <p:spPr>
          <a:xfrm>
            <a:off x="11830566" y="12637099"/>
            <a:ext cx="9546203" cy="646331"/>
          </a:xfrm>
          <a:prstGeom prst="rect">
            <a:avLst/>
          </a:prstGeom>
          <a:noFill/>
        </p:spPr>
        <p:txBody>
          <a:bodyPr wrap="none" rtlCol="0">
            <a:spAutoFit/>
          </a:bodyPr>
          <a:lstStyle/>
          <a:p>
            <a:r>
              <a:rPr lang="en-US" sz="3600" i="1" u="sng" dirty="0"/>
              <a:t>Guo2 taken from Shen, Guo et al., PLB(2020)</a:t>
            </a:r>
          </a:p>
        </p:txBody>
      </p:sp>
      <p:pic>
        <p:nvPicPr>
          <p:cNvPr id="13" name="Picture 12">
            <a:extLst>
              <a:ext uri="{FF2B5EF4-FFF2-40B4-BE49-F238E27FC236}">
                <a16:creationId xmlns:a16="http://schemas.microsoft.com/office/drawing/2014/main" id="{8C12D5A2-3F89-46EE-E498-D9EBF27720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23945" y="2370018"/>
            <a:ext cx="11059545" cy="6621188"/>
          </a:xfrm>
          <a:prstGeom prst="rect">
            <a:avLst/>
          </a:prstGeom>
          <a:noFill/>
        </p:spPr>
      </p:pic>
    </p:spTree>
    <p:extLst>
      <p:ext uri="{BB962C8B-B14F-4D97-AF65-F5344CB8AC3E}">
        <p14:creationId xmlns:p14="http://schemas.microsoft.com/office/powerpoint/2010/main" val="6527616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8" name="Find way to holy grail for 70 years"/>
          <p:cNvSpPr txBox="1">
            <a:spLocks noGrp="1"/>
          </p:cNvSpPr>
          <p:nvPr>
            <p:ph type="title"/>
          </p:nvPr>
        </p:nvSpPr>
        <p:spPr>
          <a:xfrm>
            <a:off x="1913611" y="46334"/>
            <a:ext cx="20556778" cy="1407752"/>
          </a:xfrm>
          <a:prstGeom prst="rect">
            <a:avLst/>
          </a:prstGeom>
        </p:spPr>
        <p:txBody>
          <a:bodyPr/>
          <a:lstStyle>
            <a:lvl1pPr defTabSz="627379">
              <a:defRPr sz="8512"/>
            </a:lvl1pPr>
          </a:lstStyle>
          <a:p>
            <a:r>
              <a:rPr lang="en-US" dirty="0"/>
              <a:t>Efforts towards </a:t>
            </a:r>
            <a:r>
              <a:rPr dirty="0"/>
              <a:t>holy grail </a:t>
            </a:r>
            <a:r>
              <a:rPr lang="en-US" dirty="0"/>
              <a:t>in</a:t>
            </a:r>
            <a:r>
              <a:rPr dirty="0"/>
              <a:t> 70 years</a:t>
            </a:r>
          </a:p>
        </p:txBody>
      </p:sp>
      <p:sp>
        <p:nvSpPr>
          <p:cNvPr id="1919" name="圆形"/>
          <p:cNvSpPr/>
          <p:nvPr/>
        </p:nvSpPr>
        <p:spPr>
          <a:xfrm>
            <a:off x="1765154" y="2726830"/>
            <a:ext cx="8329235" cy="8329234"/>
          </a:xfrm>
          <a:prstGeom prst="ellipse">
            <a:avLst/>
          </a:prstGeom>
          <a:ln w="25400">
            <a:solidFill>
              <a:schemeClr val="accent1"/>
            </a:solidFill>
          </a:ln>
        </p:spPr>
        <p:txBody>
          <a:bodyPr lIns="50800" tIns="50800" rIns="50800" bIns="50800" anchor="ctr"/>
          <a:lstStyle/>
          <a:p>
            <a:pPr>
              <a:defRPr sz="2500">
                <a:latin typeface="Helvetica Neue Medium"/>
                <a:ea typeface="Helvetica Neue Medium"/>
                <a:cs typeface="Helvetica Neue Medium"/>
                <a:sym typeface="Helvetica Neue Medium"/>
              </a:defRPr>
            </a:pPr>
            <a:endParaRPr/>
          </a:p>
        </p:txBody>
      </p:sp>
      <p:sp>
        <p:nvSpPr>
          <p:cNvPr id="1920" name="Direct…"/>
          <p:cNvSpPr/>
          <p:nvPr/>
        </p:nvSpPr>
        <p:spPr>
          <a:xfrm>
            <a:off x="4767571" y="2207342"/>
            <a:ext cx="2324401" cy="1929367"/>
          </a:xfrm>
          <a:prstGeom prst="roundRect">
            <a:avLst>
              <a:gd name="adj" fmla="val 23789"/>
            </a:avLst>
          </a:prstGeom>
          <a:gradFill>
            <a:gsLst>
              <a:gs pos="0">
                <a:schemeClr val="accent4">
                  <a:hueOff val="-630287"/>
                  <a:lumOff val="37179"/>
                </a:schemeClr>
              </a:gs>
              <a:gs pos="35000">
                <a:srgbClr val="FFE9CC"/>
              </a:gs>
              <a:gs pos="100000">
                <a:schemeClr val="accent4">
                  <a:hueOff val="-750798"/>
                  <a:lumOff val="47609"/>
                </a:schemeClr>
              </a:gs>
            </a:gsLst>
            <a:lin ang="16200000"/>
          </a:gradFill>
          <a:ln>
            <a:solidFill>
              <a:srgbClr val="F2B600"/>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defRPr sz="2500">
                <a:latin typeface="Helvetica Neue Medium"/>
                <a:ea typeface="Helvetica Neue Medium"/>
                <a:cs typeface="Helvetica Neue Medium"/>
                <a:sym typeface="Helvetica Neue Medium"/>
              </a:defRPr>
            </a:pPr>
            <a:r>
              <a:t>Direct</a:t>
            </a:r>
          </a:p>
          <a:p>
            <a:pPr>
              <a:defRPr sz="2500">
                <a:latin typeface="Helvetica Neue Medium"/>
                <a:ea typeface="Helvetica Neue Medium"/>
                <a:cs typeface="Helvetica Neue Medium"/>
                <a:sym typeface="Helvetica Neue Medium"/>
              </a:defRPr>
            </a:pPr>
            <a:r>
              <a:t>ground</a:t>
            </a:r>
          </a:p>
          <a:p>
            <a:pPr>
              <a:defRPr sz="2500">
                <a:latin typeface="Helvetica Neue Medium"/>
                <a:ea typeface="Helvetica Neue Medium"/>
                <a:cs typeface="Helvetica Neue Medium"/>
                <a:sym typeface="Helvetica Neue Medium"/>
              </a:defRPr>
            </a:pPr>
            <a:r>
              <a:t>underground</a:t>
            </a:r>
          </a:p>
        </p:txBody>
      </p:sp>
      <p:sp>
        <p:nvSpPr>
          <p:cNvPr id="1921" name="Astrophysical…"/>
          <p:cNvSpPr/>
          <p:nvPr/>
        </p:nvSpPr>
        <p:spPr>
          <a:xfrm>
            <a:off x="8513617" y="6298262"/>
            <a:ext cx="2324402" cy="1929367"/>
          </a:xfrm>
          <a:prstGeom prst="roundRect">
            <a:avLst>
              <a:gd name="adj" fmla="val 23789"/>
            </a:avLst>
          </a:prstGeom>
          <a:gradFill>
            <a:gsLst>
              <a:gs pos="0">
                <a:srgbClr val="A5E6FF"/>
              </a:gs>
              <a:gs pos="35000">
                <a:srgbClr val="BFEDFF"/>
              </a:gs>
              <a:gs pos="100000">
                <a:srgbClr val="E7F8FF"/>
              </a:gs>
            </a:gsLst>
            <a:lin ang="16200000"/>
          </a:gra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defTabSz="914400">
              <a:defRPr sz="2500" b="1">
                <a:latin typeface="Calibri"/>
                <a:ea typeface="Calibri"/>
                <a:cs typeface="Calibri"/>
                <a:sym typeface="Calibri"/>
              </a:defRPr>
            </a:pPr>
            <a:r>
              <a:t>Astrophysical</a:t>
            </a:r>
          </a:p>
          <a:p>
            <a:pPr defTabSz="914400">
              <a:defRPr sz="2500" b="1">
                <a:latin typeface="Calibri"/>
                <a:ea typeface="Calibri"/>
                <a:cs typeface="Calibri"/>
                <a:sym typeface="Calibri"/>
              </a:defRPr>
            </a:pPr>
            <a:r>
              <a:t>constraints</a:t>
            </a:r>
          </a:p>
        </p:txBody>
      </p:sp>
      <p:sp>
        <p:nvSpPr>
          <p:cNvPr id="1922" name="R matrix…"/>
          <p:cNvSpPr/>
          <p:nvPr/>
        </p:nvSpPr>
        <p:spPr>
          <a:xfrm>
            <a:off x="4767571" y="10254147"/>
            <a:ext cx="2324401" cy="1929368"/>
          </a:xfrm>
          <a:prstGeom prst="roundRect">
            <a:avLst>
              <a:gd name="adj" fmla="val 23789"/>
            </a:avLst>
          </a:prstGeom>
          <a:gradFill>
            <a:gsLst>
              <a:gs pos="0">
                <a:srgbClr val="A5E6FF"/>
              </a:gs>
              <a:gs pos="35000">
                <a:srgbClr val="BFEDFF"/>
              </a:gs>
              <a:gs pos="100000">
                <a:srgbClr val="E7F8FF"/>
              </a:gs>
            </a:gsLst>
            <a:lin ang="16200000"/>
          </a:gra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defTabSz="914400">
              <a:defRPr sz="2500" b="1">
                <a:latin typeface="Calibri"/>
                <a:ea typeface="Calibri"/>
                <a:cs typeface="Calibri"/>
                <a:sym typeface="Calibri"/>
              </a:defRPr>
            </a:pPr>
            <a:r>
              <a:t>R matrix</a:t>
            </a:r>
          </a:p>
          <a:p>
            <a:pPr defTabSz="914400">
              <a:defRPr sz="2500" b="1">
                <a:latin typeface="Calibri"/>
                <a:ea typeface="Calibri"/>
                <a:cs typeface="Calibri"/>
                <a:sym typeface="Calibri"/>
              </a:defRPr>
            </a:pPr>
            <a:r>
              <a:t>extrapolation</a:t>
            </a:r>
          </a:p>
        </p:txBody>
      </p:sp>
      <p:sp>
        <p:nvSpPr>
          <p:cNvPr id="1923" name="high energy…"/>
          <p:cNvSpPr/>
          <p:nvPr/>
        </p:nvSpPr>
        <p:spPr>
          <a:xfrm>
            <a:off x="540985" y="5926763"/>
            <a:ext cx="2324401" cy="1929368"/>
          </a:xfrm>
          <a:prstGeom prst="roundRect">
            <a:avLst>
              <a:gd name="adj" fmla="val 23789"/>
            </a:avLst>
          </a:prstGeom>
          <a:gradFill>
            <a:gsLst>
              <a:gs pos="0">
                <a:srgbClr val="A5E6FF"/>
              </a:gs>
              <a:gs pos="35000">
                <a:srgbClr val="BFEDFF"/>
              </a:gs>
              <a:gs pos="100000">
                <a:srgbClr val="E7F8FF"/>
              </a:gs>
            </a:gsLst>
            <a:lin ang="16200000"/>
          </a:gra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defTabSz="914400">
              <a:defRPr sz="2500" b="1">
                <a:latin typeface="Calibri"/>
                <a:ea typeface="Calibri"/>
                <a:cs typeface="Calibri"/>
                <a:sym typeface="Calibri"/>
              </a:defRPr>
            </a:pPr>
            <a:r>
              <a:t>high energy</a:t>
            </a:r>
          </a:p>
          <a:p>
            <a:pPr defTabSz="914400">
              <a:defRPr sz="2500" b="1">
                <a:latin typeface="Calibri"/>
                <a:ea typeface="Calibri"/>
                <a:cs typeface="Calibri"/>
                <a:sym typeface="Calibri"/>
              </a:defRPr>
            </a:pPr>
            <a:r>
              <a:t>angular distribution</a:t>
            </a:r>
          </a:p>
        </p:txBody>
      </p:sp>
      <p:sp>
        <p:nvSpPr>
          <p:cNvPr id="1924" name="Inverse…"/>
          <p:cNvSpPr/>
          <p:nvPr/>
        </p:nvSpPr>
        <p:spPr>
          <a:xfrm>
            <a:off x="7958906" y="3065719"/>
            <a:ext cx="2324402" cy="1929367"/>
          </a:xfrm>
          <a:prstGeom prst="roundRect">
            <a:avLst>
              <a:gd name="adj" fmla="val 23789"/>
            </a:avLst>
          </a:prstGeom>
          <a:gradFill>
            <a:gsLst>
              <a:gs pos="0">
                <a:srgbClr val="A5E6FF"/>
              </a:gs>
              <a:gs pos="35000">
                <a:srgbClr val="BFEDFF"/>
              </a:gs>
              <a:gs pos="100000">
                <a:srgbClr val="E7F8FF"/>
              </a:gs>
            </a:gsLst>
            <a:lin ang="16200000"/>
          </a:gra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defTabSz="914400">
              <a:defRPr sz="2500" b="1">
                <a:latin typeface="Calibri"/>
                <a:ea typeface="Calibri"/>
                <a:cs typeface="Calibri"/>
                <a:sym typeface="Calibri"/>
              </a:defRPr>
            </a:pPr>
            <a:r>
              <a:t>Inverse</a:t>
            </a:r>
          </a:p>
          <a:p>
            <a:pPr defTabSz="914400">
              <a:defRPr sz="2500" b="1">
                <a:latin typeface="Calibri"/>
                <a:ea typeface="Calibri"/>
                <a:cs typeface="Calibri"/>
                <a:sym typeface="Calibri"/>
              </a:defRPr>
            </a:pPr>
            <a:r>
              <a:t>reaction</a:t>
            </a:r>
          </a:p>
        </p:txBody>
      </p:sp>
      <p:sp>
        <p:nvSpPr>
          <p:cNvPr id="1925" name="Indirect…"/>
          <p:cNvSpPr/>
          <p:nvPr/>
        </p:nvSpPr>
        <p:spPr>
          <a:xfrm>
            <a:off x="1358788" y="3065719"/>
            <a:ext cx="2324402" cy="1929367"/>
          </a:xfrm>
          <a:prstGeom prst="roundRect">
            <a:avLst>
              <a:gd name="adj" fmla="val 23789"/>
            </a:avLst>
          </a:prstGeom>
          <a:gradFill>
            <a:gsLst>
              <a:gs pos="0">
                <a:srgbClr val="A5E6FF"/>
              </a:gs>
              <a:gs pos="35000">
                <a:srgbClr val="BFEDFF"/>
              </a:gs>
              <a:gs pos="100000">
                <a:srgbClr val="E7F8FF"/>
              </a:gs>
            </a:gsLst>
            <a:lin ang="16200000"/>
          </a:gra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defTabSz="914400">
              <a:defRPr sz="2500" b="1">
                <a:latin typeface="Calibri"/>
                <a:ea typeface="Calibri"/>
                <a:cs typeface="Calibri"/>
                <a:sym typeface="Calibri"/>
              </a:defRPr>
            </a:pPr>
            <a:r>
              <a:t>Indirect</a:t>
            </a:r>
          </a:p>
          <a:p>
            <a:pPr defTabSz="914400">
              <a:defRPr sz="2500" b="1">
                <a:latin typeface="Calibri"/>
                <a:ea typeface="Calibri"/>
                <a:cs typeface="Calibri"/>
                <a:sym typeface="Calibri"/>
              </a:defRPr>
            </a:pPr>
            <a:r>
              <a:t>ANC</a:t>
            </a:r>
          </a:p>
          <a:p>
            <a:pPr defTabSz="914400">
              <a:defRPr sz="2500" b="1">
                <a:latin typeface="Calibri"/>
                <a:ea typeface="Calibri"/>
                <a:cs typeface="Calibri"/>
                <a:sym typeface="Calibri"/>
              </a:defRPr>
            </a:pPr>
            <a:r>
              <a:t>THM</a:t>
            </a:r>
          </a:p>
        </p:txBody>
      </p:sp>
      <p:sp>
        <p:nvSpPr>
          <p:cNvPr id="1926" name="Cluster calculation"/>
          <p:cNvSpPr/>
          <p:nvPr/>
        </p:nvSpPr>
        <p:spPr>
          <a:xfrm>
            <a:off x="7958906" y="8982432"/>
            <a:ext cx="2324402" cy="1929367"/>
          </a:xfrm>
          <a:prstGeom prst="roundRect">
            <a:avLst>
              <a:gd name="adj" fmla="val 23789"/>
            </a:avLst>
          </a:prstGeom>
          <a:gradFill>
            <a:gsLst>
              <a:gs pos="0">
                <a:srgbClr val="A5E6FF"/>
              </a:gs>
              <a:gs pos="35000">
                <a:srgbClr val="BFEDFF"/>
              </a:gs>
              <a:gs pos="100000">
                <a:srgbClr val="E7F8FF"/>
              </a:gs>
            </a:gsLst>
            <a:lin ang="16200000"/>
          </a:gra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914400">
              <a:defRPr sz="2500" b="1">
                <a:latin typeface="Calibri"/>
                <a:ea typeface="Calibri"/>
                <a:cs typeface="Calibri"/>
                <a:sym typeface="Calibri"/>
              </a:defRPr>
            </a:lvl1pPr>
          </a:lstStyle>
          <a:p>
            <a:r>
              <a:t>Cluster calculation</a:t>
            </a:r>
          </a:p>
        </p:txBody>
      </p:sp>
      <p:sp>
        <p:nvSpPr>
          <p:cNvPr id="1927" name="decay measurement"/>
          <p:cNvSpPr/>
          <p:nvPr/>
        </p:nvSpPr>
        <p:spPr>
          <a:xfrm>
            <a:off x="1358788" y="8787807"/>
            <a:ext cx="2324402" cy="1929367"/>
          </a:xfrm>
          <a:prstGeom prst="roundRect">
            <a:avLst>
              <a:gd name="adj" fmla="val 23789"/>
            </a:avLst>
          </a:prstGeom>
          <a:gradFill>
            <a:gsLst>
              <a:gs pos="0">
                <a:srgbClr val="A5E6FF"/>
              </a:gs>
              <a:gs pos="35000">
                <a:srgbClr val="BFEDFF"/>
              </a:gs>
              <a:gs pos="100000">
                <a:srgbClr val="E7F8FF"/>
              </a:gs>
            </a:gsLst>
            <a:lin ang="16200000"/>
          </a:gra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914400">
              <a:defRPr sz="2500" b="1">
                <a:latin typeface="Calibri"/>
                <a:ea typeface="Calibri"/>
                <a:cs typeface="Calibri"/>
                <a:sym typeface="Calibri"/>
              </a:defRPr>
            </a:lvl1pPr>
          </a:lstStyle>
          <a:p>
            <a:r>
              <a:t>decay measurement</a:t>
            </a:r>
          </a:p>
        </p:txBody>
      </p:sp>
      <p:sp>
        <p:nvSpPr>
          <p:cNvPr id="1928" name="奖杯"/>
          <p:cNvSpPr/>
          <p:nvPr/>
        </p:nvSpPr>
        <p:spPr>
          <a:xfrm>
            <a:off x="4905661" y="5653565"/>
            <a:ext cx="2048220" cy="2475764"/>
          </a:xfrm>
          <a:custGeom>
            <a:avLst/>
            <a:gdLst/>
            <a:ahLst/>
            <a:cxnLst>
              <a:cxn ang="0">
                <a:pos x="wd2" y="hd2"/>
              </a:cxn>
              <a:cxn ang="5400000">
                <a:pos x="wd2" y="hd2"/>
              </a:cxn>
              <a:cxn ang="10800000">
                <a:pos x="wd2" y="hd2"/>
              </a:cxn>
              <a:cxn ang="16200000">
                <a:pos x="wd2" y="hd2"/>
              </a:cxn>
            </a:cxnLst>
            <a:rect l="0" t="0" r="r" b="b"/>
            <a:pathLst>
              <a:path w="21600" h="21600" extrusionOk="0">
                <a:moveTo>
                  <a:pt x="4139" y="0"/>
                </a:moveTo>
                <a:cubicBezTo>
                  <a:pt x="4139" y="0"/>
                  <a:pt x="4149" y="623"/>
                  <a:pt x="4237" y="1589"/>
                </a:cubicBezTo>
                <a:cubicBezTo>
                  <a:pt x="2431" y="832"/>
                  <a:pt x="0" y="1725"/>
                  <a:pt x="0" y="3889"/>
                </a:cubicBezTo>
                <a:cubicBezTo>
                  <a:pt x="0" y="6026"/>
                  <a:pt x="2630" y="7372"/>
                  <a:pt x="4623" y="8623"/>
                </a:cubicBezTo>
                <a:cubicBezTo>
                  <a:pt x="6617" y="9874"/>
                  <a:pt x="5496" y="11300"/>
                  <a:pt x="5496" y="11300"/>
                </a:cubicBezTo>
                <a:cubicBezTo>
                  <a:pt x="5496" y="11300"/>
                  <a:pt x="5764" y="11446"/>
                  <a:pt x="6151" y="11655"/>
                </a:cubicBezTo>
                <a:cubicBezTo>
                  <a:pt x="6151" y="11655"/>
                  <a:pt x="6687" y="11060"/>
                  <a:pt x="6687" y="10290"/>
                </a:cubicBezTo>
                <a:cubicBezTo>
                  <a:pt x="6687" y="10138"/>
                  <a:pt x="6674" y="9995"/>
                  <a:pt x="6650" y="9857"/>
                </a:cubicBezTo>
                <a:cubicBezTo>
                  <a:pt x="7364" y="10917"/>
                  <a:pt x="8282" y="11742"/>
                  <a:pt x="9461" y="12100"/>
                </a:cubicBezTo>
                <a:lnTo>
                  <a:pt x="9461" y="14760"/>
                </a:lnTo>
                <a:lnTo>
                  <a:pt x="7250" y="14760"/>
                </a:lnTo>
                <a:lnTo>
                  <a:pt x="7250" y="18727"/>
                </a:lnTo>
                <a:lnTo>
                  <a:pt x="5761" y="18727"/>
                </a:lnTo>
                <a:lnTo>
                  <a:pt x="4147" y="20386"/>
                </a:lnTo>
                <a:lnTo>
                  <a:pt x="4127" y="20386"/>
                </a:lnTo>
                <a:lnTo>
                  <a:pt x="4127" y="21600"/>
                </a:lnTo>
                <a:lnTo>
                  <a:pt x="17475" y="21600"/>
                </a:lnTo>
                <a:lnTo>
                  <a:pt x="17475" y="20386"/>
                </a:lnTo>
                <a:lnTo>
                  <a:pt x="17455" y="20386"/>
                </a:lnTo>
                <a:lnTo>
                  <a:pt x="15839" y="18727"/>
                </a:lnTo>
                <a:lnTo>
                  <a:pt x="14352" y="18727"/>
                </a:lnTo>
                <a:lnTo>
                  <a:pt x="14352" y="14760"/>
                </a:lnTo>
                <a:lnTo>
                  <a:pt x="12141" y="14760"/>
                </a:lnTo>
                <a:lnTo>
                  <a:pt x="12141" y="12100"/>
                </a:lnTo>
                <a:cubicBezTo>
                  <a:pt x="13320" y="11742"/>
                  <a:pt x="14238" y="10917"/>
                  <a:pt x="14952" y="9857"/>
                </a:cubicBezTo>
                <a:cubicBezTo>
                  <a:pt x="14928" y="9994"/>
                  <a:pt x="14916" y="10138"/>
                  <a:pt x="14916" y="10290"/>
                </a:cubicBezTo>
                <a:cubicBezTo>
                  <a:pt x="14916" y="11060"/>
                  <a:pt x="15449" y="11655"/>
                  <a:pt x="15449" y="11655"/>
                </a:cubicBezTo>
                <a:cubicBezTo>
                  <a:pt x="15836" y="11446"/>
                  <a:pt x="16107" y="11300"/>
                  <a:pt x="16107" y="11300"/>
                </a:cubicBezTo>
                <a:cubicBezTo>
                  <a:pt x="16107" y="11300"/>
                  <a:pt x="14985" y="9874"/>
                  <a:pt x="16979" y="8623"/>
                </a:cubicBezTo>
                <a:cubicBezTo>
                  <a:pt x="18972" y="7372"/>
                  <a:pt x="21600" y="6026"/>
                  <a:pt x="21600" y="3889"/>
                </a:cubicBezTo>
                <a:cubicBezTo>
                  <a:pt x="21600" y="1725"/>
                  <a:pt x="19172" y="832"/>
                  <a:pt x="17365" y="1589"/>
                </a:cubicBezTo>
                <a:cubicBezTo>
                  <a:pt x="17453" y="623"/>
                  <a:pt x="17461" y="0"/>
                  <a:pt x="17461" y="0"/>
                </a:cubicBezTo>
                <a:lnTo>
                  <a:pt x="4139" y="0"/>
                </a:lnTo>
                <a:close/>
                <a:moveTo>
                  <a:pt x="2780" y="2437"/>
                </a:moveTo>
                <a:cubicBezTo>
                  <a:pt x="3886" y="2437"/>
                  <a:pt x="4325" y="3145"/>
                  <a:pt x="4499" y="3649"/>
                </a:cubicBezTo>
                <a:cubicBezTo>
                  <a:pt x="4748" y="5174"/>
                  <a:pt x="5172" y="6946"/>
                  <a:pt x="5886" y="8488"/>
                </a:cubicBezTo>
                <a:cubicBezTo>
                  <a:pt x="5216" y="7814"/>
                  <a:pt x="4193" y="7247"/>
                  <a:pt x="3073" y="6490"/>
                </a:cubicBezTo>
                <a:cubicBezTo>
                  <a:pt x="229" y="4570"/>
                  <a:pt x="1195" y="2437"/>
                  <a:pt x="2780" y="2437"/>
                </a:cubicBezTo>
                <a:close/>
                <a:moveTo>
                  <a:pt x="18822" y="2437"/>
                </a:moveTo>
                <a:cubicBezTo>
                  <a:pt x="20407" y="2437"/>
                  <a:pt x="21373" y="4570"/>
                  <a:pt x="18529" y="6490"/>
                </a:cubicBezTo>
                <a:cubicBezTo>
                  <a:pt x="17409" y="7247"/>
                  <a:pt x="16386" y="7814"/>
                  <a:pt x="15716" y="8488"/>
                </a:cubicBezTo>
                <a:cubicBezTo>
                  <a:pt x="16430" y="6947"/>
                  <a:pt x="16852" y="5174"/>
                  <a:pt x="17101" y="3649"/>
                </a:cubicBezTo>
                <a:cubicBezTo>
                  <a:pt x="17275" y="3145"/>
                  <a:pt x="17716" y="2437"/>
                  <a:pt x="18822" y="2437"/>
                </a:cubicBezTo>
                <a:close/>
              </a:path>
            </a:pathLst>
          </a:custGeom>
          <a:gradFill>
            <a:gsLst>
              <a:gs pos="0">
                <a:schemeClr val="accent4">
                  <a:hueOff val="-630287"/>
                  <a:lumOff val="37179"/>
                </a:schemeClr>
              </a:gs>
              <a:gs pos="35000">
                <a:srgbClr val="FFE9CC"/>
              </a:gs>
              <a:gs pos="100000">
                <a:schemeClr val="accent4">
                  <a:hueOff val="-750798"/>
                  <a:lumOff val="47609"/>
                </a:schemeClr>
              </a:gs>
            </a:gsLst>
            <a:lin ang="16200000"/>
          </a:gradFill>
          <a:ln>
            <a:solidFill>
              <a:srgbClr val="F2B600"/>
            </a:solidFill>
          </a:ln>
        </p:spPr>
        <p:txBody>
          <a:bodyPr lIns="50800" tIns="50800" rIns="50800" bIns="50800" anchor="ctr"/>
          <a:lstStyle/>
          <a:p>
            <a:pPr>
              <a:defRPr sz="2500">
                <a:latin typeface="Helvetica Neue Medium"/>
                <a:ea typeface="Helvetica Neue Medium"/>
                <a:cs typeface="Helvetica Neue Medium"/>
                <a:sym typeface="Helvetica Neue Medium"/>
              </a:defRPr>
            </a:pPr>
            <a:endParaRPr/>
          </a:p>
        </p:txBody>
      </p:sp>
      <mc:AlternateContent xmlns:mc="http://schemas.openxmlformats.org/markup-compatibility/2006" xmlns:a14="http://schemas.microsoft.com/office/drawing/2010/main">
        <mc:Choice Requires="a14">
          <p:sp>
            <p:nvSpPr>
              <p:cNvPr id="1929" name="12C( )16O"/>
              <p:cNvSpPr txBox="1"/>
              <p:nvPr/>
            </p:nvSpPr>
            <p:spPr>
              <a:xfrm>
                <a:off x="4981219" y="8337333"/>
                <a:ext cx="1897105" cy="597521"/>
              </a:xfrm>
              <a:prstGeom prst="rect">
                <a:avLst/>
              </a:prstGeom>
              <a:gradFill>
                <a:gsLst>
                  <a:gs pos="0">
                    <a:schemeClr val="accent4">
                      <a:hueOff val="-630287"/>
                      <a:lumOff val="37179"/>
                    </a:schemeClr>
                  </a:gs>
                  <a:gs pos="35000">
                    <a:srgbClr val="FFE9CC"/>
                  </a:gs>
                  <a:gs pos="100000">
                    <a:schemeClr val="accent4">
                      <a:hueOff val="-750798"/>
                      <a:lumOff val="47609"/>
                    </a:schemeClr>
                  </a:gs>
                </a:gsLst>
                <a:lin ang="16200000"/>
              </a:gradFill>
              <a:ln>
                <a:solidFill>
                  <a:srgbClr val="F2B600"/>
                </a:solidFill>
              </a:ln>
              <a:extLst>
                <a:ext uri="{C572A759-6A51-4108-AA02-DFA0A04FC94B}">
                  <ma14:wrappingTextBoxFlag xmlns="" xmlns:m="http://schemas.openxmlformats.org/officeDocument/2006/math" xmlns:ma14="http://schemas.microsoft.com/office/mac/drawingml/2011/main" val="1"/>
                </a:ext>
              </a:extLst>
            </p:spPr>
            <p:txBody>
              <a:bodyPr lIns="50800" tIns="50800" rIns="50800" bIns="50800" anchor="ctr"/>
              <a:lstStyle/>
              <a:p>
                <a:pPr>
                  <a:defRPr sz="2500">
                    <a:latin typeface="Helvetica Neue Medium"/>
                    <a:ea typeface="Helvetica Neue Medium"/>
                    <a:cs typeface="Helvetica Neue Medium"/>
                    <a:sym typeface="Helvetica Neue Medium"/>
                  </a:defRPr>
                </a:pPr>
                <a:r>
                  <a:rPr baseline="31999"/>
                  <a:t>12</a:t>
                </a:r>
                <a:r>
                  <a:t>C(</a:t>
                </a:r>
                <a14:m>
                  <m:oMath xmlns:m="http://schemas.openxmlformats.org/officeDocument/2006/math">
                    <m:r>
                      <a:rPr sz="3000" i="1">
                        <a:solidFill>
                          <a:srgbClr val="000000"/>
                        </a:solidFill>
                        <a:latin typeface="Cambria Math" panose="02040503050406030204" pitchFamily="18" charset="0"/>
                      </a:rPr>
                      <m:t>𝛼</m:t>
                    </m:r>
                    <m:r>
                      <a:rPr sz="3000" i="1">
                        <a:solidFill>
                          <a:srgbClr val="000000"/>
                        </a:solidFill>
                        <a:latin typeface="Cambria Math" panose="02040503050406030204" pitchFamily="18" charset="0"/>
                      </a:rPr>
                      <m:t>,</m:t>
                    </m:r>
                    <m:r>
                      <a:rPr sz="3000" i="1">
                        <a:solidFill>
                          <a:srgbClr val="000000"/>
                        </a:solidFill>
                        <a:latin typeface="Cambria Math" panose="02040503050406030204" pitchFamily="18" charset="0"/>
                      </a:rPr>
                      <m:t>𝛾</m:t>
                    </m:r>
                  </m:oMath>
                </a14:m>
                <a:r>
                  <a:t>)</a:t>
                </a:r>
                <a:r>
                  <a:rPr baseline="31999"/>
                  <a:t>16</a:t>
                </a:r>
                <a:r>
                  <a:t>O</a:t>
                </a:r>
              </a:p>
            </p:txBody>
          </p:sp>
        </mc:Choice>
        <mc:Fallback xmlns="">
          <p:sp>
            <p:nvSpPr>
              <p:cNvPr id="1929" name="12C( )16O"/>
              <p:cNvSpPr txBox="1">
                <a:spLocks noRot="1" noChangeAspect="1" noMove="1" noResize="1" noEditPoints="1" noAdjustHandles="1" noChangeArrowheads="1" noChangeShapeType="1" noTextEdit="1"/>
              </p:cNvSpPr>
              <p:nvPr/>
            </p:nvSpPr>
            <p:spPr>
              <a:xfrm>
                <a:off x="4981219" y="8337333"/>
                <a:ext cx="1897105" cy="597521"/>
              </a:xfrm>
              <a:prstGeom prst="rect">
                <a:avLst/>
              </a:prstGeom>
              <a:blipFill>
                <a:blip r:embed="rId2"/>
                <a:stretch>
                  <a:fillRect l="-1325" r="-5298" b="-14286"/>
                </a:stretch>
              </a:blipFill>
              <a:ln>
                <a:solidFill>
                  <a:srgbClr val="F2B6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zh-CN" altLang="en-US">
                    <a:noFill/>
                  </a:rPr>
                  <a:t> </a:t>
                </a:r>
              </a:p>
            </p:txBody>
          </p:sp>
        </mc:Fallback>
      </mc:AlternateContent>
      <p:sp>
        <p:nvSpPr>
          <p:cNvPr id="1930" name="bkg free E1/E2"/>
          <p:cNvSpPr txBox="1"/>
          <p:nvPr/>
        </p:nvSpPr>
        <p:spPr>
          <a:xfrm>
            <a:off x="7897856" y="5203435"/>
            <a:ext cx="2446502" cy="514979"/>
          </a:xfrm>
          <a:prstGeom prst="rect">
            <a:avLst/>
          </a:prstGeom>
          <a:gradFill>
            <a:gsLst>
              <a:gs pos="0">
                <a:srgbClr val="FA1800"/>
              </a:gs>
              <a:gs pos="100000">
                <a:schemeClr val="accent5">
                  <a:hueOff val="-296873"/>
                  <a:satOff val="9600"/>
                  <a:lumOff val="35855"/>
                </a:schemeClr>
              </a:gs>
            </a:gsLst>
            <a:lin ang="16200000"/>
          </a:gradFill>
          <a:ln>
            <a:solidFill>
              <a:srgbClr val="EE1D06"/>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defRPr sz="2500">
                <a:solidFill>
                  <a:srgbClr val="FFFFFF"/>
                </a:solidFill>
                <a:latin typeface="Helvetica Neue Medium"/>
                <a:ea typeface="Helvetica Neue Medium"/>
                <a:cs typeface="Helvetica Neue Medium"/>
                <a:sym typeface="Helvetica Neue Medium"/>
              </a:defRPr>
            </a:lvl1pPr>
          </a:lstStyle>
          <a:p>
            <a:r>
              <a:t>bkg free E1/E2</a:t>
            </a:r>
          </a:p>
        </p:txBody>
      </p:sp>
      <p:sp>
        <p:nvSpPr>
          <p:cNvPr id="1931" name="MSN BH"/>
          <p:cNvSpPr txBox="1"/>
          <p:nvPr/>
        </p:nvSpPr>
        <p:spPr>
          <a:xfrm>
            <a:off x="8937770" y="8378604"/>
            <a:ext cx="1476095" cy="514979"/>
          </a:xfrm>
          <a:prstGeom prst="rect">
            <a:avLst/>
          </a:prstGeom>
          <a:gradFill>
            <a:gsLst>
              <a:gs pos="0">
                <a:srgbClr val="FA1800"/>
              </a:gs>
              <a:gs pos="100000">
                <a:schemeClr val="accent5">
                  <a:hueOff val="-296873"/>
                  <a:satOff val="9600"/>
                  <a:lumOff val="35855"/>
                </a:schemeClr>
              </a:gs>
            </a:gsLst>
            <a:lin ang="16200000"/>
          </a:gradFill>
          <a:ln>
            <a:solidFill>
              <a:srgbClr val="EE1D06"/>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defRPr sz="2500">
                <a:solidFill>
                  <a:srgbClr val="FFFFFF"/>
                </a:solidFill>
                <a:latin typeface="Helvetica Neue Medium"/>
                <a:ea typeface="Helvetica Neue Medium"/>
                <a:cs typeface="Helvetica Neue Medium"/>
                <a:sym typeface="Helvetica Neue Medium"/>
              </a:defRPr>
            </a:lvl1pPr>
          </a:lstStyle>
          <a:p>
            <a:r>
              <a:t>MSN BH</a:t>
            </a:r>
          </a:p>
        </p:txBody>
      </p:sp>
      <p:sp>
        <p:nvSpPr>
          <p:cNvPr id="1932" name="constrain"/>
          <p:cNvSpPr txBox="1"/>
          <p:nvPr/>
        </p:nvSpPr>
        <p:spPr>
          <a:xfrm>
            <a:off x="8181116" y="11210945"/>
            <a:ext cx="1970521" cy="514979"/>
          </a:xfrm>
          <a:prstGeom prst="rect">
            <a:avLst/>
          </a:prstGeom>
          <a:gradFill>
            <a:gsLst>
              <a:gs pos="0">
                <a:srgbClr val="FA1800"/>
              </a:gs>
              <a:gs pos="100000">
                <a:schemeClr val="accent5">
                  <a:hueOff val="-296873"/>
                  <a:satOff val="9600"/>
                  <a:lumOff val="35855"/>
                </a:schemeClr>
              </a:gs>
            </a:gsLst>
            <a:lin ang="16200000"/>
          </a:gradFill>
          <a:ln>
            <a:solidFill>
              <a:srgbClr val="EE1D06"/>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defRPr sz="2500">
                <a:solidFill>
                  <a:srgbClr val="FFFFFF"/>
                </a:solidFill>
                <a:latin typeface="Helvetica Neue Medium"/>
                <a:ea typeface="Helvetica Neue Medium"/>
                <a:cs typeface="Helvetica Neue Medium"/>
                <a:sym typeface="Helvetica Neue Medium"/>
              </a:defRPr>
            </a:lvl1pPr>
          </a:lstStyle>
          <a:p>
            <a:r>
              <a:t>constrain</a:t>
            </a:r>
          </a:p>
        </p:txBody>
      </p:sp>
      <p:sp>
        <p:nvSpPr>
          <p:cNvPr id="1933" name="joint info"/>
          <p:cNvSpPr txBox="1"/>
          <p:nvPr/>
        </p:nvSpPr>
        <p:spPr>
          <a:xfrm>
            <a:off x="5188282" y="12401057"/>
            <a:ext cx="1482979" cy="514978"/>
          </a:xfrm>
          <a:prstGeom prst="rect">
            <a:avLst/>
          </a:prstGeom>
          <a:gradFill>
            <a:gsLst>
              <a:gs pos="0">
                <a:srgbClr val="FA1800"/>
              </a:gs>
              <a:gs pos="100000">
                <a:schemeClr val="accent5">
                  <a:hueOff val="-296873"/>
                  <a:satOff val="9600"/>
                  <a:lumOff val="35855"/>
                </a:schemeClr>
              </a:gs>
            </a:gsLst>
            <a:lin ang="16200000"/>
          </a:gradFill>
          <a:ln>
            <a:solidFill>
              <a:srgbClr val="EE1D06"/>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defRPr sz="2500">
                <a:solidFill>
                  <a:srgbClr val="FFFFFF"/>
                </a:solidFill>
                <a:latin typeface="Helvetica Neue Medium"/>
                <a:ea typeface="Helvetica Neue Medium"/>
                <a:cs typeface="Helvetica Neue Medium"/>
                <a:sym typeface="Helvetica Neue Medium"/>
              </a:defRPr>
            </a:lvl1pPr>
          </a:lstStyle>
          <a:p>
            <a:r>
              <a:t>joint info</a:t>
            </a:r>
          </a:p>
        </p:txBody>
      </p:sp>
      <p:sp>
        <p:nvSpPr>
          <p:cNvPr id="1934" name="fix E1"/>
          <p:cNvSpPr txBox="1"/>
          <p:nvPr/>
        </p:nvSpPr>
        <p:spPr>
          <a:xfrm>
            <a:off x="2024941" y="10961342"/>
            <a:ext cx="992096" cy="514979"/>
          </a:xfrm>
          <a:prstGeom prst="rect">
            <a:avLst/>
          </a:prstGeom>
          <a:gradFill>
            <a:gsLst>
              <a:gs pos="0">
                <a:srgbClr val="FA1800"/>
              </a:gs>
              <a:gs pos="100000">
                <a:schemeClr val="accent5">
                  <a:hueOff val="-296873"/>
                  <a:satOff val="9600"/>
                  <a:lumOff val="35855"/>
                </a:schemeClr>
              </a:gs>
            </a:gsLst>
            <a:lin ang="16200000"/>
          </a:gradFill>
          <a:ln>
            <a:solidFill>
              <a:srgbClr val="EE1D06"/>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defRPr sz="2500">
                <a:solidFill>
                  <a:srgbClr val="FFFFFF"/>
                </a:solidFill>
                <a:latin typeface="Helvetica Neue Medium"/>
                <a:ea typeface="Helvetica Neue Medium"/>
                <a:cs typeface="Helvetica Neue Medium"/>
                <a:sym typeface="Helvetica Neue Medium"/>
              </a:defRPr>
            </a:lvl1pPr>
          </a:lstStyle>
          <a:p>
            <a:r>
              <a:t>fix E1</a:t>
            </a:r>
          </a:p>
        </p:txBody>
      </p:sp>
      <p:sp>
        <p:nvSpPr>
          <p:cNvPr id="1935" name="E1/E2, R matrix"/>
          <p:cNvSpPr txBox="1"/>
          <p:nvPr/>
        </p:nvSpPr>
        <p:spPr>
          <a:xfrm>
            <a:off x="416422" y="8064479"/>
            <a:ext cx="2573526" cy="514979"/>
          </a:xfrm>
          <a:prstGeom prst="rect">
            <a:avLst/>
          </a:prstGeom>
          <a:gradFill>
            <a:gsLst>
              <a:gs pos="0">
                <a:srgbClr val="FA1800"/>
              </a:gs>
              <a:gs pos="100000">
                <a:schemeClr val="accent5">
                  <a:hueOff val="-296873"/>
                  <a:satOff val="9600"/>
                  <a:lumOff val="35855"/>
                </a:schemeClr>
              </a:gs>
            </a:gsLst>
            <a:lin ang="16200000"/>
          </a:gradFill>
          <a:ln>
            <a:solidFill>
              <a:srgbClr val="EE1D06"/>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defRPr sz="2500">
                <a:solidFill>
                  <a:srgbClr val="FFFFFF"/>
                </a:solidFill>
                <a:latin typeface="Helvetica Neue Medium"/>
                <a:ea typeface="Helvetica Neue Medium"/>
                <a:cs typeface="Helvetica Neue Medium"/>
                <a:sym typeface="Helvetica Neue Medium"/>
              </a:defRPr>
            </a:lvl1pPr>
          </a:lstStyle>
          <a:p>
            <a:r>
              <a:t>E1/E2, R matrix</a:t>
            </a:r>
          </a:p>
        </p:txBody>
      </p:sp>
      <p:sp>
        <p:nvSpPr>
          <p:cNvPr id="1936" name="fix sub threshold"/>
          <p:cNvSpPr txBox="1"/>
          <p:nvPr/>
        </p:nvSpPr>
        <p:spPr>
          <a:xfrm>
            <a:off x="857672" y="5203435"/>
            <a:ext cx="2758382" cy="514979"/>
          </a:xfrm>
          <a:prstGeom prst="rect">
            <a:avLst/>
          </a:prstGeom>
          <a:gradFill>
            <a:gsLst>
              <a:gs pos="0">
                <a:srgbClr val="FA1800"/>
              </a:gs>
              <a:gs pos="100000">
                <a:schemeClr val="accent5">
                  <a:hueOff val="-296873"/>
                  <a:satOff val="9600"/>
                  <a:lumOff val="35855"/>
                </a:schemeClr>
              </a:gs>
            </a:gsLst>
            <a:lin ang="16200000"/>
          </a:gradFill>
          <a:ln>
            <a:solidFill>
              <a:srgbClr val="EE1D06"/>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defRPr sz="2500">
                <a:solidFill>
                  <a:srgbClr val="FFFFFF"/>
                </a:solidFill>
                <a:latin typeface="Helvetica Neue Medium"/>
                <a:ea typeface="Helvetica Neue Medium"/>
                <a:cs typeface="Helvetica Neue Medium"/>
                <a:sym typeface="Helvetica Neue Medium"/>
              </a:defRPr>
            </a:lvl1pPr>
          </a:lstStyle>
          <a:p>
            <a:r>
              <a:t>fix sub threshold</a:t>
            </a:r>
          </a:p>
        </p:txBody>
      </p:sp>
      <p:sp>
        <p:nvSpPr>
          <p:cNvPr id="1937" name="final goal"/>
          <p:cNvSpPr txBox="1"/>
          <p:nvPr/>
        </p:nvSpPr>
        <p:spPr>
          <a:xfrm>
            <a:off x="5044274" y="4356153"/>
            <a:ext cx="1553548" cy="514979"/>
          </a:xfrm>
          <a:prstGeom prst="rect">
            <a:avLst/>
          </a:prstGeom>
          <a:gradFill>
            <a:gsLst>
              <a:gs pos="0">
                <a:srgbClr val="FA1800"/>
              </a:gs>
              <a:gs pos="100000">
                <a:schemeClr val="accent5">
                  <a:hueOff val="-296873"/>
                  <a:satOff val="9600"/>
                  <a:lumOff val="35855"/>
                </a:schemeClr>
              </a:gs>
            </a:gsLst>
            <a:lin ang="16200000"/>
          </a:gradFill>
          <a:ln>
            <a:solidFill>
              <a:srgbClr val="EE1D06"/>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defRPr sz="2500">
                <a:solidFill>
                  <a:srgbClr val="FFFFFF"/>
                </a:solidFill>
                <a:latin typeface="Helvetica Neue Medium"/>
                <a:ea typeface="Helvetica Neue Medium"/>
                <a:cs typeface="Helvetica Neue Medium"/>
                <a:sym typeface="Helvetica Neue Medium"/>
              </a:defRPr>
            </a:lvl1pPr>
          </a:lstStyle>
          <a:p>
            <a:r>
              <a:t>final goal</a:t>
            </a:r>
          </a:p>
        </p:txBody>
      </p:sp>
      <p:sp>
        <p:nvSpPr>
          <p:cNvPr id="1938" name="R. J. deBoer et al. , RMP 29(2017)035007"/>
          <p:cNvSpPr txBox="1"/>
          <p:nvPr/>
        </p:nvSpPr>
        <p:spPr>
          <a:xfrm>
            <a:off x="14608159" y="12641996"/>
            <a:ext cx="7371347" cy="558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FFFB00"/>
                </a:solidFill>
              </a:defRPr>
            </a:lvl1pPr>
          </a:lstStyle>
          <a:p>
            <a:r>
              <a:t>R. J. deBoer et al. , RMP 29(2017)035007</a:t>
            </a:r>
          </a:p>
        </p:txBody>
      </p:sp>
      <p:grpSp>
        <p:nvGrpSpPr>
          <p:cNvPr id="1941" name="成组"/>
          <p:cNvGrpSpPr/>
          <p:nvPr/>
        </p:nvGrpSpPr>
        <p:grpSpPr>
          <a:xfrm>
            <a:off x="11240780" y="2178277"/>
            <a:ext cx="12780186" cy="10169336"/>
            <a:chOff x="0" y="0"/>
            <a:chExt cx="12780185" cy="10169335"/>
          </a:xfrm>
        </p:grpSpPr>
        <p:pic>
          <p:nvPicPr>
            <p:cNvPr id="1939" name="图像" descr="图像"/>
            <p:cNvPicPr>
              <a:picLocks noChangeAspect="1"/>
            </p:cNvPicPr>
            <p:nvPr/>
          </p:nvPicPr>
          <p:blipFill>
            <a:blip r:embed="rId3"/>
            <a:stretch>
              <a:fillRect/>
            </a:stretch>
          </p:blipFill>
          <p:spPr>
            <a:xfrm>
              <a:off x="0" y="0"/>
              <a:ext cx="12780186" cy="10169336"/>
            </a:xfrm>
            <a:prstGeom prst="rect">
              <a:avLst/>
            </a:prstGeom>
            <a:ln w="12700" cap="flat">
              <a:noFill/>
              <a:miter lim="400000"/>
            </a:ln>
            <a:effectLst/>
          </p:spPr>
        </p:pic>
        <p:sp>
          <p:nvSpPr>
            <p:cNvPr id="1940" name="矩形"/>
            <p:cNvSpPr/>
            <p:nvPr/>
          </p:nvSpPr>
          <p:spPr>
            <a:xfrm rot="16200000">
              <a:off x="7277520" y="2052324"/>
              <a:ext cx="238674" cy="9347695"/>
            </a:xfrm>
            <a:prstGeom prst="rect">
              <a:avLst/>
            </a:prstGeom>
            <a:solidFill>
              <a:srgbClr val="00A2FF">
                <a:alpha val="44948"/>
              </a:srgbClr>
            </a:solidFill>
            <a:ln w="12700" cap="flat">
              <a:noFill/>
              <a:miter lim="400000"/>
            </a:ln>
            <a:effectLst/>
          </p:spPr>
          <p:txBody>
            <a:bodyPr wrap="square" lIns="71437" tIns="71437" rIns="71437" bIns="71437" numCol="1" anchor="ctr">
              <a:noAutofit/>
            </a:bodyPr>
            <a:lstStyle/>
            <a:p>
              <a:pPr defTabSz="821531">
                <a:defRPr>
                  <a:solidFill>
                    <a:srgbClr val="FFFFFF"/>
                  </a:solidFill>
                  <a:latin typeface="Helvetica Neue Medium"/>
                  <a:ea typeface="Helvetica Neue Medium"/>
                  <a:cs typeface="Helvetica Neue Medium"/>
                  <a:sym typeface="Helvetica Neue Medium"/>
                </a:defRPr>
              </a:pPr>
              <a:endParaRPr/>
            </a:p>
          </p:txBody>
        </p:sp>
      </p:gr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5" name="标题 1"/>
          <p:cNvSpPr txBox="1">
            <a:spLocks noGrp="1"/>
          </p:cNvSpPr>
          <p:nvPr>
            <p:ph type="title"/>
          </p:nvPr>
        </p:nvSpPr>
        <p:spPr>
          <a:xfrm>
            <a:off x="335746" y="-26102"/>
            <a:ext cx="20556778" cy="1407752"/>
          </a:xfrm>
          <a:prstGeom prst="rect">
            <a:avLst/>
          </a:prstGeom>
        </p:spPr>
        <p:txBody>
          <a:bodyPr/>
          <a:lstStyle/>
          <a:p>
            <a:pPr defTabSz="619125">
              <a:defRPr sz="7350" baseline="31019"/>
            </a:pPr>
            <a:r>
              <a:rPr dirty="0"/>
              <a:t>12</a:t>
            </a:r>
            <a:r>
              <a:rPr baseline="0" dirty="0"/>
              <a:t>C(α,γ)</a:t>
            </a:r>
            <a:r>
              <a:rPr dirty="0"/>
              <a:t>16</a:t>
            </a:r>
            <a:r>
              <a:rPr baseline="0" dirty="0"/>
              <a:t>O</a:t>
            </a:r>
            <a:r>
              <a:rPr baseline="0" dirty="0">
                <a:latin typeface="Microsoft YaHei"/>
                <a:ea typeface="Microsoft YaHei"/>
                <a:cs typeface="Microsoft YaHei"/>
                <a:sym typeface="Microsoft YaHei"/>
              </a:rPr>
              <a:t> ：more sensitivity</a:t>
            </a:r>
          </a:p>
        </p:txBody>
      </p:sp>
      <p:grpSp>
        <p:nvGrpSpPr>
          <p:cNvPr id="2008" name="成组"/>
          <p:cNvGrpSpPr/>
          <p:nvPr/>
        </p:nvGrpSpPr>
        <p:grpSpPr>
          <a:xfrm>
            <a:off x="869578" y="3090638"/>
            <a:ext cx="14487668" cy="7848924"/>
            <a:chOff x="0" y="0"/>
            <a:chExt cx="14487667" cy="7848923"/>
          </a:xfrm>
        </p:grpSpPr>
        <p:sp>
          <p:nvSpPr>
            <p:cNvPr id="2006" name="圆角矩形"/>
            <p:cNvSpPr/>
            <p:nvPr/>
          </p:nvSpPr>
          <p:spPr>
            <a:xfrm>
              <a:off x="0" y="0"/>
              <a:ext cx="14487668" cy="7848924"/>
            </a:xfrm>
            <a:prstGeom prst="roundRect">
              <a:avLst>
                <a:gd name="adj" fmla="val 15000"/>
              </a:avLst>
            </a:prstGeom>
            <a:gradFill flip="none" rotWithShape="1">
              <a:gsLst>
                <a:gs pos="0">
                  <a:schemeClr val="accent4">
                    <a:hueOff val="-630287"/>
                    <a:lumOff val="37179"/>
                  </a:schemeClr>
                </a:gs>
                <a:gs pos="35000">
                  <a:srgbClr val="FFE9CC"/>
                </a:gs>
                <a:gs pos="100000">
                  <a:schemeClr val="accent4">
                    <a:hueOff val="-750798"/>
                    <a:lumOff val="47609"/>
                  </a:schemeClr>
                </a:gs>
              </a:gsLst>
              <a:lin ang="16200000" scaled="0"/>
            </a:gradFill>
            <a:ln w="12700" cap="flat">
              <a:noFill/>
              <a:miter lim="400000"/>
            </a:ln>
            <a:effectLst/>
          </p:spPr>
          <p:txBody>
            <a:bodyPr wrap="square" lIns="50800" tIns="50800" rIns="50800" bIns="50800" numCol="1" anchor="ctr">
              <a:noAutofit/>
            </a:bodyPr>
            <a:lstStyle/>
            <a:p>
              <a:endParaRPr/>
            </a:p>
          </p:txBody>
        </p:sp>
        <p:pic>
          <p:nvPicPr>
            <p:cNvPr id="2007" name="12C-实验设置.pdf" descr="12C-实验设置.pdf"/>
            <p:cNvPicPr>
              <a:picLocks noChangeAspect="1"/>
            </p:cNvPicPr>
            <p:nvPr/>
          </p:nvPicPr>
          <p:blipFill>
            <a:blip r:embed="rId2"/>
            <a:srcRect/>
            <a:stretch>
              <a:fillRect/>
            </a:stretch>
          </p:blipFill>
          <p:spPr>
            <a:xfrm>
              <a:off x="152979" y="371224"/>
              <a:ext cx="14181782" cy="6716068"/>
            </a:xfrm>
            <a:prstGeom prst="rect">
              <a:avLst/>
            </a:prstGeom>
            <a:ln w="12700" cap="flat">
              <a:noFill/>
              <a:miter lim="400000"/>
            </a:ln>
            <a:effectLst/>
          </p:spPr>
        </p:pic>
      </p:grpSp>
      <mc:AlternateContent xmlns:mc="http://schemas.openxmlformats.org/markup-compatibility/2006" xmlns:a14="http://schemas.microsoft.com/office/drawing/2010/main">
        <mc:Choice Requires="a14">
          <p:sp>
            <p:nvSpPr>
              <p:cNvPr id="2009" name="文本框 4"/>
              <p:cNvSpPr txBox="1"/>
              <p:nvPr/>
            </p:nvSpPr>
            <p:spPr>
              <a:xfrm>
                <a:off x="15845559" y="2909287"/>
                <a:ext cx="7704044" cy="8211627"/>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lIns="91438" tIns="91438" rIns="91438" bIns="91438">
                <a:spAutoFit/>
              </a:bodyPr>
              <a:lstStyle/>
              <a:p>
                <a:pPr marL="571500" indent="-571500" algn="l" defTabSz="1828800">
                  <a:lnSpc>
                    <a:spcPct val="110000"/>
                  </a:lnSpc>
                  <a:spcBef>
                    <a:spcPts val="1500"/>
                  </a:spcBef>
                  <a:buSzPct val="100000"/>
                  <a:buFont typeface="Arial"/>
                  <a:buChar char="•"/>
                  <a:defRPr sz="4000">
                    <a:solidFill>
                      <a:srgbClr val="FFFB00"/>
                    </a:solidFill>
                    <a:latin typeface="Microsoft YaHei"/>
                    <a:ea typeface="Microsoft YaHei"/>
                    <a:cs typeface="Microsoft YaHei"/>
                    <a:sym typeface="Microsoft YaHei"/>
                  </a:defRPr>
                </a:pPr>
                <a:r>
                  <a:t>FCVA implantation CTi thick targets</a:t>
                </a:r>
              </a:p>
              <a:p>
                <a:pPr marL="571500" indent="-571500" algn="l" defTabSz="1828800">
                  <a:lnSpc>
                    <a:spcPct val="110000"/>
                  </a:lnSpc>
                  <a:spcBef>
                    <a:spcPts val="1500"/>
                  </a:spcBef>
                  <a:buSzPct val="100000"/>
                  <a:buFont typeface="Arial"/>
                  <a:buChar char="•"/>
                  <a:defRPr sz="4000">
                    <a:solidFill>
                      <a:srgbClr val="FFFB00"/>
                    </a:solidFill>
                    <a:latin typeface="Microsoft YaHei"/>
                    <a:ea typeface="Microsoft YaHei"/>
                    <a:cs typeface="Microsoft YaHei"/>
                    <a:sym typeface="Microsoft YaHei"/>
                  </a:defRPr>
                </a:pPr>
                <a:r>
                  <a:t>durability &gt;280 C @800 keV He</a:t>
                </a:r>
                <a:r>
                  <a:rPr baseline="31999"/>
                  <a:t>2+</a:t>
                </a:r>
                <a:r>
                  <a:t>, with only 25% loss</a:t>
                </a:r>
              </a:p>
              <a:p>
                <a:pPr marL="571500" indent="-571500" algn="l" defTabSz="1828800">
                  <a:lnSpc>
                    <a:spcPct val="110000"/>
                  </a:lnSpc>
                  <a:spcBef>
                    <a:spcPts val="1500"/>
                  </a:spcBef>
                  <a:buSzPct val="100000"/>
                  <a:buFont typeface="Arial"/>
                  <a:buChar char="•"/>
                  <a:defRPr sz="4000">
                    <a:solidFill>
                      <a:srgbClr val="FFFB00"/>
                    </a:solidFill>
                    <a:latin typeface="Microsoft YaHei"/>
                    <a:ea typeface="Microsoft YaHei"/>
                    <a:cs typeface="Microsoft YaHei"/>
                    <a:sym typeface="Microsoft YaHei"/>
                  </a:defRPr>
                </a:pPr>
                <a:r>
                  <a:t>BGO+LaBr</a:t>
                </a:r>
                <a:r>
                  <a:rPr baseline="-5999"/>
                  <a:t>3</a:t>
                </a:r>
                <a:r>
                  <a:t> veto</a:t>
                </a:r>
              </a:p>
              <a:p>
                <a:pPr marL="571500" indent="-571500" algn="l" defTabSz="1828800">
                  <a:lnSpc>
                    <a:spcPct val="110000"/>
                  </a:lnSpc>
                  <a:spcBef>
                    <a:spcPts val="1100"/>
                  </a:spcBef>
                  <a:buSzPct val="100000"/>
                  <a:buFont typeface="Arial"/>
                  <a:buChar char="•"/>
                  <a:defRPr sz="4000">
                    <a:solidFill>
                      <a:srgbClr val="FFFB00"/>
                    </a:solidFill>
                    <a:latin typeface="Microsoft YaHei"/>
                    <a:ea typeface="Microsoft YaHei"/>
                    <a:cs typeface="Microsoft YaHei"/>
                    <a:sym typeface="Microsoft YaHei"/>
                  </a:defRPr>
                </a:pPr>
                <a:r>
                  <a:t>wide energy search for best S/N, 552 keV is best, other suffer from </a:t>
                </a:r>
                <a14:m>
                  <m:oMath xmlns:m="http://schemas.openxmlformats.org/officeDocument/2006/math">
                    <m:sSup>
                      <m:sSupPr>
                        <m:ctrlPr>
                          <a:rPr sz="4950" i="1">
                            <a:solidFill>
                              <a:srgbClr val="FFFB00"/>
                            </a:solidFill>
                            <a:latin typeface="Cambria Math" panose="02040503050406030204" pitchFamily="18" charset="0"/>
                          </a:rPr>
                        </m:ctrlPr>
                      </m:sSupPr>
                      <m:e/>
                      <m:sup>
                        <m:r>
                          <a:rPr sz="4950" i="1">
                            <a:solidFill>
                              <a:srgbClr val="FFFB00"/>
                            </a:solidFill>
                            <a:latin typeface="Cambria Math" panose="02040503050406030204" pitchFamily="18" charset="0"/>
                          </a:rPr>
                          <m:t>18</m:t>
                        </m:r>
                      </m:sup>
                    </m:sSup>
                    <m:r>
                      <a:rPr sz="4950" i="1">
                        <a:solidFill>
                          <a:srgbClr val="FFFB00"/>
                        </a:solidFill>
                        <a:latin typeface="Cambria Math" panose="02040503050406030204" pitchFamily="18" charset="0"/>
                      </a:rPr>
                      <m:t>𝑂</m:t>
                    </m:r>
                    <m:r>
                      <a:rPr sz="4950" i="1">
                        <a:solidFill>
                          <a:srgbClr val="FFFB00"/>
                        </a:solidFill>
                        <a:latin typeface="Cambria Math" panose="02040503050406030204" pitchFamily="18" charset="0"/>
                      </a:rPr>
                      <m:t>(</m:t>
                    </m:r>
                    <m:r>
                      <a:rPr sz="4950" i="1">
                        <a:solidFill>
                          <a:srgbClr val="FFFB00"/>
                        </a:solidFill>
                        <a:latin typeface="Cambria Math" panose="02040503050406030204" pitchFamily="18" charset="0"/>
                      </a:rPr>
                      <m:t>𝛼</m:t>
                    </m:r>
                    <m:r>
                      <a:rPr sz="4950" i="1">
                        <a:solidFill>
                          <a:srgbClr val="FFFB00"/>
                        </a:solidFill>
                        <a:latin typeface="Cambria Math" panose="02040503050406030204" pitchFamily="18" charset="0"/>
                      </a:rPr>
                      <m:t>,</m:t>
                    </m:r>
                    <m:r>
                      <a:rPr sz="4950" i="1">
                        <a:solidFill>
                          <a:srgbClr val="FFFB00"/>
                        </a:solidFill>
                        <a:latin typeface="Cambria Math" panose="02040503050406030204" pitchFamily="18" charset="0"/>
                      </a:rPr>
                      <m:t>𝛾</m:t>
                    </m:r>
                    <m:sSup>
                      <m:sSupPr>
                        <m:ctrlPr>
                          <a:rPr sz="4950" i="1">
                            <a:solidFill>
                              <a:srgbClr val="FFFB00"/>
                            </a:solidFill>
                            <a:latin typeface="Cambria Math" panose="02040503050406030204" pitchFamily="18" charset="0"/>
                          </a:rPr>
                        </m:ctrlPr>
                      </m:sSupPr>
                      <m:e>
                        <m:r>
                          <a:rPr sz="4950" i="1">
                            <a:solidFill>
                              <a:srgbClr val="FFFB00"/>
                            </a:solidFill>
                            <a:latin typeface="Cambria Math" panose="02040503050406030204" pitchFamily="18" charset="0"/>
                          </a:rPr>
                          <m:t>)</m:t>
                        </m:r>
                      </m:e>
                      <m:sup>
                        <m:r>
                          <a:rPr sz="4950" i="1">
                            <a:solidFill>
                              <a:srgbClr val="FFFB00"/>
                            </a:solidFill>
                            <a:latin typeface="Cambria Math" panose="02040503050406030204" pitchFamily="18" charset="0"/>
                          </a:rPr>
                          <m:t>22</m:t>
                        </m:r>
                      </m:sup>
                    </m:sSup>
                    <m:r>
                      <a:rPr sz="4950" i="1">
                        <a:solidFill>
                          <a:srgbClr val="FFFB00"/>
                        </a:solidFill>
                        <a:latin typeface="Cambria Math" panose="02040503050406030204" pitchFamily="18" charset="0"/>
                      </a:rPr>
                      <m:t>𝑁𝑒</m:t>
                    </m:r>
                  </m:oMath>
                </a14:m>
                <a:r>
                  <a:t>  contaminations</a:t>
                </a:r>
              </a:p>
              <a:p>
                <a:pPr marL="571500" indent="-571500" algn="l" defTabSz="1828800">
                  <a:lnSpc>
                    <a:spcPct val="110000"/>
                  </a:lnSpc>
                  <a:spcBef>
                    <a:spcPts val="1100"/>
                  </a:spcBef>
                  <a:buSzPct val="100000"/>
                  <a:buFont typeface="Arial"/>
                  <a:buChar char="•"/>
                  <a:defRPr sz="4000">
                    <a:solidFill>
                      <a:srgbClr val="FFFB00"/>
                    </a:solidFill>
                    <a:latin typeface="Microsoft YaHei"/>
                    <a:ea typeface="Microsoft YaHei"/>
                    <a:cs typeface="Microsoft YaHei"/>
                    <a:sym typeface="Microsoft YaHei"/>
                  </a:defRPr>
                </a:pPr>
                <a:r>
                  <a:t>sensitivity of 10</a:t>
                </a:r>
                <a:r>
                  <a:rPr baseline="31999"/>
                  <a:t>-12</a:t>
                </a:r>
                <a:r>
                  <a:t> b @E</a:t>
                </a:r>
                <a:r>
                  <a:rPr baseline="-5999"/>
                  <a:t>c.m. </a:t>
                </a:r>
                <a:r>
                  <a:t>= 552 keV</a:t>
                </a:r>
              </a:p>
            </p:txBody>
          </p:sp>
        </mc:Choice>
        <mc:Fallback xmlns="">
          <p:sp>
            <p:nvSpPr>
              <p:cNvPr id="2009" name="文本框 4"/>
              <p:cNvSpPr txBox="1">
                <a:spLocks noRot="1" noChangeAspect="1" noMove="1" noResize="1" noEditPoints="1" noAdjustHandles="1" noChangeArrowheads="1" noChangeShapeType="1" noTextEdit="1"/>
              </p:cNvSpPr>
              <p:nvPr/>
            </p:nvSpPr>
            <p:spPr>
              <a:xfrm>
                <a:off x="15845559" y="2909287"/>
                <a:ext cx="7704044" cy="8211627"/>
              </a:xfrm>
              <a:prstGeom prst="rect">
                <a:avLst/>
              </a:prstGeom>
              <a:blipFill>
                <a:blip r:embed="rId3"/>
                <a:stretch>
                  <a:fillRect l="-2467" t="-309" r="-3783" b="-13889"/>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zh-CN" altLang="en-US">
                    <a:noFill/>
                  </a:rPr>
                  <a:t> </a:t>
                </a:r>
              </a:p>
            </p:txBody>
          </p:sp>
        </mc:Fallback>
      </mc:AlternateContent>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1" name="标题 1"/>
          <p:cNvSpPr txBox="1">
            <a:spLocks noGrp="1"/>
          </p:cNvSpPr>
          <p:nvPr>
            <p:ph type="title"/>
          </p:nvPr>
        </p:nvSpPr>
        <p:spPr>
          <a:xfrm>
            <a:off x="5092490" y="25025"/>
            <a:ext cx="14590466" cy="1407753"/>
          </a:xfrm>
          <a:prstGeom prst="rect">
            <a:avLst/>
          </a:prstGeom>
        </p:spPr>
        <p:txBody>
          <a:bodyPr>
            <a:normAutofit fontScale="90000"/>
          </a:bodyPr>
          <a:lstStyle/>
          <a:p>
            <a:pPr defTabSz="404495">
              <a:defRPr sz="4800" baseline="30515"/>
            </a:pPr>
            <a:r>
              <a:t>12</a:t>
            </a:r>
            <a:r>
              <a:rPr baseline="0"/>
              <a:t>C(α,γ)</a:t>
            </a:r>
            <a:r>
              <a:t>16</a:t>
            </a:r>
            <a:r>
              <a:rPr baseline="0"/>
              <a:t>O</a:t>
            </a:r>
            <a:r>
              <a:rPr baseline="0">
                <a:latin typeface="Microsoft YaHei"/>
                <a:ea typeface="Microsoft YaHei"/>
                <a:cs typeface="Microsoft YaHei"/>
                <a:sym typeface="Microsoft YaHei"/>
              </a:rPr>
              <a:t> ：more sensitivity, near Gamow window</a:t>
            </a:r>
          </a:p>
        </p:txBody>
      </p:sp>
      <p:grpSp>
        <p:nvGrpSpPr>
          <p:cNvPr id="2016" name="成组"/>
          <p:cNvGrpSpPr/>
          <p:nvPr/>
        </p:nvGrpSpPr>
        <p:grpSpPr>
          <a:xfrm>
            <a:off x="14791974" y="3993199"/>
            <a:ext cx="8994946" cy="5664675"/>
            <a:chOff x="0" y="0"/>
            <a:chExt cx="8994944" cy="5664673"/>
          </a:xfrm>
        </p:grpSpPr>
        <p:grpSp>
          <p:nvGrpSpPr>
            <p:cNvPr id="2014" name="成组"/>
            <p:cNvGrpSpPr/>
            <p:nvPr/>
          </p:nvGrpSpPr>
          <p:grpSpPr>
            <a:xfrm>
              <a:off x="0" y="0"/>
              <a:ext cx="8994945" cy="5664674"/>
              <a:chOff x="0" y="0"/>
              <a:chExt cx="8994944" cy="5664673"/>
            </a:xfrm>
          </p:grpSpPr>
          <p:pic>
            <p:nvPicPr>
              <p:cNvPr id="2012" name="C610DE0C-E181-4BB5-91CB-C7FC4524EFD2.jpeg" descr="C610DE0C-E181-4BB5-91CB-C7FC4524EFD2.jpeg"/>
              <p:cNvPicPr>
                <a:picLocks noChangeAspect="1"/>
              </p:cNvPicPr>
              <p:nvPr/>
            </p:nvPicPr>
            <p:blipFill>
              <a:blip r:embed="rId2"/>
              <a:stretch>
                <a:fillRect/>
              </a:stretch>
            </p:blipFill>
            <p:spPr>
              <a:xfrm>
                <a:off x="0" y="0"/>
                <a:ext cx="8994945" cy="5664674"/>
              </a:xfrm>
              <a:prstGeom prst="rect">
                <a:avLst/>
              </a:prstGeom>
              <a:ln w="12700" cap="flat">
                <a:noFill/>
                <a:miter lim="400000"/>
              </a:ln>
              <a:effectLst/>
            </p:spPr>
          </p:pic>
          <p:sp>
            <p:nvSpPr>
              <p:cNvPr id="2013" name="线条"/>
              <p:cNvSpPr/>
              <p:nvPr/>
            </p:nvSpPr>
            <p:spPr>
              <a:xfrm>
                <a:off x="2048721" y="887816"/>
                <a:ext cx="6251245" cy="2912596"/>
              </a:xfrm>
              <a:prstGeom prst="line">
                <a:avLst/>
              </a:prstGeom>
              <a:noFill/>
              <a:ln w="254000" cap="flat">
                <a:solidFill>
                  <a:srgbClr val="FF2600">
                    <a:alpha val="25913"/>
                  </a:srgbClr>
                </a:solidFill>
                <a:prstDash val="solid"/>
                <a:round/>
                <a:tailEnd type="triangle" w="med" len="med"/>
              </a:ln>
              <a:effectLst/>
            </p:spPr>
            <p:txBody>
              <a:bodyPr wrap="square" lIns="45718" tIns="45718" rIns="45718" bIns="45718" numCol="1" anchor="t">
                <a:noAutofit/>
              </a:bodyPr>
              <a:lstStyle/>
              <a:p>
                <a:pPr>
                  <a:defRPr>
                    <a:latin typeface="+mn-lt"/>
                    <a:ea typeface="+mn-ea"/>
                    <a:cs typeface="+mn-cs"/>
                    <a:sym typeface="Helvetica Neue"/>
                  </a:defRPr>
                </a:pPr>
                <a:endParaRPr/>
              </a:p>
            </p:txBody>
          </p:sp>
        </p:grpSp>
        <p:sp>
          <p:nvSpPr>
            <p:cNvPr id="2015" name="552"/>
            <p:cNvSpPr txBox="1"/>
            <p:nvPr/>
          </p:nvSpPr>
          <p:spPr>
            <a:xfrm>
              <a:off x="7244179" y="3620017"/>
              <a:ext cx="474521" cy="355601"/>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1700">
                  <a:solidFill>
                    <a:srgbClr val="FF2600"/>
                  </a:solidFill>
                </a:defRPr>
              </a:lvl1pPr>
            </a:lstStyle>
            <a:p>
              <a:r>
                <a:t>552</a:t>
              </a:r>
            </a:p>
          </p:txBody>
        </p:sp>
      </p:grpSp>
      <p:grpSp>
        <p:nvGrpSpPr>
          <p:cNvPr id="2022" name="成组"/>
          <p:cNvGrpSpPr/>
          <p:nvPr/>
        </p:nvGrpSpPr>
        <p:grpSpPr>
          <a:xfrm>
            <a:off x="177626" y="1823791"/>
            <a:ext cx="14330476" cy="10003491"/>
            <a:chOff x="0" y="0"/>
            <a:chExt cx="14330475" cy="10003489"/>
          </a:xfrm>
        </p:grpSpPr>
        <p:sp>
          <p:nvSpPr>
            <p:cNvPr id="2017" name="圆角矩形"/>
            <p:cNvSpPr/>
            <p:nvPr/>
          </p:nvSpPr>
          <p:spPr>
            <a:xfrm>
              <a:off x="0" y="0"/>
              <a:ext cx="14330476" cy="10003490"/>
            </a:xfrm>
            <a:prstGeom prst="roundRect">
              <a:avLst>
                <a:gd name="adj" fmla="val 14859"/>
              </a:avLst>
            </a:prstGeom>
            <a:gradFill flip="none" rotWithShape="1">
              <a:gsLst>
                <a:gs pos="0">
                  <a:schemeClr val="accent4">
                    <a:hueOff val="-630287"/>
                    <a:lumOff val="37179"/>
                  </a:schemeClr>
                </a:gs>
                <a:gs pos="35000">
                  <a:srgbClr val="FFE9CC"/>
                </a:gs>
                <a:gs pos="100000">
                  <a:schemeClr val="accent4">
                    <a:hueOff val="-750798"/>
                    <a:lumOff val="47609"/>
                  </a:schemeClr>
                </a:gs>
              </a:gsLst>
              <a:lin ang="16200000" scaled="0"/>
            </a:gradFill>
            <a:ln w="12700" cap="flat">
              <a:noFill/>
              <a:miter lim="400000"/>
            </a:ln>
            <a:effectLst/>
          </p:spPr>
          <p:txBody>
            <a:bodyPr wrap="square" lIns="50800" tIns="50800" rIns="50800" bIns="50800" numCol="1" anchor="ctr">
              <a:noAutofit/>
            </a:bodyPr>
            <a:lstStyle/>
            <a:p>
              <a:endParaRPr/>
            </a:p>
          </p:txBody>
        </p:sp>
        <p:pic>
          <p:nvPicPr>
            <p:cNvPr id="2018" name="12C-伽马能谱.pdf" descr="12C-伽马能谱.pdf"/>
            <p:cNvPicPr>
              <a:picLocks noChangeAspect="1"/>
            </p:cNvPicPr>
            <p:nvPr/>
          </p:nvPicPr>
          <p:blipFill>
            <a:blip r:embed="rId3"/>
            <a:stretch>
              <a:fillRect/>
            </a:stretch>
          </p:blipFill>
          <p:spPr>
            <a:xfrm>
              <a:off x="731446" y="1387740"/>
              <a:ext cx="12564402" cy="8108364"/>
            </a:xfrm>
            <a:prstGeom prst="rect">
              <a:avLst/>
            </a:prstGeom>
            <a:ln w="12700" cap="flat">
              <a:noFill/>
              <a:miter lim="400000"/>
            </a:ln>
            <a:effectLst/>
          </p:spPr>
        </p:pic>
        <p:sp>
          <p:nvSpPr>
            <p:cNvPr id="2019" name="Preliminary"/>
            <p:cNvSpPr txBox="1"/>
            <p:nvPr/>
          </p:nvSpPr>
          <p:spPr>
            <a:xfrm>
              <a:off x="5742571" y="387130"/>
              <a:ext cx="2845334" cy="762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4300">
                  <a:solidFill>
                    <a:srgbClr val="FF2600"/>
                  </a:solidFill>
                </a:defRPr>
              </a:lvl1pPr>
            </a:lstStyle>
            <a:p>
              <a:r>
                <a:t>Preliminary</a:t>
              </a:r>
            </a:p>
          </p:txBody>
        </p:sp>
        <p:sp>
          <p:nvSpPr>
            <p:cNvPr id="2020" name="Bayesian method"/>
            <p:cNvSpPr txBox="1"/>
            <p:nvPr/>
          </p:nvSpPr>
          <p:spPr>
            <a:xfrm>
              <a:off x="5979552" y="5808276"/>
              <a:ext cx="2371372" cy="457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2300">
                  <a:solidFill>
                    <a:srgbClr val="FF2600"/>
                  </a:solidFill>
                </a:defRPr>
              </a:lvl1pPr>
            </a:lstStyle>
            <a:p>
              <a:r>
                <a:t>Bayesian method</a:t>
              </a:r>
            </a:p>
          </p:txBody>
        </p:sp>
        <p:pic>
          <p:nvPicPr>
            <p:cNvPr id="2021" name="图像" descr="图像"/>
            <p:cNvPicPr>
              <a:picLocks noChangeAspect="1"/>
            </p:cNvPicPr>
            <p:nvPr/>
          </p:nvPicPr>
          <p:blipFill>
            <a:blip r:embed="rId4"/>
            <a:stretch>
              <a:fillRect/>
            </a:stretch>
          </p:blipFill>
          <p:spPr>
            <a:xfrm>
              <a:off x="6021045" y="5182396"/>
              <a:ext cx="2288386" cy="693451"/>
            </a:xfrm>
            <a:prstGeom prst="rect">
              <a:avLst/>
            </a:prstGeom>
            <a:ln w="12700" cap="flat">
              <a:noFill/>
              <a:miter lim="400000"/>
            </a:ln>
            <a:effectLst/>
          </p:spPr>
        </p:pic>
      </p:gr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8" name="Future plan from 1st quarter of 2023"/>
          <p:cNvSpPr txBox="1">
            <a:spLocks noGrp="1"/>
          </p:cNvSpPr>
          <p:nvPr>
            <p:ph type="title"/>
          </p:nvPr>
        </p:nvSpPr>
        <p:spPr>
          <a:xfrm>
            <a:off x="380652" y="355600"/>
            <a:ext cx="20556778" cy="1407751"/>
          </a:xfrm>
          <a:prstGeom prst="rect">
            <a:avLst/>
          </a:prstGeom>
        </p:spPr>
        <p:txBody>
          <a:bodyPr/>
          <a:lstStyle>
            <a:lvl1pPr defTabSz="627379">
              <a:defRPr sz="8500"/>
            </a:lvl1pPr>
          </a:lstStyle>
          <a:p>
            <a:r>
              <a:t>Future plan from 2023-2025</a:t>
            </a:r>
          </a:p>
        </p:txBody>
      </p:sp>
      <p:graphicFrame>
        <p:nvGraphicFramePr>
          <p:cNvPr id="2319" name="表格"/>
          <p:cNvGraphicFramePr/>
          <p:nvPr>
            <p:extLst>
              <p:ext uri="{D42A27DB-BD31-4B8C-83A1-F6EECF244321}">
                <p14:modId xmlns:p14="http://schemas.microsoft.com/office/powerpoint/2010/main" val="1487391622"/>
              </p:ext>
            </p:extLst>
          </p:nvPr>
        </p:nvGraphicFramePr>
        <p:xfrm>
          <a:off x="8452933" y="5342222"/>
          <a:ext cx="7869444" cy="6979832"/>
        </p:xfrm>
        <a:graphic>
          <a:graphicData uri="http://schemas.openxmlformats.org/drawingml/2006/table">
            <a:tbl>
              <a:tblPr>
                <a:tableStyleId>{4C3C2611-4C71-4FC5-86AE-919BDF0F9419}</a:tableStyleId>
              </a:tblPr>
              <a:tblGrid>
                <a:gridCol w="3934722">
                  <a:extLst>
                    <a:ext uri="{9D8B030D-6E8A-4147-A177-3AD203B41FA5}">
                      <a16:colId xmlns:a16="http://schemas.microsoft.com/office/drawing/2014/main" val="20000"/>
                    </a:ext>
                  </a:extLst>
                </a:gridCol>
                <a:gridCol w="3934722">
                  <a:extLst>
                    <a:ext uri="{9D8B030D-6E8A-4147-A177-3AD203B41FA5}">
                      <a16:colId xmlns:a16="http://schemas.microsoft.com/office/drawing/2014/main" val="20001"/>
                    </a:ext>
                  </a:extLst>
                </a:gridCol>
              </a:tblGrid>
              <a:tr h="1244067">
                <a:tc>
                  <a:txBody>
                    <a:bodyPr/>
                    <a:lstStyle/>
                    <a:p>
                      <a:pPr algn="l">
                        <a:defRPr sz="1800">
                          <a:solidFill>
                            <a:srgbClr val="000000"/>
                          </a:solidFill>
                        </a:defRPr>
                      </a:pPr>
                      <a:r>
                        <a:rPr sz="2900" b="1">
                          <a:solidFill>
                            <a:srgbClr val="FF2600"/>
                          </a:solidFill>
                          <a:sym typeface="Helvetica"/>
                        </a:rPr>
                        <a:t>Reaction</a:t>
                      </a:r>
                    </a:p>
                  </a:txBody>
                  <a:tcPr marL="45720" marR="45720" horzOverflow="overflow">
                    <a:lnL w="12700">
                      <a:solidFill>
                        <a:srgbClr val="FFFFFF"/>
                      </a:solidFill>
                    </a:lnL>
                    <a:lnR w="12700">
                      <a:solidFill>
                        <a:srgbClr val="FFFFFF"/>
                      </a:solidFill>
                    </a:lnR>
                    <a:lnT w="12700">
                      <a:solidFill>
                        <a:srgbClr val="FFFFFF"/>
                      </a:solidFill>
                    </a:lnT>
                    <a:lnB w="50800">
                      <a:solidFill>
                        <a:srgbClr val="FFFFFF"/>
                      </a:solidFill>
                    </a:lnB>
                    <a:solidFill>
                      <a:srgbClr val="5B9BD5"/>
                    </a:solidFill>
                  </a:tcPr>
                </a:tc>
                <a:tc>
                  <a:txBody>
                    <a:bodyPr/>
                    <a:lstStyle/>
                    <a:p>
                      <a:pPr algn="l">
                        <a:defRPr sz="1800">
                          <a:solidFill>
                            <a:srgbClr val="000000"/>
                          </a:solidFill>
                        </a:defRPr>
                      </a:pPr>
                      <a:r>
                        <a:rPr lang="en-US" sz="2900" b="1" dirty="0">
                          <a:solidFill>
                            <a:srgbClr val="FF2600"/>
                          </a:solidFill>
                          <a:sym typeface="Helvetica"/>
                        </a:rPr>
                        <a:t>Goals</a:t>
                      </a:r>
                      <a:endParaRPr sz="2900" b="1" dirty="0">
                        <a:solidFill>
                          <a:srgbClr val="FF2600"/>
                        </a:solidFill>
                        <a:sym typeface="Helvetica"/>
                      </a:endParaRPr>
                    </a:p>
                  </a:txBody>
                  <a:tcPr marL="45720" marR="45720" horzOverflow="overflow">
                    <a:lnL w="12700">
                      <a:solidFill>
                        <a:srgbClr val="FFFFFF"/>
                      </a:solidFill>
                    </a:lnL>
                    <a:lnR w="12700">
                      <a:solidFill>
                        <a:srgbClr val="FFFFFF"/>
                      </a:solidFill>
                    </a:lnR>
                    <a:lnT w="12700">
                      <a:solidFill>
                        <a:srgbClr val="FFFFFF"/>
                      </a:solidFill>
                    </a:lnT>
                    <a:lnB w="50800">
                      <a:solidFill>
                        <a:srgbClr val="FFFFFF"/>
                      </a:solidFill>
                    </a:lnB>
                    <a:solidFill>
                      <a:srgbClr val="5B9BD5"/>
                    </a:solidFill>
                  </a:tcPr>
                </a:tc>
                <a:extLst>
                  <a:ext uri="{0D108BD9-81ED-4DB2-BD59-A6C34878D82A}">
                    <a16:rowId xmlns:a16="http://schemas.microsoft.com/office/drawing/2014/main" val="10000"/>
                  </a:ext>
                </a:extLst>
              </a:tr>
              <a:tr h="1244067">
                <a:tc>
                  <a:txBody>
                    <a:bodyPr/>
                    <a:lstStyle/>
                    <a:p>
                      <a:pPr algn="l">
                        <a:defRPr sz="2900" b="1" baseline="30758">
                          <a:solidFill>
                            <a:srgbClr val="FF2600"/>
                          </a:solidFill>
                          <a:latin typeface="仿宋_GB2312"/>
                          <a:ea typeface="仿宋_GB2312"/>
                          <a:cs typeface="仿宋_GB2312"/>
                          <a:sym typeface="仿宋_GB2312"/>
                        </a:defRPr>
                      </a:pPr>
                      <a:r>
                        <a:t>12</a:t>
                      </a:r>
                      <a:r>
                        <a:rPr baseline="0"/>
                        <a:t>C(</a:t>
                      </a:r>
                      <a:r>
                        <a:rPr baseline="0">
                          <a:latin typeface="+mj-lt"/>
                          <a:ea typeface="+mj-ea"/>
                          <a:cs typeface="+mj-cs"/>
                          <a:sym typeface="Helvetica"/>
                        </a:rPr>
                        <a:t>α,γ</a:t>
                      </a:r>
                      <a:r>
                        <a:rPr baseline="0"/>
                        <a:t>)</a:t>
                      </a:r>
                      <a:r>
                        <a:t>16</a:t>
                      </a:r>
                      <a:r>
                        <a:rPr baseline="0"/>
                        <a:t>O</a:t>
                      </a:r>
                      <a:r>
                        <a:rPr baseline="0">
                          <a:latin typeface="+mj-lt"/>
                          <a:ea typeface="+mj-ea"/>
                          <a:cs typeface="+mj-cs"/>
                          <a:sym typeface="Helvetica"/>
                        </a:rPr>
                        <a:t> </a:t>
                      </a:r>
                    </a:p>
                  </a:txBody>
                  <a:tcPr marL="45720" marR="45720" horzOverflow="overflow">
                    <a:lnL w="12700">
                      <a:solidFill>
                        <a:srgbClr val="FFFFFF"/>
                      </a:solidFill>
                    </a:lnL>
                    <a:lnR w="12700">
                      <a:solidFill>
                        <a:srgbClr val="FFFFFF"/>
                      </a:solidFill>
                    </a:lnR>
                    <a:lnT w="50800">
                      <a:solidFill>
                        <a:srgbClr val="FFFFFF"/>
                      </a:solidFill>
                    </a:lnT>
                    <a:lnB w="12700">
                      <a:solidFill>
                        <a:srgbClr val="FFFFFF"/>
                      </a:solidFill>
                    </a:lnB>
                    <a:solidFill>
                      <a:srgbClr val="D2DEEF"/>
                    </a:solidFill>
                  </a:tcPr>
                </a:tc>
                <a:tc>
                  <a:txBody>
                    <a:bodyPr/>
                    <a:lstStyle/>
                    <a:p>
                      <a:pPr algn="l">
                        <a:defRPr sz="2900" b="1">
                          <a:solidFill>
                            <a:srgbClr val="FF2600"/>
                          </a:solidFill>
                          <a:sym typeface="Helvetica"/>
                        </a:defRPr>
                      </a:pPr>
                      <a:r>
                        <a:t>try 1X10</a:t>
                      </a:r>
                      <a:r>
                        <a:rPr baseline="31998"/>
                        <a:t>-13</a:t>
                      </a:r>
                      <a:r>
                        <a:t> b limit</a:t>
                      </a:r>
                    </a:p>
                    <a:p>
                      <a:pPr algn="l">
                        <a:defRPr sz="2900" b="1">
                          <a:solidFill>
                            <a:srgbClr val="FF2600"/>
                          </a:solidFill>
                          <a:sym typeface="Helvetica"/>
                        </a:defRPr>
                      </a:pPr>
                      <a:r>
                        <a:t>450 keV</a:t>
                      </a:r>
                    </a:p>
                  </a:txBody>
                  <a:tcPr marL="45720" marR="45720" horzOverflow="overflow">
                    <a:lnL w="12700">
                      <a:solidFill>
                        <a:srgbClr val="FFFFFF"/>
                      </a:solidFill>
                    </a:lnL>
                    <a:lnR w="12700">
                      <a:solidFill>
                        <a:srgbClr val="FFFFFF"/>
                      </a:solidFill>
                    </a:lnR>
                    <a:lnT w="50800">
                      <a:solidFill>
                        <a:srgbClr val="FFFFFF"/>
                      </a:solidFill>
                    </a:lnT>
                    <a:lnB w="12700">
                      <a:solidFill>
                        <a:srgbClr val="FFFFFF"/>
                      </a:solidFill>
                    </a:lnB>
                    <a:solidFill>
                      <a:srgbClr val="D2DEEF"/>
                    </a:solidFill>
                  </a:tcPr>
                </a:tc>
                <a:extLst>
                  <a:ext uri="{0D108BD9-81ED-4DB2-BD59-A6C34878D82A}">
                    <a16:rowId xmlns:a16="http://schemas.microsoft.com/office/drawing/2014/main" val="10001"/>
                  </a:ext>
                </a:extLst>
              </a:tr>
              <a:tr h="1224568">
                <a:tc>
                  <a:txBody>
                    <a:bodyPr/>
                    <a:lstStyle/>
                    <a:p>
                      <a:pPr algn="l">
                        <a:defRPr sz="2900" b="1" baseline="30758">
                          <a:solidFill>
                            <a:srgbClr val="FF2600"/>
                          </a:solidFill>
                          <a:sym typeface="Helvetica"/>
                        </a:defRPr>
                      </a:pPr>
                      <a:r>
                        <a:t>13</a:t>
                      </a:r>
                      <a:r>
                        <a:rPr baseline="0"/>
                        <a:t>C(α,n)</a:t>
                      </a:r>
                      <a:r>
                        <a:t>16</a:t>
                      </a:r>
                      <a:r>
                        <a:rPr baseline="0"/>
                        <a:t>O</a:t>
                      </a:r>
                    </a:p>
                  </a:txBody>
                  <a:tcPr marL="45720" marR="45720" horzOverflow="overflow">
                    <a:lnL w="12700">
                      <a:solidFill>
                        <a:srgbClr val="FFFFFF"/>
                      </a:solidFill>
                    </a:lnL>
                    <a:lnR w="12700">
                      <a:solidFill>
                        <a:srgbClr val="FFFFFF"/>
                      </a:solidFill>
                    </a:lnR>
                    <a:lnT w="12700">
                      <a:solidFill>
                        <a:srgbClr val="FFFFFF"/>
                      </a:solidFill>
                    </a:lnT>
                    <a:lnB w="12700">
                      <a:solidFill>
                        <a:srgbClr val="FFFFFF"/>
                      </a:solidFill>
                    </a:lnB>
                    <a:solidFill>
                      <a:srgbClr val="EAEFF7"/>
                    </a:solidFill>
                  </a:tcPr>
                </a:tc>
                <a:tc>
                  <a:txBody>
                    <a:bodyPr/>
                    <a:lstStyle/>
                    <a:p>
                      <a:pPr algn="l">
                        <a:defRPr sz="2900" b="1">
                          <a:solidFill>
                            <a:srgbClr val="FF2600"/>
                          </a:solidFill>
                          <a:sym typeface="Helvetica"/>
                        </a:defRPr>
                      </a:pPr>
                      <a:r>
                        <a:rPr lang="en-US" dirty="0"/>
                        <a:t>2</a:t>
                      </a:r>
                      <a:r>
                        <a:rPr dirty="0"/>
                        <a:t>0%, , 10</a:t>
                      </a:r>
                      <a:r>
                        <a:rPr baseline="31998" dirty="0"/>
                        <a:t>-1</a:t>
                      </a:r>
                      <a:r>
                        <a:rPr lang="en-US" baseline="31998" dirty="0"/>
                        <a:t>2</a:t>
                      </a:r>
                      <a:r>
                        <a:rPr dirty="0"/>
                        <a:t> b</a:t>
                      </a:r>
                    </a:p>
                    <a:p>
                      <a:pPr algn="l">
                        <a:defRPr sz="2900" b="1">
                          <a:solidFill>
                            <a:srgbClr val="FF2600"/>
                          </a:solidFill>
                          <a:sym typeface="Helvetica"/>
                        </a:defRPr>
                      </a:pPr>
                      <a:r>
                        <a:rPr lang="en-US" dirty="0"/>
                        <a:t>20</a:t>
                      </a:r>
                      <a:r>
                        <a:rPr dirty="0"/>
                        <a:t>0 keV</a:t>
                      </a:r>
                    </a:p>
                  </a:txBody>
                  <a:tcPr marL="45720" marR="45720" horzOverflow="overflow">
                    <a:lnL w="12700">
                      <a:solidFill>
                        <a:srgbClr val="FFFFFF"/>
                      </a:solidFill>
                    </a:lnL>
                    <a:lnR w="12700">
                      <a:solidFill>
                        <a:srgbClr val="FFFFFF"/>
                      </a:solidFill>
                    </a:lnR>
                    <a:lnT w="12700">
                      <a:solidFill>
                        <a:srgbClr val="FFFFFF"/>
                      </a:solidFill>
                    </a:lnT>
                    <a:lnB w="12700">
                      <a:solidFill>
                        <a:srgbClr val="FFFFFF"/>
                      </a:solidFill>
                    </a:lnB>
                    <a:solidFill>
                      <a:srgbClr val="EAEFF7"/>
                    </a:solidFill>
                  </a:tcPr>
                </a:tc>
                <a:extLst>
                  <a:ext uri="{0D108BD9-81ED-4DB2-BD59-A6C34878D82A}">
                    <a16:rowId xmlns:a16="http://schemas.microsoft.com/office/drawing/2014/main" val="10002"/>
                  </a:ext>
                </a:extLst>
              </a:tr>
              <a:tr h="1224568">
                <a:tc>
                  <a:txBody>
                    <a:bodyPr/>
                    <a:lstStyle/>
                    <a:p>
                      <a:pPr algn="l">
                        <a:defRPr sz="2900" b="1" baseline="30758">
                          <a:solidFill>
                            <a:srgbClr val="FF2600"/>
                          </a:solidFill>
                          <a:sym typeface="Helvetica"/>
                        </a:defRPr>
                      </a:pPr>
                      <a:r>
                        <a:t>25</a:t>
                      </a:r>
                      <a:r>
                        <a:rPr baseline="0"/>
                        <a:t>Mg(p,γ)</a:t>
                      </a:r>
                      <a:r>
                        <a:t>26</a:t>
                      </a:r>
                      <a:r>
                        <a:rPr baseline="0"/>
                        <a:t>Al</a:t>
                      </a:r>
                    </a:p>
                  </a:txBody>
                  <a:tcPr marL="45720" marR="45720" horzOverflow="overflow">
                    <a:lnL w="12700">
                      <a:solidFill>
                        <a:srgbClr val="FFFFFF"/>
                      </a:solidFill>
                    </a:lnL>
                    <a:lnR w="12700">
                      <a:solidFill>
                        <a:srgbClr val="FFFFFF"/>
                      </a:solidFill>
                    </a:lnR>
                    <a:lnT w="12700">
                      <a:solidFill>
                        <a:srgbClr val="FFFFFF"/>
                      </a:solidFill>
                    </a:lnT>
                    <a:lnB w="12700">
                      <a:solidFill>
                        <a:srgbClr val="FFFFFF"/>
                      </a:solidFill>
                    </a:lnB>
                    <a:solidFill>
                      <a:srgbClr val="D2DEEF"/>
                    </a:solidFill>
                  </a:tcPr>
                </a:tc>
                <a:tc>
                  <a:txBody>
                    <a:bodyPr/>
                    <a:lstStyle/>
                    <a:p>
                      <a:pPr algn="l">
                        <a:defRPr sz="2900" b="1">
                          <a:solidFill>
                            <a:srgbClr val="FF2600"/>
                          </a:solidFill>
                          <a:sym typeface="Helvetica"/>
                        </a:defRPr>
                      </a:pPr>
                      <a:r>
                        <a:t>10% try</a:t>
                      </a:r>
                    </a:p>
                    <a:p>
                      <a:pPr algn="l">
                        <a:defRPr sz="2900" b="1">
                          <a:solidFill>
                            <a:srgbClr val="FF2600"/>
                          </a:solidFill>
                          <a:sym typeface="Helvetica"/>
                        </a:defRPr>
                      </a:pPr>
                      <a:r>
                        <a:t>58 keV resonance</a:t>
                      </a:r>
                    </a:p>
                  </a:txBody>
                  <a:tcPr marL="45720" marR="45720" horzOverflow="overflow">
                    <a:lnL w="12700">
                      <a:solidFill>
                        <a:srgbClr val="FFFFFF"/>
                      </a:solidFill>
                    </a:lnL>
                    <a:lnR w="12700">
                      <a:solidFill>
                        <a:srgbClr val="FFFFFF"/>
                      </a:solidFill>
                    </a:lnR>
                    <a:lnT w="12700">
                      <a:solidFill>
                        <a:srgbClr val="FFFFFF"/>
                      </a:solidFill>
                    </a:lnT>
                    <a:lnB w="12700">
                      <a:solidFill>
                        <a:srgbClr val="FFFFFF"/>
                      </a:solidFill>
                    </a:lnB>
                    <a:solidFill>
                      <a:srgbClr val="D2DEEF"/>
                    </a:solidFill>
                  </a:tcPr>
                </a:tc>
                <a:extLst>
                  <a:ext uri="{0D108BD9-81ED-4DB2-BD59-A6C34878D82A}">
                    <a16:rowId xmlns:a16="http://schemas.microsoft.com/office/drawing/2014/main" val="10003"/>
                  </a:ext>
                </a:extLst>
              </a:tr>
              <a:tr h="680854">
                <a:tc>
                  <a:txBody>
                    <a:bodyPr/>
                    <a:lstStyle/>
                    <a:p>
                      <a:pPr algn="l">
                        <a:defRPr sz="2900" b="1" baseline="30758">
                          <a:solidFill>
                            <a:srgbClr val="FF2600"/>
                          </a:solidFill>
                          <a:sym typeface="Helvetica"/>
                        </a:defRPr>
                      </a:pPr>
                      <a:r>
                        <a:t>22</a:t>
                      </a:r>
                      <a:r>
                        <a:rPr sz="3700" baseline="-1134"/>
                        <a:t>Ne</a:t>
                      </a:r>
                      <a:r>
                        <a:rPr baseline="0"/>
                        <a:t>(α,n)</a:t>
                      </a:r>
                      <a:r>
                        <a:rPr baseline="31998"/>
                        <a:t>25</a:t>
                      </a:r>
                      <a:r>
                        <a:rPr baseline="0"/>
                        <a:t>Mg</a:t>
                      </a:r>
                    </a:p>
                  </a:txBody>
                  <a:tcPr marL="45720" marR="45720" horzOverflow="overflow">
                    <a:lnL w="12700">
                      <a:solidFill>
                        <a:srgbClr val="FFFFFF"/>
                      </a:solidFill>
                    </a:lnL>
                    <a:lnR w="12700">
                      <a:solidFill>
                        <a:srgbClr val="FFFFFF"/>
                      </a:solidFill>
                    </a:lnR>
                    <a:lnT w="12700">
                      <a:solidFill>
                        <a:srgbClr val="FFFFFF"/>
                      </a:solidFill>
                    </a:lnT>
                    <a:lnB w="12700">
                      <a:solidFill>
                        <a:srgbClr val="FFFFFF"/>
                      </a:solidFill>
                    </a:lnB>
                    <a:solidFill>
                      <a:srgbClr val="D2DEEF"/>
                    </a:solidFill>
                  </a:tcPr>
                </a:tc>
                <a:tc>
                  <a:txBody>
                    <a:bodyPr/>
                    <a:lstStyle/>
                    <a:p>
                      <a:pPr algn="l">
                        <a:defRPr sz="1800">
                          <a:solidFill>
                            <a:srgbClr val="000000"/>
                          </a:solidFill>
                        </a:defRPr>
                      </a:pPr>
                      <a:r>
                        <a:rPr sz="2900" b="1">
                          <a:solidFill>
                            <a:srgbClr val="FF2600"/>
                          </a:solidFill>
                          <a:sym typeface="Helvetica"/>
                        </a:rPr>
                        <a:t>Bing Guo, CIAE</a:t>
                      </a:r>
                    </a:p>
                  </a:txBody>
                  <a:tcPr marL="45720" marR="45720" horzOverflow="overflow">
                    <a:lnL w="12700">
                      <a:solidFill>
                        <a:srgbClr val="FFFFFF"/>
                      </a:solidFill>
                    </a:lnL>
                    <a:lnR w="12700">
                      <a:solidFill>
                        <a:srgbClr val="FFFFFF"/>
                      </a:solidFill>
                    </a:lnR>
                    <a:lnT w="12700">
                      <a:solidFill>
                        <a:srgbClr val="FFFFFF"/>
                      </a:solidFill>
                    </a:lnT>
                    <a:lnB w="12700">
                      <a:solidFill>
                        <a:srgbClr val="FFFFFF"/>
                      </a:solidFill>
                    </a:lnB>
                    <a:solidFill>
                      <a:srgbClr val="D2DEEF"/>
                    </a:solidFill>
                  </a:tcPr>
                </a:tc>
                <a:extLst>
                  <a:ext uri="{0D108BD9-81ED-4DB2-BD59-A6C34878D82A}">
                    <a16:rowId xmlns:a16="http://schemas.microsoft.com/office/drawing/2014/main" val="10004"/>
                  </a:ext>
                </a:extLst>
              </a:tr>
              <a:tr h="680854">
                <a:tc>
                  <a:txBody>
                    <a:bodyPr/>
                    <a:lstStyle/>
                    <a:p>
                      <a:pPr algn="l">
                        <a:defRPr sz="2900" b="1" baseline="30758">
                          <a:solidFill>
                            <a:srgbClr val="FF2600"/>
                          </a:solidFill>
                          <a:sym typeface="Helvetica"/>
                        </a:defRPr>
                      </a:pPr>
                      <a:r>
                        <a:t>14</a:t>
                      </a:r>
                      <a:r>
                        <a:rPr sz="3900" baseline="-1383"/>
                        <a:t>N</a:t>
                      </a:r>
                      <a:r>
                        <a:rPr baseline="0"/>
                        <a:t>(p,γ)</a:t>
                      </a:r>
                      <a:r>
                        <a:rPr baseline="31998"/>
                        <a:t>15</a:t>
                      </a:r>
                      <a:r>
                        <a:rPr baseline="0"/>
                        <a:t>O</a:t>
                      </a:r>
                    </a:p>
                  </a:txBody>
                  <a:tcPr marL="45720" marR="45720" horzOverflow="overflow">
                    <a:lnL w="12700">
                      <a:solidFill>
                        <a:srgbClr val="FFFFFF"/>
                      </a:solidFill>
                    </a:lnL>
                    <a:lnR w="12700">
                      <a:solidFill>
                        <a:srgbClr val="FFFFFF"/>
                      </a:solidFill>
                    </a:lnR>
                    <a:lnT w="12700">
                      <a:solidFill>
                        <a:srgbClr val="FFFFFF"/>
                      </a:solidFill>
                    </a:lnT>
                    <a:lnB w="12700">
                      <a:solidFill>
                        <a:srgbClr val="FFFFFF"/>
                      </a:solidFill>
                    </a:lnB>
                    <a:solidFill>
                      <a:srgbClr val="D2DEEF"/>
                    </a:solidFill>
                  </a:tcPr>
                </a:tc>
                <a:tc>
                  <a:txBody>
                    <a:bodyPr/>
                    <a:lstStyle/>
                    <a:p>
                      <a:pPr algn="l">
                        <a:defRPr sz="1800">
                          <a:solidFill>
                            <a:srgbClr val="000000"/>
                          </a:solidFill>
                        </a:defRPr>
                      </a:pPr>
                      <a:r>
                        <a:rPr sz="2900" b="1">
                          <a:solidFill>
                            <a:srgbClr val="FF2600"/>
                          </a:solidFill>
                          <a:sym typeface="Helvetica"/>
                        </a:rPr>
                        <a:t>Shuo Wang, SDU</a:t>
                      </a:r>
                    </a:p>
                  </a:txBody>
                  <a:tcPr marL="45720" marR="45720" horzOverflow="overflow">
                    <a:lnL w="12700">
                      <a:solidFill>
                        <a:srgbClr val="FFFFFF"/>
                      </a:solidFill>
                    </a:lnL>
                    <a:lnR w="12700">
                      <a:solidFill>
                        <a:srgbClr val="FFFFFF"/>
                      </a:solidFill>
                    </a:lnR>
                    <a:lnT w="12700">
                      <a:solidFill>
                        <a:srgbClr val="FFFFFF"/>
                      </a:solidFill>
                    </a:lnT>
                    <a:lnB w="12700">
                      <a:solidFill>
                        <a:srgbClr val="FFFFFF"/>
                      </a:solidFill>
                    </a:lnB>
                    <a:solidFill>
                      <a:srgbClr val="D2DEEF"/>
                    </a:solidFill>
                  </a:tcPr>
                </a:tc>
                <a:extLst>
                  <a:ext uri="{0D108BD9-81ED-4DB2-BD59-A6C34878D82A}">
                    <a16:rowId xmlns:a16="http://schemas.microsoft.com/office/drawing/2014/main" val="10005"/>
                  </a:ext>
                </a:extLst>
              </a:tr>
              <a:tr h="680854">
                <a:tc>
                  <a:txBody>
                    <a:bodyPr/>
                    <a:lstStyle/>
                    <a:p>
                      <a:pPr algn="l">
                        <a:defRPr sz="1800">
                          <a:solidFill>
                            <a:srgbClr val="000000"/>
                          </a:solidFill>
                        </a:defRPr>
                      </a:pPr>
                      <a:r>
                        <a:rPr sz="2900" b="1" baseline="-1241">
                          <a:solidFill>
                            <a:srgbClr val="FF2600"/>
                          </a:solidFill>
                          <a:sym typeface="Helvetica"/>
                        </a:rPr>
                        <a:t>More reactions</a:t>
                      </a:r>
                    </a:p>
                  </a:txBody>
                  <a:tcPr marL="45720" marR="45720" horzOverflow="overflow">
                    <a:lnL w="12700">
                      <a:solidFill>
                        <a:srgbClr val="FFFFFF"/>
                      </a:solidFill>
                    </a:lnL>
                    <a:lnR w="12700">
                      <a:solidFill>
                        <a:srgbClr val="FFFFFF"/>
                      </a:solidFill>
                    </a:lnR>
                    <a:lnT w="12700">
                      <a:solidFill>
                        <a:srgbClr val="FFFFFF"/>
                      </a:solidFill>
                    </a:lnT>
                    <a:lnB w="12700">
                      <a:solidFill>
                        <a:srgbClr val="FFFFFF"/>
                      </a:solidFill>
                    </a:lnB>
                    <a:solidFill>
                      <a:srgbClr val="D2DEEF"/>
                    </a:solidFill>
                  </a:tcPr>
                </a:tc>
                <a:tc>
                  <a:txBody>
                    <a:bodyPr/>
                    <a:lstStyle/>
                    <a:p>
                      <a:pPr algn="l">
                        <a:defRPr sz="1800">
                          <a:solidFill>
                            <a:srgbClr val="000000"/>
                          </a:solidFill>
                        </a:defRPr>
                      </a:pPr>
                      <a:r>
                        <a:rPr sz="2900" b="1" dirty="0">
                          <a:solidFill>
                            <a:srgbClr val="FF2600"/>
                          </a:solidFill>
                          <a:sym typeface="Helvetica"/>
                        </a:rPr>
                        <a:t>Need your proposal!</a:t>
                      </a:r>
                    </a:p>
                  </a:txBody>
                  <a:tcPr marL="45720" marR="45720" horzOverflow="overflow">
                    <a:lnL w="12700">
                      <a:solidFill>
                        <a:srgbClr val="FFFFFF"/>
                      </a:solidFill>
                    </a:lnL>
                    <a:lnR w="12700">
                      <a:solidFill>
                        <a:srgbClr val="FFFFFF"/>
                      </a:solidFill>
                    </a:lnR>
                    <a:lnT w="12700">
                      <a:solidFill>
                        <a:srgbClr val="FFFFFF"/>
                      </a:solidFill>
                    </a:lnT>
                    <a:lnB w="12700">
                      <a:solidFill>
                        <a:srgbClr val="FFFFFF"/>
                      </a:solidFill>
                    </a:lnB>
                    <a:solidFill>
                      <a:srgbClr val="D2DEEF"/>
                    </a:solidFill>
                  </a:tcPr>
                </a:tc>
                <a:extLst>
                  <a:ext uri="{0D108BD9-81ED-4DB2-BD59-A6C34878D82A}">
                    <a16:rowId xmlns:a16="http://schemas.microsoft.com/office/drawing/2014/main" val="10006"/>
                  </a:ext>
                </a:extLst>
              </a:tr>
            </a:tbl>
          </a:graphicData>
        </a:graphic>
      </p:graphicFrame>
      <p:grpSp>
        <p:nvGrpSpPr>
          <p:cNvPr id="2322" name="Jan. 2015…"/>
          <p:cNvGrpSpPr/>
          <p:nvPr/>
        </p:nvGrpSpPr>
        <p:grpSpPr>
          <a:xfrm>
            <a:off x="255821" y="2788797"/>
            <a:ext cx="2995767" cy="1860354"/>
            <a:chOff x="0" y="0"/>
            <a:chExt cx="2995765" cy="1860353"/>
          </a:xfrm>
        </p:grpSpPr>
        <p:sp>
          <p:nvSpPr>
            <p:cNvPr id="2320" name="圆角矩形"/>
            <p:cNvSpPr/>
            <p:nvPr/>
          </p:nvSpPr>
          <p:spPr>
            <a:xfrm>
              <a:off x="0" y="0"/>
              <a:ext cx="2995766" cy="1860354"/>
            </a:xfrm>
            <a:prstGeom prst="roundRect">
              <a:avLst>
                <a:gd name="adj" fmla="val 13068"/>
              </a:avLst>
            </a:prstGeom>
            <a:gradFill flip="none" rotWithShape="1">
              <a:gsLst>
                <a:gs pos="0">
                  <a:srgbClr val="A5E6FF"/>
                </a:gs>
                <a:gs pos="35000">
                  <a:srgbClr val="BFEDFF"/>
                </a:gs>
                <a:gs pos="100000">
                  <a:srgbClr val="E7F8FF"/>
                </a:gs>
              </a:gsLst>
              <a:lin ang="16200000" scaled="0"/>
            </a:gradFill>
            <a:ln w="12700" cap="flat">
              <a:noFill/>
              <a:miter lim="400000"/>
            </a:ln>
            <a:effectLst/>
          </p:spPr>
          <p:txBody>
            <a:bodyPr wrap="square" lIns="50800" tIns="50800" rIns="50800" bIns="50800" numCol="1" anchor="ctr">
              <a:noAutofit/>
            </a:bodyPr>
            <a:lstStyle/>
            <a:p>
              <a:pPr defTabSz="914400">
                <a:defRPr sz="3200" b="1">
                  <a:latin typeface="Calibri"/>
                  <a:ea typeface="Calibri"/>
                  <a:cs typeface="Calibri"/>
                  <a:sym typeface="Calibri"/>
                </a:defRPr>
              </a:pPr>
              <a:endParaRPr/>
            </a:p>
          </p:txBody>
        </p:sp>
        <p:sp>
          <p:nvSpPr>
            <p:cNvPr id="2321" name="Jan. 2015…"/>
            <p:cNvSpPr txBox="1"/>
            <p:nvPr/>
          </p:nvSpPr>
          <p:spPr>
            <a:xfrm>
              <a:off x="71204" y="414930"/>
              <a:ext cx="2853358" cy="10304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defTabSz="914400">
                <a:defRPr sz="3200" b="1">
                  <a:latin typeface="Calibri"/>
                  <a:ea typeface="Calibri"/>
                  <a:cs typeface="Calibri"/>
                  <a:sym typeface="Calibri"/>
                </a:defRPr>
              </a:pPr>
              <a:r>
                <a:t>Jan. 2015</a:t>
              </a:r>
            </a:p>
            <a:p>
              <a:pPr defTabSz="914400">
                <a:defRPr sz="3200" b="1">
                  <a:latin typeface="Calibri"/>
                  <a:ea typeface="Calibri"/>
                  <a:cs typeface="Calibri"/>
                  <a:sym typeface="Calibri"/>
                </a:defRPr>
              </a:pPr>
              <a:r>
                <a:t>Project start</a:t>
              </a:r>
            </a:p>
          </p:txBody>
        </p:sp>
      </p:grpSp>
      <p:grpSp>
        <p:nvGrpSpPr>
          <p:cNvPr id="2325" name="May 2017…"/>
          <p:cNvGrpSpPr/>
          <p:nvPr/>
        </p:nvGrpSpPr>
        <p:grpSpPr>
          <a:xfrm>
            <a:off x="4355438" y="2788797"/>
            <a:ext cx="2995767" cy="1860354"/>
            <a:chOff x="0" y="0"/>
            <a:chExt cx="2995765" cy="1860353"/>
          </a:xfrm>
        </p:grpSpPr>
        <p:sp>
          <p:nvSpPr>
            <p:cNvPr id="2323" name="圆角矩形"/>
            <p:cNvSpPr/>
            <p:nvPr/>
          </p:nvSpPr>
          <p:spPr>
            <a:xfrm>
              <a:off x="0" y="0"/>
              <a:ext cx="2995766" cy="1860354"/>
            </a:xfrm>
            <a:prstGeom prst="roundRect">
              <a:avLst>
                <a:gd name="adj" fmla="val 13068"/>
              </a:avLst>
            </a:prstGeom>
            <a:gradFill flip="none" rotWithShape="1">
              <a:gsLst>
                <a:gs pos="0">
                  <a:srgbClr val="A5E6FF"/>
                </a:gs>
                <a:gs pos="35000">
                  <a:srgbClr val="BFEDFF"/>
                </a:gs>
                <a:gs pos="100000">
                  <a:srgbClr val="E7F8FF"/>
                </a:gs>
              </a:gsLst>
              <a:lin ang="16200000" scaled="0"/>
            </a:gradFill>
            <a:ln w="12700" cap="flat">
              <a:noFill/>
              <a:miter lim="400000"/>
            </a:ln>
            <a:effectLst/>
          </p:spPr>
          <p:txBody>
            <a:bodyPr wrap="square" lIns="50800" tIns="50800" rIns="50800" bIns="50800" numCol="1" anchor="ctr">
              <a:noAutofit/>
            </a:bodyPr>
            <a:lstStyle/>
            <a:p>
              <a:pPr defTabSz="914400">
                <a:defRPr b="1">
                  <a:latin typeface="Calibri"/>
                  <a:ea typeface="Calibri"/>
                  <a:cs typeface="Calibri"/>
                  <a:sym typeface="Calibri"/>
                </a:defRPr>
              </a:pPr>
              <a:endParaRPr/>
            </a:p>
          </p:txBody>
        </p:sp>
        <p:sp>
          <p:nvSpPr>
            <p:cNvPr id="2324" name="May 2017…"/>
            <p:cNvSpPr txBox="1"/>
            <p:nvPr/>
          </p:nvSpPr>
          <p:spPr>
            <a:xfrm>
              <a:off x="71204" y="425103"/>
              <a:ext cx="2853358" cy="101014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defTabSz="914400">
                <a:defRPr b="1">
                  <a:latin typeface="Calibri"/>
                  <a:ea typeface="Calibri"/>
                  <a:cs typeface="Calibri"/>
                  <a:sym typeface="Calibri"/>
                </a:defRPr>
              </a:pPr>
              <a:r>
                <a:t>May 2017</a:t>
              </a:r>
            </a:p>
            <a:p>
              <a:pPr defTabSz="914400">
                <a:defRPr b="1">
                  <a:latin typeface="Calibri"/>
                  <a:ea typeface="Calibri"/>
                  <a:cs typeface="Calibri"/>
                  <a:sym typeface="Calibri"/>
                </a:defRPr>
              </a:pPr>
              <a:r>
                <a:t>Beam on ground</a:t>
              </a:r>
            </a:p>
          </p:txBody>
        </p:sp>
      </p:grpSp>
      <p:grpSp>
        <p:nvGrpSpPr>
          <p:cNvPr id="2328" name="April 2021…"/>
          <p:cNvGrpSpPr/>
          <p:nvPr/>
        </p:nvGrpSpPr>
        <p:grpSpPr>
          <a:xfrm>
            <a:off x="12833677" y="2779567"/>
            <a:ext cx="2995767" cy="1860354"/>
            <a:chOff x="0" y="0"/>
            <a:chExt cx="2995765" cy="1860353"/>
          </a:xfrm>
        </p:grpSpPr>
        <p:sp>
          <p:nvSpPr>
            <p:cNvPr id="2326" name="圆角矩形"/>
            <p:cNvSpPr/>
            <p:nvPr/>
          </p:nvSpPr>
          <p:spPr>
            <a:xfrm>
              <a:off x="0" y="0"/>
              <a:ext cx="2995766" cy="1860354"/>
            </a:xfrm>
            <a:prstGeom prst="roundRect">
              <a:avLst>
                <a:gd name="adj" fmla="val 13068"/>
              </a:avLst>
            </a:prstGeom>
            <a:gradFill flip="none" rotWithShape="1">
              <a:gsLst>
                <a:gs pos="0">
                  <a:srgbClr val="A5E6FF"/>
                </a:gs>
                <a:gs pos="35000">
                  <a:srgbClr val="BFEDFF"/>
                </a:gs>
                <a:gs pos="100000">
                  <a:srgbClr val="E7F8FF"/>
                </a:gs>
              </a:gsLst>
              <a:lin ang="16200000" scaled="0"/>
            </a:gradFill>
            <a:ln w="12700" cap="flat">
              <a:noFill/>
              <a:miter lim="400000"/>
            </a:ln>
            <a:effectLst/>
          </p:spPr>
          <p:txBody>
            <a:bodyPr wrap="square" lIns="50800" tIns="50800" rIns="50800" bIns="50800" numCol="1" anchor="ctr">
              <a:noAutofit/>
            </a:bodyPr>
            <a:lstStyle/>
            <a:p>
              <a:pPr defTabSz="914400">
                <a:defRPr b="1">
                  <a:latin typeface="Calibri"/>
                  <a:ea typeface="Calibri"/>
                  <a:cs typeface="Calibri"/>
                  <a:sym typeface="Calibri"/>
                </a:defRPr>
              </a:pPr>
              <a:endParaRPr/>
            </a:p>
          </p:txBody>
        </p:sp>
        <p:sp>
          <p:nvSpPr>
            <p:cNvPr id="2327" name="May 2021…"/>
            <p:cNvSpPr txBox="1"/>
            <p:nvPr/>
          </p:nvSpPr>
          <p:spPr>
            <a:xfrm>
              <a:off x="71204" y="425103"/>
              <a:ext cx="2853358" cy="101014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defTabSz="914400">
                <a:defRPr b="1">
                  <a:latin typeface="Calibri"/>
                  <a:ea typeface="Calibri"/>
                  <a:cs typeface="Calibri"/>
                  <a:sym typeface="Calibri"/>
                </a:defRPr>
              </a:pPr>
              <a:r>
                <a:t>May 2021</a:t>
              </a:r>
            </a:p>
            <a:p>
              <a:pPr defTabSz="914400">
                <a:defRPr b="1">
                  <a:latin typeface="Calibri"/>
                  <a:ea typeface="Calibri"/>
                  <a:cs typeface="Calibri"/>
                  <a:sym typeface="Calibri"/>
                </a:defRPr>
              </a:pPr>
              <a:r>
                <a:t>Exp. Phase 1</a:t>
              </a:r>
            </a:p>
          </p:txBody>
        </p:sp>
      </p:grpSp>
      <p:grpSp>
        <p:nvGrpSpPr>
          <p:cNvPr id="2331" name="Dec. 2020…"/>
          <p:cNvGrpSpPr/>
          <p:nvPr/>
        </p:nvGrpSpPr>
        <p:grpSpPr>
          <a:xfrm>
            <a:off x="8551678" y="2779567"/>
            <a:ext cx="2995768" cy="1860354"/>
            <a:chOff x="0" y="0"/>
            <a:chExt cx="2995767" cy="1860353"/>
          </a:xfrm>
        </p:grpSpPr>
        <p:sp>
          <p:nvSpPr>
            <p:cNvPr id="2329" name="圆角矩形"/>
            <p:cNvSpPr/>
            <p:nvPr/>
          </p:nvSpPr>
          <p:spPr>
            <a:xfrm>
              <a:off x="0" y="0"/>
              <a:ext cx="2995768" cy="1860354"/>
            </a:xfrm>
            <a:prstGeom prst="roundRect">
              <a:avLst>
                <a:gd name="adj" fmla="val 13068"/>
              </a:avLst>
            </a:prstGeom>
            <a:gradFill flip="none" rotWithShape="1">
              <a:gsLst>
                <a:gs pos="0">
                  <a:srgbClr val="A5E6FF"/>
                </a:gs>
                <a:gs pos="35000">
                  <a:srgbClr val="BFEDFF"/>
                </a:gs>
                <a:gs pos="100000">
                  <a:srgbClr val="E7F8FF"/>
                </a:gs>
              </a:gsLst>
              <a:lin ang="16200000" scaled="0"/>
            </a:gradFill>
            <a:ln w="12700" cap="flat">
              <a:noFill/>
              <a:miter lim="400000"/>
            </a:ln>
            <a:effectLst/>
          </p:spPr>
          <p:txBody>
            <a:bodyPr wrap="square" lIns="50800" tIns="50800" rIns="50800" bIns="50800" numCol="1" anchor="ctr">
              <a:noAutofit/>
            </a:bodyPr>
            <a:lstStyle/>
            <a:p>
              <a:pPr defTabSz="914400">
                <a:defRPr sz="2800" b="1">
                  <a:latin typeface="Calibri"/>
                  <a:ea typeface="Calibri"/>
                  <a:cs typeface="Calibri"/>
                  <a:sym typeface="Calibri"/>
                </a:defRPr>
              </a:pPr>
              <a:endParaRPr/>
            </a:p>
          </p:txBody>
        </p:sp>
        <p:sp>
          <p:nvSpPr>
            <p:cNvPr id="2330" name="Dec. 2020…"/>
            <p:cNvSpPr txBox="1"/>
            <p:nvPr/>
          </p:nvSpPr>
          <p:spPr>
            <a:xfrm>
              <a:off x="71204" y="252513"/>
              <a:ext cx="2853358" cy="13553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defTabSz="914400">
                <a:defRPr sz="2800" b="1">
                  <a:latin typeface="Calibri"/>
                  <a:ea typeface="Calibri"/>
                  <a:cs typeface="Calibri"/>
                  <a:sym typeface="Calibri"/>
                </a:defRPr>
              </a:pPr>
              <a:r>
                <a:t>Dec. 2020</a:t>
              </a:r>
            </a:p>
            <a:p>
              <a:pPr defTabSz="914400">
                <a:defRPr sz="2800" b="1">
                  <a:latin typeface="Calibri"/>
                  <a:ea typeface="Calibri"/>
                  <a:cs typeface="Calibri"/>
                  <a:sym typeface="Calibri"/>
                </a:defRPr>
              </a:pPr>
              <a:r>
                <a:t>beam underground</a:t>
              </a:r>
            </a:p>
          </p:txBody>
        </p:sp>
      </p:grpSp>
      <p:grpSp>
        <p:nvGrpSpPr>
          <p:cNvPr id="2334" name="March 2023…"/>
          <p:cNvGrpSpPr/>
          <p:nvPr/>
        </p:nvGrpSpPr>
        <p:grpSpPr>
          <a:xfrm>
            <a:off x="17115676" y="2779567"/>
            <a:ext cx="2995767" cy="1860354"/>
            <a:chOff x="0" y="0"/>
            <a:chExt cx="2995765" cy="1860353"/>
          </a:xfrm>
        </p:grpSpPr>
        <p:sp>
          <p:nvSpPr>
            <p:cNvPr id="2332" name="圆角矩形"/>
            <p:cNvSpPr/>
            <p:nvPr/>
          </p:nvSpPr>
          <p:spPr>
            <a:xfrm>
              <a:off x="0" y="0"/>
              <a:ext cx="2995766" cy="1860354"/>
            </a:xfrm>
            <a:prstGeom prst="roundRect">
              <a:avLst>
                <a:gd name="adj" fmla="val 13068"/>
              </a:avLst>
            </a:prstGeom>
            <a:gradFill flip="none" rotWithShape="1">
              <a:gsLst>
                <a:gs pos="0">
                  <a:srgbClr val="A5E6FF"/>
                </a:gs>
                <a:gs pos="35000">
                  <a:srgbClr val="BFEDFF"/>
                </a:gs>
                <a:gs pos="100000">
                  <a:srgbClr val="E7F8FF"/>
                </a:gs>
              </a:gsLst>
              <a:lin ang="16200000" scaled="0"/>
            </a:gradFill>
            <a:ln w="12700" cap="flat">
              <a:noFill/>
              <a:miter lim="400000"/>
            </a:ln>
            <a:effectLst/>
          </p:spPr>
          <p:txBody>
            <a:bodyPr wrap="square" lIns="50800" tIns="50800" rIns="50800" bIns="50800" numCol="1" anchor="ctr">
              <a:noAutofit/>
            </a:bodyPr>
            <a:lstStyle/>
            <a:p>
              <a:pPr defTabSz="914400">
                <a:defRPr sz="2800" b="1">
                  <a:solidFill>
                    <a:srgbClr val="FF2600"/>
                  </a:solidFill>
                  <a:latin typeface="Calibri"/>
                  <a:ea typeface="Calibri"/>
                  <a:cs typeface="Calibri"/>
                  <a:sym typeface="Calibri"/>
                </a:defRPr>
              </a:pPr>
              <a:endParaRPr/>
            </a:p>
          </p:txBody>
        </p:sp>
        <p:sp>
          <p:nvSpPr>
            <p:cNvPr id="2333" name="June 2023…"/>
            <p:cNvSpPr txBox="1"/>
            <p:nvPr/>
          </p:nvSpPr>
          <p:spPr>
            <a:xfrm>
              <a:off x="71204" y="474440"/>
              <a:ext cx="2853358" cy="91147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defTabSz="914400">
                <a:defRPr sz="2800" b="1">
                  <a:solidFill>
                    <a:srgbClr val="FF2600"/>
                  </a:solidFill>
                  <a:latin typeface="Calibri"/>
                  <a:ea typeface="Calibri"/>
                  <a:cs typeface="Calibri"/>
                  <a:sym typeface="Calibri"/>
                </a:defRPr>
              </a:pPr>
              <a:r>
                <a:t>June 2023</a:t>
              </a:r>
            </a:p>
            <a:p>
              <a:pPr defTabSz="914400">
                <a:defRPr sz="2800" b="1">
                  <a:solidFill>
                    <a:srgbClr val="FF2600"/>
                  </a:solidFill>
                  <a:latin typeface="Calibri"/>
                  <a:ea typeface="Calibri"/>
                  <a:cs typeface="Calibri"/>
                  <a:sym typeface="Calibri"/>
                </a:defRPr>
              </a:pPr>
              <a:r>
                <a:t>Exp. Phase 2</a:t>
              </a:r>
            </a:p>
          </p:txBody>
        </p:sp>
      </p:grpSp>
      <p:sp>
        <p:nvSpPr>
          <p:cNvPr id="2335" name="线条"/>
          <p:cNvSpPr/>
          <p:nvPr/>
        </p:nvSpPr>
        <p:spPr>
          <a:xfrm>
            <a:off x="3260816" y="3709743"/>
            <a:ext cx="1097157" cy="1"/>
          </a:xfrm>
          <a:prstGeom prst="line">
            <a:avLst/>
          </a:prstGeom>
          <a:ln w="88900">
            <a:solidFill>
              <a:schemeClr val="accent4"/>
            </a:solidFill>
            <a:tailEnd type="triangle"/>
          </a:ln>
        </p:spPr>
        <p:txBody>
          <a:bodyPr lIns="45718" tIns="45718" rIns="45718" bIns="45718"/>
          <a:lstStyle/>
          <a:p>
            <a:endParaRPr/>
          </a:p>
        </p:txBody>
      </p:sp>
      <p:sp>
        <p:nvSpPr>
          <p:cNvPr id="2336" name="线条"/>
          <p:cNvSpPr/>
          <p:nvPr/>
        </p:nvSpPr>
        <p:spPr>
          <a:xfrm>
            <a:off x="7328750" y="3709290"/>
            <a:ext cx="1342007" cy="1"/>
          </a:xfrm>
          <a:prstGeom prst="line">
            <a:avLst/>
          </a:prstGeom>
          <a:ln w="88900">
            <a:solidFill>
              <a:schemeClr val="accent4"/>
            </a:solidFill>
            <a:tailEnd type="triangle"/>
          </a:ln>
        </p:spPr>
        <p:txBody>
          <a:bodyPr lIns="45718" tIns="45718" rIns="45718" bIns="45718"/>
          <a:lstStyle/>
          <a:p>
            <a:endParaRPr/>
          </a:p>
        </p:txBody>
      </p:sp>
      <p:sp>
        <p:nvSpPr>
          <p:cNvPr id="2337" name="线条"/>
          <p:cNvSpPr/>
          <p:nvPr/>
        </p:nvSpPr>
        <p:spPr>
          <a:xfrm>
            <a:off x="11641534" y="3709290"/>
            <a:ext cx="1183812" cy="1"/>
          </a:xfrm>
          <a:prstGeom prst="line">
            <a:avLst/>
          </a:prstGeom>
          <a:ln w="88900">
            <a:solidFill>
              <a:schemeClr val="accent4"/>
            </a:solidFill>
            <a:tailEnd type="triangle"/>
          </a:ln>
        </p:spPr>
        <p:txBody>
          <a:bodyPr lIns="45718" tIns="45718" rIns="45718" bIns="45718"/>
          <a:lstStyle/>
          <a:p>
            <a:endParaRPr/>
          </a:p>
        </p:txBody>
      </p:sp>
      <p:sp>
        <p:nvSpPr>
          <p:cNvPr id="2338" name="线条"/>
          <p:cNvSpPr/>
          <p:nvPr/>
        </p:nvSpPr>
        <p:spPr>
          <a:xfrm>
            <a:off x="15796124" y="3718973"/>
            <a:ext cx="1342007" cy="1"/>
          </a:xfrm>
          <a:prstGeom prst="line">
            <a:avLst/>
          </a:prstGeom>
          <a:ln w="88900">
            <a:solidFill>
              <a:schemeClr val="accent4"/>
            </a:solidFill>
            <a:tailEnd type="triangle"/>
          </a:ln>
        </p:spPr>
        <p:txBody>
          <a:bodyPr lIns="45718" tIns="45718" rIns="45718" bIns="45718"/>
          <a:lstStyle/>
          <a:p>
            <a:endParaRPr/>
          </a:p>
        </p:txBody>
      </p:sp>
      <p:sp>
        <p:nvSpPr>
          <p:cNvPr id="2339" name="Detector…"/>
          <p:cNvSpPr txBox="1"/>
          <p:nvPr/>
        </p:nvSpPr>
        <p:spPr>
          <a:xfrm>
            <a:off x="8100367" y="1632986"/>
            <a:ext cx="1684428" cy="10591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defRPr>
                <a:solidFill>
                  <a:srgbClr val="FFFB00"/>
                </a:solidFill>
                <a:latin typeface="Helvetica Neue Medium"/>
                <a:ea typeface="Helvetica Neue Medium"/>
                <a:cs typeface="Helvetica Neue Medium"/>
                <a:sym typeface="Helvetica Neue Medium"/>
              </a:defRPr>
            </a:pPr>
            <a:r>
              <a:t>Detector</a:t>
            </a:r>
          </a:p>
          <a:p>
            <a:pPr>
              <a:defRPr>
                <a:solidFill>
                  <a:srgbClr val="FFFB00"/>
                </a:solidFill>
                <a:latin typeface="Helvetica Neue Medium"/>
                <a:ea typeface="Helvetica Neue Medium"/>
                <a:cs typeface="Helvetica Neue Medium"/>
                <a:sym typeface="Helvetica Neue Medium"/>
              </a:defRPr>
            </a:pPr>
            <a:r>
              <a:t>Target</a:t>
            </a:r>
          </a:p>
        </p:txBody>
      </p:sp>
      <p:sp>
        <p:nvSpPr>
          <p:cNvPr id="2340" name="Source…"/>
          <p:cNvSpPr txBox="1"/>
          <p:nvPr/>
        </p:nvSpPr>
        <p:spPr>
          <a:xfrm>
            <a:off x="3056044" y="1632987"/>
            <a:ext cx="2200213" cy="10591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defRPr>
                <a:solidFill>
                  <a:srgbClr val="FFFB00"/>
                </a:solidFill>
                <a:latin typeface="Helvetica Neue Medium"/>
                <a:ea typeface="Helvetica Neue Medium"/>
                <a:cs typeface="Helvetica Neue Medium"/>
                <a:sym typeface="Helvetica Neue Medium"/>
              </a:defRPr>
            </a:pPr>
            <a:r>
              <a:t>Ion source</a:t>
            </a:r>
          </a:p>
          <a:p>
            <a:pPr>
              <a:defRPr>
                <a:solidFill>
                  <a:srgbClr val="FFFB00"/>
                </a:solidFill>
                <a:latin typeface="Helvetica Neue Medium"/>
                <a:ea typeface="Helvetica Neue Medium"/>
                <a:cs typeface="Helvetica Neue Medium"/>
                <a:sym typeface="Helvetica Neue Medium"/>
              </a:defRPr>
            </a:pPr>
            <a:r>
              <a:t>Accelerator</a:t>
            </a:r>
          </a:p>
        </p:txBody>
      </p:sp>
      <p:sp>
        <p:nvSpPr>
          <p:cNvPr id="2341" name="Signal…"/>
          <p:cNvSpPr txBox="1"/>
          <p:nvPr/>
        </p:nvSpPr>
        <p:spPr>
          <a:xfrm>
            <a:off x="12534779" y="1632986"/>
            <a:ext cx="2323186" cy="10591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defRPr>
                <a:solidFill>
                  <a:srgbClr val="FFFB00"/>
                </a:solidFill>
                <a:latin typeface="Helvetica Neue Medium"/>
                <a:ea typeface="Helvetica Neue Medium"/>
                <a:cs typeface="Helvetica Neue Medium"/>
                <a:sym typeface="Helvetica Neue Medium"/>
              </a:defRPr>
            </a:pPr>
            <a:r>
              <a:t>Signal</a:t>
            </a:r>
          </a:p>
          <a:p>
            <a:pPr>
              <a:defRPr>
                <a:solidFill>
                  <a:srgbClr val="FFFB00"/>
                </a:solidFill>
                <a:latin typeface="Helvetica Neue Medium"/>
                <a:ea typeface="Helvetica Neue Medium"/>
                <a:cs typeface="Helvetica Neue Medium"/>
                <a:sym typeface="Helvetica Neue Medium"/>
              </a:defRPr>
            </a:pPr>
            <a:r>
              <a:t>Background</a:t>
            </a:r>
          </a:p>
        </p:txBody>
      </p:sp>
      <p:sp>
        <p:nvSpPr>
          <p:cNvPr id="2342" name="Analysis…"/>
          <p:cNvSpPr txBox="1"/>
          <p:nvPr/>
        </p:nvSpPr>
        <p:spPr>
          <a:xfrm>
            <a:off x="17091863" y="1632986"/>
            <a:ext cx="2504123" cy="10591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defRPr>
                <a:solidFill>
                  <a:srgbClr val="FFFB00"/>
                </a:solidFill>
                <a:latin typeface="Helvetica Neue Medium"/>
                <a:ea typeface="Helvetica Neue Medium"/>
                <a:cs typeface="Helvetica Neue Medium"/>
                <a:sym typeface="Helvetica Neue Medium"/>
              </a:defRPr>
            </a:pPr>
            <a:r>
              <a:t>Analysis</a:t>
            </a:r>
          </a:p>
          <a:p>
            <a:pPr>
              <a:defRPr>
                <a:solidFill>
                  <a:srgbClr val="FFFB00"/>
                </a:solidFill>
                <a:latin typeface="Helvetica Neue Medium"/>
                <a:ea typeface="Helvetica Neue Medium"/>
                <a:cs typeface="Helvetica Neue Medium"/>
                <a:sym typeface="Helvetica Neue Medium"/>
              </a:defRPr>
            </a:pPr>
            <a:r>
              <a:t>Improvement</a:t>
            </a:r>
          </a:p>
        </p:txBody>
      </p:sp>
      <p:graphicFrame>
        <p:nvGraphicFramePr>
          <p:cNvPr id="2343" name="表格"/>
          <p:cNvGraphicFramePr/>
          <p:nvPr>
            <p:extLst>
              <p:ext uri="{D42A27DB-BD31-4B8C-83A1-F6EECF244321}">
                <p14:modId xmlns:p14="http://schemas.microsoft.com/office/powerpoint/2010/main" val="2485644074"/>
              </p:ext>
            </p:extLst>
          </p:nvPr>
        </p:nvGraphicFramePr>
        <p:xfrm>
          <a:off x="640827" y="5655570"/>
          <a:ext cx="7030646" cy="6360622"/>
        </p:xfrm>
        <a:graphic>
          <a:graphicData uri="http://schemas.openxmlformats.org/drawingml/2006/table">
            <a:tbl>
              <a:tblPr>
                <a:tableStyleId>{4C3C2611-4C71-4FC5-86AE-919BDF0F9419}</a:tableStyleId>
              </a:tblPr>
              <a:tblGrid>
                <a:gridCol w="3515323">
                  <a:extLst>
                    <a:ext uri="{9D8B030D-6E8A-4147-A177-3AD203B41FA5}">
                      <a16:colId xmlns:a16="http://schemas.microsoft.com/office/drawing/2014/main" val="20000"/>
                    </a:ext>
                  </a:extLst>
                </a:gridCol>
                <a:gridCol w="3515323">
                  <a:extLst>
                    <a:ext uri="{9D8B030D-6E8A-4147-A177-3AD203B41FA5}">
                      <a16:colId xmlns:a16="http://schemas.microsoft.com/office/drawing/2014/main" val="20001"/>
                    </a:ext>
                  </a:extLst>
                </a:gridCol>
              </a:tblGrid>
              <a:tr h="1071010">
                <a:tc>
                  <a:txBody>
                    <a:bodyPr/>
                    <a:lstStyle/>
                    <a:p>
                      <a:pPr algn="l">
                        <a:defRPr sz="1800">
                          <a:solidFill>
                            <a:srgbClr val="000000"/>
                          </a:solidFill>
                        </a:defRPr>
                      </a:pPr>
                      <a:r>
                        <a:rPr sz="3000" b="1">
                          <a:solidFill>
                            <a:srgbClr val="000090"/>
                          </a:solidFill>
                          <a:sym typeface="Helvetica"/>
                        </a:rPr>
                        <a:t>Reaction</a:t>
                      </a:r>
                    </a:p>
                  </a:txBody>
                  <a:tcPr marL="45720" marR="45720" horzOverflow="overflow">
                    <a:lnL w="12700">
                      <a:solidFill>
                        <a:srgbClr val="FFFFFF"/>
                      </a:solidFill>
                    </a:lnL>
                    <a:lnR w="12700">
                      <a:solidFill>
                        <a:srgbClr val="FFFFFF"/>
                      </a:solidFill>
                    </a:lnR>
                    <a:lnT w="12700">
                      <a:solidFill>
                        <a:srgbClr val="FFFFFF"/>
                      </a:solidFill>
                    </a:lnT>
                    <a:lnB w="50800">
                      <a:solidFill>
                        <a:srgbClr val="FFFFFF"/>
                      </a:solidFill>
                    </a:lnB>
                    <a:solidFill>
                      <a:srgbClr val="5B9BD5"/>
                    </a:solidFill>
                  </a:tcPr>
                </a:tc>
                <a:tc>
                  <a:txBody>
                    <a:bodyPr/>
                    <a:lstStyle/>
                    <a:p>
                      <a:pPr algn="l">
                        <a:defRPr sz="1800">
                          <a:solidFill>
                            <a:srgbClr val="000000"/>
                          </a:solidFill>
                        </a:defRPr>
                      </a:pPr>
                      <a:r>
                        <a:rPr sz="3000" b="1">
                          <a:solidFill>
                            <a:srgbClr val="333399"/>
                          </a:solidFill>
                          <a:sym typeface="Helvetica"/>
                        </a:rPr>
                        <a:t>Achieved with ca. 1 emA beam</a:t>
                      </a:r>
                    </a:p>
                  </a:txBody>
                  <a:tcPr marL="45720" marR="45720" horzOverflow="overflow">
                    <a:lnL w="12700">
                      <a:solidFill>
                        <a:srgbClr val="FFFFFF"/>
                      </a:solidFill>
                    </a:lnL>
                    <a:lnR w="12700">
                      <a:solidFill>
                        <a:srgbClr val="FFFFFF"/>
                      </a:solidFill>
                    </a:lnR>
                    <a:lnT w="12700">
                      <a:solidFill>
                        <a:srgbClr val="FFFFFF"/>
                      </a:solidFill>
                    </a:lnT>
                    <a:lnB w="50800">
                      <a:solidFill>
                        <a:srgbClr val="FFFFFF"/>
                      </a:solidFill>
                    </a:lnB>
                    <a:solidFill>
                      <a:srgbClr val="5B9BD5"/>
                    </a:solidFill>
                  </a:tcPr>
                </a:tc>
                <a:extLst>
                  <a:ext uri="{0D108BD9-81ED-4DB2-BD59-A6C34878D82A}">
                    <a16:rowId xmlns:a16="http://schemas.microsoft.com/office/drawing/2014/main" val="10000"/>
                  </a:ext>
                </a:extLst>
              </a:tr>
              <a:tr h="1276162">
                <a:tc>
                  <a:txBody>
                    <a:bodyPr/>
                    <a:lstStyle/>
                    <a:p>
                      <a:pPr algn="l">
                        <a:defRPr sz="3000" b="1" baseline="30799">
                          <a:solidFill>
                            <a:srgbClr val="000090"/>
                          </a:solidFill>
                          <a:latin typeface="仿宋_GB2312"/>
                          <a:ea typeface="仿宋_GB2312"/>
                          <a:cs typeface="仿宋_GB2312"/>
                          <a:sym typeface="仿宋_GB2312"/>
                        </a:defRPr>
                      </a:pPr>
                      <a:r>
                        <a:t>12</a:t>
                      </a:r>
                      <a:r>
                        <a:rPr baseline="0"/>
                        <a:t>C(</a:t>
                      </a:r>
                      <a:r>
                        <a:rPr baseline="0">
                          <a:latin typeface="+mj-lt"/>
                          <a:ea typeface="+mj-ea"/>
                          <a:cs typeface="+mj-cs"/>
                          <a:sym typeface="Helvetica"/>
                        </a:rPr>
                        <a:t>α,γ</a:t>
                      </a:r>
                      <a:r>
                        <a:rPr baseline="0"/>
                        <a:t>)</a:t>
                      </a:r>
                      <a:r>
                        <a:t>16</a:t>
                      </a:r>
                      <a:r>
                        <a:rPr baseline="0"/>
                        <a:t>O</a:t>
                      </a:r>
                      <a:r>
                        <a:rPr baseline="0">
                          <a:latin typeface="+mj-lt"/>
                          <a:ea typeface="+mj-ea"/>
                          <a:cs typeface="+mj-cs"/>
                          <a:sym typeface="Helvetica"/>
                        </a:rPr>
                        <a:t> </a:t>
                      </a:r>
                    </a:p>
                  </a:txBody>
                  <a:tcPr marL="45720" marR="45720" horzOverflow="overflow">
                    <a:lnL w="12700">
                      <a:solidFill>
                        <a:srgbClr val="FFFFFF"/>
                      </a:solidFill>
                    </a:lnL>
                    <a:lnR w="12700">
                      <a:solidFill>
                        <a:srgbClr val="FFFFFF"/>
                      </a:solidFill>
                    </a:lnR>
                    <a:lnT w="50800">
                      <a:solidFill>
                        <a:srgbClr val="FFFFFF"/>
                      </a:solidFill>
                    </a:lnT>
                    <a:lnB w="12700">
                      <a:solidFill>
                        <a:srgbClr val="FFFFFF"/>
                      </a:solidFill>
                    </a:lnB>
                    <a:solidFill>
                      <a:srgbClr val="D2DEEF"/>
                    </a:solidFill>
                  </a:tcPr>
                </a:tc>
                <a:tc>
                  <a:txBody>
                    <a:bodyPr/>
                    <a:lstStyle/>
                    <a:p>
                      <a:pPr algn="l">
                        <a:defRPr sz="3000" b="1">
                          <a:solidFill>
                            <a:srgbClr val="333399"/>
                          </a:solidFill>
                          <a:sym typeface="Helvetica"/>
                        </a:defRPr>
                      </a:pPr>
                      <a:r>
                        <a:t>1X10</a:t>
                      </a:r>
                      <a:r>
                        <a:rPr baseline="31998"/>
                        <a:t>-12</a:t>
                      </a:r>
                      <a:r>
                        <a:t> b limit</a:t>
                      </a:r>
                    </a:p>
                    <a:p>
                      <a:pPr algn="l">
                        <a:defRPr sz="3000" b="1">
                          <a:solidFill>
                            <a:srgbClr val="333399"/>
                          </a:solidFill>
                          <a:sym typeface="Helvetica"/>
                        </a:defRPr>
                      </a:pPr>
                      <a:r>
                        <a:t>552 keV</a:t>
                      </a:r>
                    </a:p>
                  </a:txBody>
                  <a:tcPr marL="45720" marR="45720" horzOverflow="overflow">
                    <a:lnL w="12700">
                      <a:solidFill>
                        <a:srgbClr val="FFFFFF"/>
                      </a:solidFill>
                    </a:lnL>
                    <a:lnR w="12700">
                      <a:solidFill>
                        <a:srgbClr val="FFFFFF"/>
                      </a:solidFill>
                    </a:lnR>
                    <a:lnT w="50800">
                      <a:solidFill>
                        <a:srgbClr val="FFFFFF"/>
                      </a:solidFill>
                    </a:lnT>
                    <a:lnB w="12700">
                      <a:solidFill>
                        <a:srgbClr val="FFFFFF"/>
                      </a:solidFill>
                    </a:lnB>
                    <a:solidFill>
                      <a:srgbClr val="D2DEEF"/>
                    </a:solidFill>
                  </a:tcPr>
                </a:tc>
                <a:extLst>
                  <a:ext uri="{0D108BD9-81ED-4DB2-BD59-A6C34878D82A}">
                    <a16:rowId xmlns:a16="http://schemas.microsoft.com/office/drawing/2014/main" val="10001"/>
                  </a:ext>
                </a:extLst>
              </a:tr>
              <a:tr h="1256160">
                <a:tc>
                  <a:txBody>
                    <a:bodyPr/>
                    <a:lstStyle/>
                    <a:p>
                      <a:pPr algn="l">
                        <a:defRPr sz="3000" b="1" baseline="30799">
                          <a:solidFill>
                            <a:srgbClr val="000090"/>
                          </a:solidFill>
                          <a:sym typeface="Helvetica"/>
                        </a:defRPr>
                      </a:pPr>
                      <a:r>
                        <a:t>13</a:t>
                      </a:r>
                      <a:r>
                        <a:rPr baseline="0"/>
                        <a:t>C(α,n)</a:t>
                      </a:r>
                      <a:r>
                        <a:t>16</a:t>
                      </a:r>
                      <a:r>
                        <a:rPr baseline="0"/>
                        <a:t>O</a:t>
                      </a:r>
                    </a:p>
                  </a:txBody>
                  <a:tcPr marL="45720" marR="45720" horzOverflow="overflow">
                    <a:lnL w="12700">
                      <a:solidFill>
                        <a:srgbClr val="FFFFFF"/>
                      </a:solidFill>
                    </a:lnL>
                    <a:lnR w="12700">
                      <a:solidFill>
                        <a:srgbClr val="FFFFFF"/>
                      </a:solidFill>
                    </a:lnR>
                    <a:lnT w="12700">
                      <a:solidFill>
                        <a:srgbClr val="FFFFFF"/>
                      </a:solidFill>
                    </a:lnT>
                    <a:lnB w="12700">
                      <a:solidFill>
                        <a:srgbClr val="FFFFFF"/>
                      </a:solidFill>
                    </a:lnB>
                    <a:solidFill>
                      <a:srgbClr val="EAEFF7"/>
                    </a:solidFill>
                  </a:tcPr>
                </a:tc>
                <a:tc>
                  <a:txBody>
                    <a:bodyPr/>
                    <a:lstStyle/>
                    <a:p>
                      <a:pPr algn="l">
                        <a:defRPr sz="3000" b="1">
                          <a:solidFill>
                            <a:srgbClr val="333399"/>
                          </a:solidFill>
                          <a:sym typeface="Helvetica"/>
                        </a:defRPr>
                      </a:pPr>
                      <a:r>
                        <a:t>10%, 10</a:t>
                      </a:r>
                      <a:r>
                        <a:rPr baseline="31998"/>
                        <a:t>-12</a:t>
                      </a:r>
                      <a:r>
                        <a:t> b</a:t>
                      </a:r>
                    </a:p>
                    <a:p>
                      <a:pPr algn="l">
                        <a:defRPr sz="3000" b="1">
                          <a:solidFill>
                            <a:srgbClr val="333399"/>
                          </a:solidFill>
                          <a:sym typeface="Helvetica"/>
                        </a:defRPr>
                      </a:pPr>
                      <a:r>
                        <a:t>230-600 keV</a:t>
                      </a:r>
                    </a:p>
                  </a:txBody>
                  <a:tcPr marL="45720" marR="45720" horzOverflow="overflow">
                    <a:lnL w="12700">
                      <a:solidFill>
                        <a:srgbClr val="FFFFFF"/>
                      </a:solidFill>
                    </a:lnL>
                    <a:lnR w="12700">
                      <a:solidFill>
                        <a:srgbClr val="FFFFFF"/>
                      </a:solidFill>
                    </a:lnR>
                    <a:lnT w="12700">
                      <a:solidFill>
                        <a:srgbClr val="FFFFFF"/>
                      </a:solidFill>
                    </a:lnT>
                    <a:lnB w="12700">
                      <a:solidFill>
                        <a:srgbClr val="FFFFFF"/>
                      </a:solidFill>
                    </a:lnB>
                    <a:solidFill>
                      <a:srgbClr val="EAEFF7"/>
                    </a:solidFill>
                  </a:tcPr>
                </a:tc>
                <a:extLst>
                  <a:ext uri="{0D108BD9-81ED-4DB2-BD59-A6C34878D82A}">
                    <a16:rowId xmlns:a16="http://schemas.microsoft.com/office/drawing/2014/main" val="10002"/>
                  </a:ext>
                </a:extLst>
              </a:tr>
              <a:tr h="1294250">
                <a:tc>
                  <a:txBody>
                    <a:bodyPr/>
                    <a:lstStyle/>
                    <a:p>
                      <a:pPr algn="l">
                        <a:defRPr sz="3000" b="1" baseline="30799">
                          <a:solidFill>
                            <a:srgbClr val="000090"/>
                          </a:solidFill>
                          <a:sym typeface="Helvetica"/>
                        </a:defRPr>
                      </a:pPr>
                      <a:r>
                        <a:t>25</a:t>
                      </a:r>
                      <a:r>
                        <a:rPr baseline="0"/>
                        <a:t>Mg(p,γ)</a:t>
                      </a:r>
                      <a:r>
                        <a:t>26</a:t>
                      </a:r>
                      <a:r>
                        <a:rPr baseline="0"/>
                        <a:t>Al</a:t>
                      </a:r>
                    </a:p>
                  </a:txBody>
                  <a:tcPr marL="45720" marR="45720" horzOverflow="overflow">
                    <a:lnL w="12700">
                      <a:solidFill>
                        <a:srgbClr val="FFFFFF"/>
                      </a:solidFill>
                    </a:lnL>
                    <a:lnR w="12700">
                      <a:solidFill>
                        <a:srgbClr val="FFFFFF"/>
                      </a:solidFill>
                    </a:lnR>
                    <a:lnT w="12700">
                      <a:solidFill>
                        <a:srgbClr val="FFFFFF"/>
                      </a:solidFill>
                    </a:lnT>
                    <a:lnB w="12700">
                      <a:solidFill>
                        <a:srgbClr val="FFFFFF"/>
                      </a:solidFill>
                    </a:lnB>
                    <a:solidFill>
                      <a:srgbClr val="D2DEEF"/>
                    </a:solidFill>
                  </a:tcPr>
                </a:tc>
                <a:tc>
                  <a:txBody>
                    <a:bodyPr/>
                    <a:lstStyle/>
                    <a:p>
                      <a:pPr algn="l">
                        <a:defRPr sz="1800">
                          <a:solidFill>
                            <a:srgbClr val="000000"/>
                          </a:solidFill>
                        </a:defRPr>
                      </a:pPr>
                      <a:r>
                        <a:rPr sz="3000" b="1">
                          <a:solidFill>
                            <a:srgbClr val="333399"/>
                          </a:solidFill>
                          <a:sym typeface="Helvetica"/>
                        </a:rPr>
                        <a:t>5%
92 keV</a:t>
                      </a:r>
                    </a:p>
                  </a:txBody>
                  <a:tcPr marL="45720" marR="45720" horzOverflow="overflow">
                    <a:lnL w="12700">
                      <a:solidFill>
                        <a:srgbClr val="FFFFFF"/>
                      </a:solidFill>
                    </a:lnL>
                    <a:lnR w="12700">
                      <a:solidFill>
                        <a:srgbClr val="FFFFFF"/>
                      </a:solidFill>
                    </a:lnR>
                    <a:lnT w="12700">
                      <a:solidFill>
                        <a:srgbClr val="FFFFFF"/>
                      </a:solidFill>
                    </a:lnT>
                    <a:lnB w="12700">
                      <a:solidFill>
                        <a:srgbClr val="FFFFFF"/>
                      </a:solidFill>
                    </a:lnB>
                    <a:solidFill>
                      <a:srgbClr val="D2DEEF"/>
                    </a:solidFill>
                  </a:tcPr>
                </a:tc>
                <a:extLst>
                  <a:ext uri="{0D108BD9-81ED-4DB2-BD59-A6C34878D82A}">
                    <a16:rowId xmlns:a16="http://schemas.microsoft.com/office/drawing/2014/main" val="10003"/>
                  </a:ext>
                </a:extLst>
              </a:tr>
              <a:tr h="1256160">
                <a:tc>
                  <a:txBody>
                    <a:bodyPr/>
                    <a:lstStyle/>
                    <a:p>
                      <a:pPr algn="l">
                        <a:defRPr sz="3000" b="1" baseline="30799">
                          <a:solidFill>
                            <a:srgbClr val="000090"/>
                          </a:solidFill>
                          <a:sym typeface="Helvetica"/>
                        </a:defRPr>
                      </a:pPr>
                      <a:r>
                        <a:t>19</a:t>
                      </a:r>
                      <a:r>
                        <a:rPr baseline="0"/>
                        <a:t>F(p,αγ)</a:t>
                      </a:r>
                      <a:r>
                        <a:t>16</a:t>
                      </a:r>
                      <a:r>
                        <a:rPr baseline="0"/>
                        <a:t>O</a:t>
                      </a:r>
                    </a:p>
                    <a:p>
                      <a:pPr algn="l">
                        <a:defRPr sz="3000" b="1" baseline="30799">
                          <a:solidFill>
                            <a:srgbClr val="000090"/>
                          </a:solidFill>
                          <a:sym typeface="Helvetica"/>
                        </a:defRPr>
                      </a:pPr>
                      <a:r>
                        <a:t>19</a:t>
                      </a:r>
                      <a:r>
                        <a:rPr baseline="0"/>
                        <a:t>F(p,γ)</a:t>
                      </a:r>
                      <a:r>
                        <a:rPr baseline="31998"/>
                        <a:t>20</a:t>
                      </a:r>
                      <a:r>
                        <a:rPr baseline="0"/>
                        <a:t>Ne</a:t>
                      </a:r>
                    </a:p>
                  </a:txBody>
                  <a:tcPr marL="45720" marR="45720" horzOverflow="overflow">
                    <a:lnL w="12700">
                      <a:solidFill>
                        <a:srgbClr val="FFFFFF"/>
                      </a:solidFill>
                    </a:lnL>
                    <a:lnR w="12700">
                      <a:solidFill>
                        <a:srgbClr val="FFFFFF"/>
                      </a:solidFill>
                    </a:lnR>
                    <a:lnT w="12700">
                      <a:solidFill>
                        <a:srgbClr val="FFFFFF"/>
                      </a:solidFill>
                    </a:lnT>
                    <a:lnB w="12700">
                      <a:solidFill>
                        <a:srgbClr val="FFFFFF"/>
                      </a:solidFill>
                    </a:lnB>
                    <a:solidFill>
                      <a:srgbClr val="EAEFF7"/>
                    </a:solidFill>
                  </a:tcPr>
                </a:tc>
                <a:tc>
                  <a:txBody>
                    <a:bodyPr/>
                    <a:lstStyle/>
                    <a:p>
                      <a:pPr algn="l">
                        <a:defRPr sz="1800">
                          <a:solidFill>
                            <a:srgbClr val="000000"/>
                          </a:solidFill>
                        </a:defRPr>
                      </a:pPr>
                      <a:r>
                        <a:rPr sz="3000" b="1">
                          <a:solidFill>
                            <a:srgbClr val="333399"/>
                          </a:solidFill>
                          <a:sym typeface="Helvetica"/>
                        </a:rPr>
                        <a:t>5 %,72-344 keV, PRL
5 %,188-344 keV</a:t>
                      </a:r>
                    </a:p>
                  </a:txBody>
                  <a:tcPr marL="45720" marR="45720" horzOverflow="overflow">
                    <a:lnL w="12700">
                      <a:solidFill>
                        <a:srgbClr val="FFFFFF"/>
                      </a:solidFill>
                    </a:lnL>
                    <a:lnR w="12700">
                      <a:solidFill>
                        <a:srgbClr val="FFFFFF"/>
                      </a:solidFill>
                    </a:lnR>
                    <a:lnT w="12700">
                      <a:solidFill>
                        <a:srgbClr val="FFFFFF"/>
                      </a:solidFill>
                    </a:lnT>
                    <a:lnB w="12700">
                      <a:solidFill>
                        <a:srgbClr val="FFFFFF"/>
                      </a:solidFill>
                    </a:lnB>
                    <a:solidFill>
                      <a:srgbClr val="EAEFF7"/>
                    </a:solidFill>
                  </a:tcPr>
                </a:tc>
                <a:extLst>
                  <a:ext uri="{0D108BD9-81ED-4DB2-BD59-A6C34878D82A}">
                    <a16:rowId xmlns:a16="http://schemas.microsoft.com/office/drawing/2014/main" val="10004"/>
                  </a:ext>
                </a:extLst>
              </a:tr>
            </a:tbl>
          </a:graphicData>
        </a:graphic>
      </p:graphicFrame>
      <p:grpSp>
        <p:nvGrpSpPr>
          <p:cNvPr id="2346" name="March 2023…"/>
          <p:cNvGrpSpPr/>
          <p:nvPr/>
        </p:nvGrpSpPr>
        <p:grpSpPr>
          <a:xfrm>
            <a:off x="21037239" y="2779568"/>
            <a:ext cx="2995767" cy="1860354"/>
            <a:chOff x="0" y="0"/>
            <a:chExt cx="2995765" cy="1860353"/>
          </a:xfrm>
        </p:grpSpPr>
        <p:sp>
          <p:nvSpPr>
            <p:cNvPr id="2344" name="圆角矩形"/>
            <p:cNvSpPr/>
            <p:nvPr/>
          </p:nvSpPr>
          <p:spPr>
            <a:xfrm>
              <a:off x="0" y="0"/>
              <a:ext cx="2995766" cy="1860354"/>
            </a:xfrm>
            <a:prstGeom prst="roundRect">
              <a:avLst>
                <a:gd name="adj" fmla="val 13068"/>
              </a:avLst>
            </a:prstGeom>
            <a:gradFill flip="none" rotWithShape="1">
              <a:gsLst>
                <a:gs pos="0">
                  <a:srgbClr val="A5E6FF"/>
                </a:gs>
                <a:gs pos="35000">
                  <a:srgbClr val="BFEDFF"/>
                </a:gs>
                <a:gs pos="100000">
                  <a:srgbClr val="E7F8FF"/>
                </a:gs>
              </a:gsLst>
              <a:lin ang="16200000" scaled="0"/>
            </a:gradFill>
            <a:ln w="12700" cap="flat">
              <a:noFill/>
              <a:miter lim="400000"/>
            </a:ln>
            <a:effectLst/>
          </p:spPr>
          <p:txBody>
            <a:bodyPr wrap="square" lIns="50800" tIns="50800" rIns="50800" bIns="50800" numCol="1" anchor="ctr">
              <a:noAutofit/>
            </a:bodyPr>
            <a:lstStyle/>
            <a:p>
              <a:pPr defTabSz="914400">
                <a:defRPr sz="2800" b="1">
                  <a:solidFill>
                    <a:srgbClr val="FF2600"/>
                  </a:solidFill>
                  <a:latin typeface="Calibri"/>
                  <a:ea typeface="Calibri"/>
                  <a:cs typeface="Calibri"/>
                  <a:sym typeface="Calibri"/>
                </a:defRPr>
              </a:pPr>
              <a:endParaRPr/>
            </a:p>
          </p:txBody>
        </p:sp>
        <p:sp>
          <p:nvSpPr>
            <p:cNvPr id="2345" name="~2025…"/>
            <p:cNvSpPr txBox="1"/>
            <p:nvPr/>
          </p:nvSpPr>
          <p:spPr>
            <a:xfrm>
              <a:off x="71204" y="474440"/>
              <a:ext cx="2853358" cy="91147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defTabSz="914400">
                <a:defRPr sz="2500" b="1">
                  <a:solidFill>
                    <a:srgbClr val="FF2600"/>
                  </a:solidFill>
                  <a:latin typeface="Calibri"/>
                  <a:ea typeface="Calibri"/>
                  <a:cs typeface="Calibri"/>
                  <a:sym typeface="Calibri"/>
                </a:defRPr>
              </a:pPr>
              <a:r>
                <a:t>~2025</a:t>
              </a:r>
            </a:p>
            <a:p>
              <a:pPr defTabSz="914400">
                <a:defRPr sz="2500" b="1">
                  <a:solidFill>
                    <a:srgbClr val="FF2600"/>
                  </a:solidFill>
                  <a:latin typeface="Calibri"/>
                  <a:ea typeface="Calibri"/>
                  <a:cs typeface="Calibri"/>
                  <a:sym typeface="Calibri"/>
                </a:defRPr>
              </a:pPr>
              <a:r>
                <a:t>JUNA 2 MV machine</a:t>
              </a:r>
            </a:p>
          </p:txBody>
        </p:sp>
      </p:grpSp>
      <p:sp>
        <p:nvSpPr>
          <p:cNvPr id="2347" name="线条"/>
          <p:cNvSpPr/>
          <p:nvPr/>
        </p:nvSpPr>
        <p:spPr>
          <a:xfrm>
            <a:off x="20108907" y="3718973"/>
            <a:ext cx="950787" cy="1"/>
          </a:xfrm>
          <a:prstGeom prst="line">
            <a:avLst/>
          </a:prstGeom>
          <a:ln w="88900">
            <a:solidFill>
              <a:schemeClr val="accent4"/>
            </a:solidFill>
            <a:tailEnd type="triangle"/>
          </a:ln>
        </p:spPr>
        <p:txBody>
          <a:bodyPr lIns="45718" tIns="45718" rIns="45718" bIns="45718"/>
          <a:lstStyle/>
          <a:p>
            <a:endParaRPr/>
          </a:p>
        </p:txBody>
      </p:sp>
      <p:sp>
        <p:nvSpPr>
          <p:cNvPr id="2348" name="Analysis…"/>
          <p:cNvSpPr txBox="1"/>
          <p:nvPr/>
        </p:nvSpPr>
        <p:spPr>
          <a:xfrm>
            <a:off x="21013427" y="1632987"/>
            <a:ext cx="3043392" cy="10591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defRPr>
                <a:solidFill>
                  <a:srgbClr val="FFFB00"/>
                </a:solidFill>
                <a:latin typeface="Helvetica Neue Medium"/>
                <a:ea typeface="Helvetica Neue Medium"/>
                <a:cs typeface="Helvetica Neue Medium"/>
                <a:sym typeface="Helvetica Neue Medium"/>
              </a:defRPr>
            </a:pPr>
            <a:r>
              <a:t>Construction</a:t>
            </a:r>
          </a:p>
          <a:p>
            <a:pPr>
              <a:defRPr>
                <a:solidFill>
                  <a:srgbClr val="FFFB00"/>
                </a:solidFill>
                <a:latin typeface="Helvetica Neue Medium"/>
                <a:ea typeface="Helvetica Neue Medium"/>
                <a:cs typeface="Helvetica Neue Medium"/>
                <a:sym typeface="Helvetica Neue Medium"/>
              </a:defRPr>
            </a:pPr>
            <a:r>
              <a:t>parallel beams</a:t>
            </a:r>
          </a:p>
        </p:txBody>
      </p:sp>
      <p:graphicFrame>
        <p:nvGraphicFramePr>
          <p:cNvPr id="2349" name="表格"/>
          <p:cNvGraphicFramePr/>
          <p:nvPr>
            <p:extLst>
              <p:ext uri="{D42A27DB-BD31-4B8C-83A1-F6EECF244321}">
                <p14:modId xmlns:p14="http://schemas.microsoft.com/office/powerpoint/2010/main" val="1335297427"/>
              </p:ext>
            </p:extLst>
          </p:nvPr>
        </p:nvGraphicFramePr>
        <p:xfrm>
          <a:off x="17214184" y="5536599"/>
          <a:ext cx="6740232" cy="6593484"/>
        </p:xfrm>
        <a:graphic>
          <a:graphicData uri="http://schemas.openxmlformats.org/drawingml/2006/table">
            <a:tbl>
              <a:tblPr>
                <a:tableStyleId>{4C3C2611-4C71-4FC5-86AE-919BDF0F9419}</a:tableStyleId>
              </a:tblPr>
              <a:tblGrid>
                <a:gridCol w="3370116">
                  <a:extLst>
                    <a:ext uri="{9D8B030D-6E8A-4147-A177-3AD203B41FA5}">
                      <a16:colId xmlns:a16="http://schemas.microsoft.com/office/drawing/2014/main" val="20000"/>
                    </a:ext>
                  </a:extLst>
                </a:gridCol>
                <a:gridCol w="3370116">
                  <a:extLst>
                    <a:ext uri="{9D8B030D-6E8A-4147-A177-3AD203B41FA5}">
                      <a16:colId xmlns:a16="http://schemas.microsoft.com/office/drawing/2014/main" val="20001"/>
                    </a:ext>
                  </a:extLst>
                </a:gridCol>
              </a:tblGrid>
              <a:tr h="1244067">
                <a:tc>
                  <a:txBody>
                    <a:bodyPr/>
                    <a:lstStyle/>
                    <a:p>
                      <a:pPr algn="l">
                        <a:defRPr sz="1800">
                          <a:solidFill>
                            <a:srgbClr val="000000"/>
                          </a:solidFill>
                        </a:defRPr>
                      </a:pPr>
                      <a:r>
                        <a:rPr sz="2900" b="1">
                          <a:solidFill>
                            <a:srgbClr val="FF2600"/>
                          </a:solidFill>
                          <a:sym typeface="Helvetica"/>
                        </a:rPr>
                        <a:t>Reaction</a:t>
                      </a:r>
                    </a:p>
                  </a:txBody>
                  <a:tcPr marL="45720" marR="45720" horzOverflow="overflow">
                    <a:lnL w="12700">
                      <a:solidFill>
                        <a:srgbClr val="FFFFFF"/>
                      </a:solidFill>
                    </a:lnL>
                    <a:lnR w="12700">
                      <a:solidFill>
                        <a:srgbClr val="FFFFFF"/>
                      </a:solidFill>
                    </a:lnR>
                    <a:lnT w="12700">
                      <a:solidFill>
                        <a:srgbClr val="FFFFFF"/>
                      </a:solidFill>
                    </a:lnT>
                    <a:lnB w="50800">
                      <a:solidFill>
                        <a:srgbClr val="FFFFFF"/>
                      </a:solidFill>
                    </a:lnB>
                    <a:solidFill>
                      <a:srgbClr val="5B9BD5"/>
                    </a:solidFill>
                  </a:tcPr>
                </a:tc>
                <a:tc>
                  <a:txBody>
                    <a:bodyPr/>
                    <a:lstStyle/>
                    <a:p>
                      <a:pPr algn="l">
                        <a:defRPr sz="1800">
                          <a:solidFill>
                            <a:srgbClr val="000000"/>
                          </a:solidFill>
                        </a:defRPr>
                      </a:pPr>
                      <a:r>
                        <a:rPr sz="2900" b="1">
                          <a:solidFill>
                            <a:srgbClr val="FF2600"/>
                          </a:solidFill>
                          <a:sym typeface="Helvetica"/>
                        </a:rPr>
                        <a:t>Plan</a:t>
                      </a:r>
                    </a:p>
                  </a:txBody>
                  <a:tcPr marL="45720" marR="45720" horzOverflow="overflow">
                    <a:lnL w="12700">
                      <a:solidFill>
                        <a:srgbClr val="FFFFFF"/>
                      </a:solidFill>
                    </a:lnL>
                    <a:lnR w="12700">
                      <a:solidFill>
                        <a:srgbClr val="FFFFFF"/>
                      </a:solidFill>
                    </a:lnR>
                    <a:lnT w="12700">
                      <a:solidFill>
                        <a:srgbClr val="FFFFFF"/>
                      </a:solidFill>
                    </a:lnT>
                    <a:lnB w="50800">
                      <a:solidFill>
                        <a:srgbClr val="FFFFFF"/>
                      </a:solidFill>
                    </a:lnB>
                    <a:solidFill>
                      <a:srgbClr val="5B9BD5"/>
                    </a:solidFill>
                  </a:tcPr>
                </a:tc>
                <a:extLst>
                  <a:ext uri="{0D108BD9-81ED-4DB2-BD59-A6C34878D82A}">
                    <a16:rowId xmlns:a16="http://schemas.microsoft.com/office/drawing/2014/main" val="10000"/>
                  </a:ext>
                </a:extLst>
              </a:tr>
              <a:tr h="1244067">
                <a:tc>
                  <a:txBody>
                    <a:bodyPr/>
                    <a:lstStyle/>
                    <a:p>
                      <a:pPr algn="l">
                        <a:defRPr sz="2900" b="1" baseline="30758">
                          <a:solidFill>
                            <a:srgbClr val="FF2600"/>
                          </a:solidFill>
                          <a:latin typeface="仿宋_GB2312"/>
                          <a:ea typeface="仿宋_GB2312"/>
                          <a:cs typeface="仿宋_GB2312"/>
                          <a:sym typeface="仿宋_GB2312"/>
                        </a:defRPr>
                      </a:pPr>
                      <a:r>
                        <a:t>12</a:t>
                      </a:r>
                      <a:r>
                        <a:rPr baseline="0"/>
                        <a:t>C(</a:t>
                      </a:r>
                      <a:r>
                        <a:rPr baseline="0">
                          <a:latin typeface="+mj-lt"/>
                          <a:ea typeface="+mj-ea"/>
                          <a:cs typeface="+mj-cs"/>
                          <a:sym typeface="Helvetica"/>
                        </a:rPr>
                        <a:t>α,γ</a:t>
                      </a:r>
                      <a:r>
                        <a:rPr baseline="0"/>
                        <a:t>)</a:t>
                      </a:r>
                      <a:r>
                        <a:t>16</a:t>
                      </a:r>
                      <a:r>
                        <a:rPr baseline="0"/>
                        <a:t>O</a:t>
                      </a:r>
                      <a:r>
                        <a:rPr baseline="0">
                          <a:latin typeface="+mj-lt"/>
                          <a:ea typeface="+mj-ea"/>
                          <a:cs typeface="+mj-cs"/>
                          <a:sym typeface="Helvetica"/>
                        </a:rPr>
                        <a:t> </a:t>
                      </a:r>
                    </a:p>
                  </a:txBody>
                  <a:tcPr marL="45720" marR="45720" horzOverflow="overflow">
                    <a:lnL w="12700">
                      <a:solidFill>
                        <a:srgbClr val="FFFFFF"/>
                      </a:solidFill>
                    </a:lnL>
                    <a:lnR w="12700">
                      <a:solidFill>
                        <a:srgbClr val="FFFFFF"/>
                      </a:solidFill>
                    </a:lnR>
                    <a:lnT w="50800">
                      <a:solidFill>
                        <a:srgbClr val="FFFFFF"/>
                      </a:solidFill>
                    </a:lnT>
                    <a:lnB w="12700">
                      <a:solidFill>
                        <a:srgbClr val="FFFFFF"/>
                      </a:solidFill>
                    </a:lnB>
                    <a:solidFill>
                      <a:srgbClr val="D2DEEF"/>
                    </a:solidFill>
                  </a:tcPr>
                </a:tc>
                <a:tc>
                  <a:txBody>
                    <a:bodyPr/>
                    <a:lstStyle/>
                    <a:p>
                      <a:pPr algn="l">
                        <a:defRPr sz="1800">
                          <a:solidFill>
                            <a:srgbClr val="000000"/>
                          </a:solidFill>
                        </a:defRPr>
                      </a:pPr>
                      <a:r>
                        <a:rPr sz="2900" b="1">
                          <a:solidFill>
                            <a:srgbClr val="FF2600"/>
                          </a:solidFill>
                          <a:sym typeface="Helvetica"/>
                        </a:rPr>
                        <a:t>inverse kinematics</a:t>
                      </a:r>
                    </a:p>
                  </a:txBody>
                  <a:tcPr marL="45720" marR="45720" horzOverflow="overflow">
                    <a:lnL w="12700">
                      <a:solidFill>
                        <a:srgbClr val="FFFFFF"/>
                      </a:solidFill>
                    </a:lnL>
                    <a:lnR w="12700">
                      <a:solidFill>
                        <a:srgbClr val="FFFFFF"/>
                      </a:solidFill>
                    </a:lnR>
                    <a:lnT w="50800">
                      <a:solidFill>
                        <a:srgbClr val="FFFFFF"/>
                      </a:solidFill>
                    </a:lnT>
                    <a:lnB w="12700">
                      <a:solidFill>
                        <a:srgbClr val="FFFFFF"/>
                      </a:solidFill>
                    </a:lnB>
                    <a:solidFill>
                      <a:srgbClr val="D2DEEF"/>
                    </a:solidFill>
                  </a:tcPr>
                </a:tc>
                <a:extLst>
                  <a:ext uri="{0D108BD9-81ED-4DB2-BD59-A6C34878D82A}">
                    <a16:rowId xmlns:a16="http://schemas.microsoft.com/office/drawing/2014/main" val="10001"/>
                  </a:ext>
                </a:extLst>
              </a:tr>
              <a:tr h="1224568">
                <a:tc>
                  <a:txBody>
                    <a:bodyPr/>
                    <a:lstStyle/>
                    <a:p>
                      <a:pPr algn="l">
                        <a:defRPr sz="2900" b="1" baseline="30758">
                          <a:solidFill>
                            <a:srgbClr val="FF2600"/>
                          </a:solidFill>
                          <a:sym typeface="Helvetica"/>
                        </a:defRPr>
                      </a:pPr>
                      <a:endParaRPr baseline="0" dirty="0"/>
                    </a:p>
                  </a:txBody>
                  <a:tcPr marL="45720" marR="45720" horzOverflow="overflow">
                    <a:lnL w="12700">
                      <a:solidFill>
                        <a:srgbClr val="FFFFFF"/>
                      </a:solidFill>
                    </a:lnL>
                    <a:lnR w="12700">
                      <a:solidFill>
                        <a:srgbClr val="FFFFFF"/>
                      </a:solidFill>
                    </a:lnR>
                    <a:lnT w="12700">
                      <a:solidFill>
                        <a:srgbClr val="FFFFFF"/>
                      </a:solidFill>
                    </a:lnT>
                    <a:lnB w="12700">
                      <a:solidFill>
                        <a:srgbClr val="FFFFFF"/>
                      </a:solidFill>
                    </a:lnB>
                    <a:solidFill>
                      <a:srgbClr val="EAEFF7"/>
                    </a:solidFill>
                  </a:tcPr>
                </a:tc>
                <a:tc>
                  <a:txBody>
                    <a:bodyPr/>
                    <a:lstStyle/>
                    <a:p>
                      <a:pPr algn="l">
                        <a:defRPr sz="1800">
                          <a:solidFill>
                            <a:srgbClr val="000000"/>
                          </a:solidFill>
                        </a:defRPr>
                      </a:pPr>
                      <a:endParaRPr sz="2900" b="1" dirty="0">
                        <a:solidFill>
                          <a:srgbClr val="FF2600"/>
                        </a:solidFill>
                        <a:sym typeface="Helvetica"/>
                      </a:endParaRPr>
                    </a:p>
                  </a:txBody>
                  <a:tcPr marL="45720" marR="45720" horzOverflow="overflow">
                    <a:lnL w="12700">
                      <a:solidFill>
                        <a:srgbClr val="FFFFFF"/>
                      </a:solidFill>
                    </a:lnL>
                    <a:lnR w="12700">
                      <a:solidFill>
                        <a:srgbClr val="FFFFFF"/>
                      </a:solidFill>
                    </a:lnR>
                    <a:lnT w="12700">
                      <a:solidFill>
                        <a:srgbClr val="FFFFFF"/>
                      </a:solidFill>
                    </a:lnT>
                    <a:lnB w="12700">
                      <a:solidFill>
                        <a:srgbClr val="FFFFFF"/>
                      </a:solidFill>
                    </a:lnB>
                    <a:solidFill>
                      <a:srgbClr val="EAEFF7"/>
                    </a:solidFill>
                  </a:tcPr>
                </a:tc>
                <a:extLst>
                  <a:ext uri="{0D108BD9-81ED-4DB2-BD59-A6C34878D82A}">
                    <a16:rowId xmlns:a16="http://schemas.microsoft.com/office/drawing/2014/main" val="10002"/>
                  </a:ext>
                </a:extLst>
              </a:tr>
              <a:tr h="1224568">
                <a:tc>
                  <a:txBody>
                    <a:bodyPr/>
                    <a:lstStyle/>
                    <a:p>
                      <a:pPr algn="l">
                        <a:defRPr sz="2900" b="1" baseline="-1241">
                          <a:solidFill>
                            <a:srgbClr val="FF2600"/>
                          </a:solidFill>
                          <a:sym typeface="Helvetica"/>
                        </a:defRPr>
                      </a:pPr>
                      <a:r>
                        <a:rPr baseline="30758"/>
                        <a:t>12</a:t>
                      </a:r>
                      <a:r>
                        <a:t>C+</a:t>
                      </a:r>
                      <a:r>
                        <a:rPr baseline="30758"/>
                        <a:t>12</a:t>
                      </a:r>
                      <a:r>
                        <a:t>C</a:t>
                      </a:r>
                    </a:p>
                  </a:txBody>
                  <a:tcPr marL="45720" marR="45720" horzOverflow="overflow">
                    <a:lnL w="12700">
                      <a:solidFill>
                        <a:srgbClr val="FFFFFF"/>
                      </a:solidFill>
                    </a:lnL>
                    <a:lnR w="12700">
                      <a:solidFill>
                        <a:srgbClr val="FFFFFF"/>
                      </a:solidFill>
                    </a:lnR>
                    <a:lnT w="12700">
                      <a:solidFill>
                        <a:srgbClr val="FFFFFF"/>
                      </a:solidFill>
                    </a:lnT>
                    <a:lnB w="12700">
                      <a:solidFill>
                        <a:srgbClr val="FFFFFF"/>
                      </a:solidFill>
                    </a:lnB>
                    <a:solidFill>
                      <a:srgbClr val="D2DEEF"/>
                    </a:solidFill>
                  </a:tcPr>
                </a:tc>
                <a:tc>
                  <a:txBody>
                    <a:bodyPr/>
                    <a:lstStyle/>
                    <a:p>
                      <a:pPr algn="l">
                        <a:defRPr sz="2900" b="1">
                          <a:solidFill>
                            <a:srgbClr val="FF2600"/>
                          </a:solidFill>
                          <a:sym typeface="Helvetica"/>
                        </a:defRPr>
                      </a:pPr>
                      <a:r>
                        <a:rPr dirty="0" err="1"/>
                        <a:t>E</a:t>
                      </a:r>
                      <a:r>
                        <a:rPr baseline="-5999" dirty="0" err="1"/>
                        <a:t>cm</a:t>
                      </a:r>
                      <a:r>
                        <a:rPr baseline="-5999" dirty="0"/>
                        <a:t>  </a:t>
                      </a:r>
                      <a:r>
                        <a:rPr dirty="0"/>
                        <a:t>&lt;2 MeV </a:t>
                      </a:r>
                    </a:p>
                  </a:txBody>
                  <a:tcPr marL="45720" marR="45720" horzOverflow="overflow">
                    <a:lnL w="12700">
                      <a:solidFill>
                        <a:srgbClr val="FFFFFF"/>
                      </a:solidFill>
                    </a:lnL>
                    <a:lnR w="12700">
                      <a:solidFill>
                        <a:srgbClr val="FFFFFF"/>
                      </a:solidFill>
                    </a:lnR>
                    <a:lnT w="12700">
                      <a:solidFill>
                        <a:srgbClr val="FFFFFF"/>
                      </a:solidFill>
                    </a:lnT>
                    <a:lnB w="12700">
                      <a:solidFill>
                        <a:srgbClr val="FFFFFF"/>
                      </a:solidFill>
                    </a:lnB>
                    <a:solidFill>
                      <a:srgbClr val="D2DEEF"/>
                    </a:solidFill>
                  </a:tcPr>
                </a:tc>
                <a:extLst>
                  <a:ext uri="{0D108BD9-81ED-4DB2-BD59-A6C34878D82A}">
                    <a16:rowId xmlns:a16="http://schemas.microsoft.com/office/drawing/2014/main" val="10003"/>
                  </a:ext>
                </a:extLst>
              </a:tr>
              <a:tr h="680854">
                <a:tc>
                  <a:txBody>
                    <a:bodyPr/>
                    <a:lstStyle/>
                    <a:p>
                      <a:pPr algn="l">
                        <a:defRPr sz="2900" b="1" baseline="-1241">
                          <a:solidFill>
                            <a:srgbClr val="FF2600"/>
                          </a:solidFill>
                          <a:sym typeface="Helvetica"/>
                        </a:defRPr>
                      </a:pPr>
                      <a:r>
                        <a:rPr baseline="30758"/>
                        <a:t>16</a:t>
                      </a:r>
                      <a:r>
                        <a:t>O+</a:t>
                      </a:r>
                      <a:r>
                        <a:rPr baseline="30758"/>
                        <a:t>16</a:t>
                      </a:r>
                      <a:r>
                        <a:t>O</a:t>
                      </a:r>
                    </a:p>
                  </a:txBody>
                  <a:tcPr marL="45720" marR="45720" horzOverflow="overflow">
                    <a:lnL w="12700">
                      <a:solidFill>
                        <a:srgbClr val="FFFFFF"/>
                      </a:solidFill>
                    </a:lnL>
                    <a:lnR w="12700">
                      <a:solidFill>
                        <a:srgbClr val="FFFFFF"/>
                      </a:solidFill>
                    </a:lnR>
                    <a:lnT w="12700">
                      <a:solidFill>
                        <a:srgbClr val="FFFFFF"/>
                      </a:solidFill>
                    </a:lnT>
                    <a:lnB w="12700">
                      <a:solidFill>
                        <a:srgbClr val="FFFFFF"/>
                      </a:solidFill>
                    </a:lnB>
                    <a:solidFill>
                      <a:srgbClr val="D2DEEF"/>
                    </a:solidFill>
                  </a:tcPr>
                </a:tc>
                <a:tc>
                  <a:txBody>
                    <a:bodyPr/>
                    <a:lstStyle/>
                    <a:p>
                      <a:pPr algn="l">
                        <a:defRPr sz="2900" b="1">
                          <a:solidFill>
                            <a:srgbClr val="FF2600"/>
                          </a:solidFill>
                          <a:sym typeface="Helvetica"/>
                        </a:defRPr>
                      </a:pPr>
                      <a:r>
                        <a:t>E</a:t>
                      </a:r>
                      <a:r>
                        <a:rPr baseline="-5999"/>
                        <a:t>cm </a:t>
                      </a:r>
                      <a:r>
                        <a:t>&lt; 3 MeV </a:t>
                      </a:r>
                    </a:p>
                  </a:txBody>
                  <a:tcPr marL="45720" marR="45720" horzOverflow="overflow">
                    <a:lnL w="12700">
                      <a:solidFill>
                        <a:srgbClr val="FFFFFF"/>
                      </a:solidFill>
                    </a:lnL>
                    <a:lnR w="12700">
                      <a:solidFill>
                        <a:srgbClr val="FFFFFF"/>
                      </a:solidFill>
                    </a:lnR>
                    <a:lnT w="12700">
                      <a:solidFill>
                        <a:srgbClr val="FFFFFF"/>
                      </a:solidFill>
                    </a:lnT>
                    <a:lnB w="12700">
                      <a:solidFill>
                        <a:srgbClr val="FFFFFF"/>
                      </a:solidFill>
                    </a:lnB>
                    <a:solidFill>
                      <a:srgbClr val="D2DEEF"/>
                    </a:solidFill>
                  </a:tcPr>
                </a:tc>
                <a:extLst>
                  <a:ext uri="{0D108BD9-81ED-4DB2-BD59-A6C34878D82A}">
                    <a16:rowId xmlns:a16="http://schemas.microsoft.com/office/drawing/2014/main" val="10004"/>
                  </a:ext>
                </a:extLst>
              </a:tr>
              <a:tr h="680854">
                <a:tc>
                  <a:txBody>
                    <a:bodyPr/>
                    <a:lstStyle/>
                    <a:p>
                      <a:pPr algn="l">
                        <a:defRPr sz="1800">
                          <a:solidFill>
                            <a:srgbClr val="000000"/>
                          </a:solidFill>
                        </a:defRPr>
                      </a:pPr>
                      <a:r>
                        <a:rPr sz="2900" b="1" baseline="-1241">
                          <a:solidFill>
                            <a:srgbClr val="FF2600"/>
                          </a:solidFill>
                          <a:sym typeface="Helvetica"/>
                        </a:rPr>
                        <a:t>More reactions</a:t>
                      </a:r>
                    </a:p>
                  </a:txBody>
                  <a:tcPr marL="45720" marR="45720" horzOverflow="overflow">
                    <a:lnL w="12700">
                      <a:solidFill>
                        <a:srgbClr val="FFFFFF"/>
                      </a:solidFill>
                    </a:lnL>
                    <a:lnR w="12700">
                      <a:solidFill>
                        <a:srgbClr val="FFFFFF"/>
                      </a:solidFill>
                    </a:lnR>
                    <a:lnT w="12700">
                      <a:solidFill>
                        <a:srgbClr val="FFFFFF"/>
                      </a:solidFill>
                    </a:lnT>
                    <a:lnB w="12700">
                      <a:solidFill>
                        <a:srgbClr val="FFFFFF"/>
                      </a:solidFill>
                    </a:lnB>
                    <a:solidFill>
                      <a:srgbClr val="D2DEEF"/>
                    </a:solidFill>
                  </a:tcPr>
                </a:tc>
                <a:tc>
                  <a:txBody>
                    <a:bodyPr/>
                    <a:lstStyle/>
                    <a:p>
                      <a:pPr algn="l">
                        <a:defRPr sz="1800">
                          <a:solidFill>
                            <a:srgbClr val="000000"/>
                          </a:solidFill>
                        </a:defRPr>
                      </a:pPr>
                      <a:r>
                        <a:rPr sz="2900" b="1" dirty="0">
                          <a:solidFill>
                            <a:srgbClr val="FF2600"/>
                          </a:solidFill>
                          <a:sym typeface="Helvetica"/>
                        </a:rPr>
                        <a:t>Need your proposal!</a:t>
                      </a:r>
                    </a:p>
                  </a:txBody>
                  <a:tcPr marL="45720" marR="45720" horzOverflow="overflow">
                    <a:lnL w="12700">
                      <a:solidFill>
                        <a:srgbClr val="FFFFFF"/>
                      </a:solidFill>
                    </a:lnL>
                    <a:lnR w="12700">
                      <a:solidFill>
                        <a:srgbClr val="FFFFFF"/>
                      </a:solidFill>
                    </a:lnR>
                    <a:lnT w="12700">
                      <a:solidFill>
                        <a:srgbClr val="FFFFFF"/>
                      </a:solidFill>
                    </a:lnT>
                    <a:lnB w="12700">
                      <a:solidFill>
                        <a:srgbClr val="FFFFFF"/>
                      </a:solidFill>
                    </a:lnB>
                    <a:solidFill>
                      <a:srgbClr val="D2DEEF"/>
                    </a:solidFill>
                  </a:tcPr>
                </a:tc>
                <a:extLst>
                  <a:ext uri="{0D108BD9-81ED-4DB2-BD59-A6C34878D82A}">
                    <a16:rowId xmlns:a16="http://schemas.microsoft.com/office/drawing/2014/main" val="10005"/>
                  </a:ext>
                </a:extLst>
              </a:tr>
            </a:tbl>
          </a:graphicData>
        </a:graphic>
      </p:graphicFrame>
      <p:sp>
        <p:nvSpPr>
          <p:cNvPr id="2" name="TextBox 1">
            <a:extLst>
              <a:ext uri="{FF2B5EF4-FFF2-40B4-BE49-F238E27FC236}">
                <a16:creationId xmlns:a16="http://schemas.microsoft.com/office/drawing/2014/main" id="{C9AAA720-678B-65F6-801C-0B119F399EDF}"/>
              </a:ext>
            </a:extLst>
          </p:cNvPr>
          <p:cNvSpPr txBox="1"/>
          <p:nvPr/>
        </p:nvSpPr>
        <p:spPr>
          <a:xfrm>
            <a:off x="3950132" y="12461004"/>
            <a:ext cx="16106973"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7200" b="0" i="0" u="none" strike="noStrike" cap="none" spc="0" normalizeH="0" baseline="0" dirty="0">
                <a:ln>
                  <a:noFill/>
                </a:ln>
                <a:solidFill>
                  <a:srgbClr val="FFFF00"/>
                </a:solidFill>
                <a:effectLst/>
                <a:uFillTx/>
                <a:latin typeface="+mj-lt"/>
                <a:ea typeface="+mj-ea"/>
                <a:cs typeface="+mj-cs"/>
                <a:sym typeface="Helvetica"/>
              </a:rPr>
              <a:t>Proposals/Collaborations are welcome!</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605749-4AA1-D911-5C7A-333FC563FF54}"/>
              </a:ext>
            </a:extLst>
          </p:cNvPr>
          <p:cNvPicPr>
            <a:picLocks noChangeAspect="1"/>
          </p:cNvPicPr>
          <p:nvPr/>
        </p:nvPicPr>
        <p:blipFill>
          <a:blip r:embed="rId2"/>
          <a:stretch>
            <a:fillRect/>
          </a:stretch>
        </p:blipFill>
        <p:spPr>
          <a:xfrm>
            <a:off x="288757" y="-1"/>
            <a:ext cx="24420077" cy="13860379"/>
          </a:xfrm>
          <a:prstGeom prst="rect">
            <a:avLst/>
          </a:prstGeom>
          <a:solidFill>
            <a:srgbClr val="FFFFFF"/>
          </a:solidFill>
        </p:spPr>
      </p:pic>
      <p:sp>
        <p:nvSpPr>
          <p:cNvPr id="7" name="TextBox 6">
            <a:extLst>
              <a:ext uri="{FF2B5EF4-FFF2-40B4-BE49-F238E27FC236}">
                <a16:creationId xmlns:a16="http://schemas.microsoft.com/office/drawing/2014/main" id="{CB0FFA80-2C21-011A-ECCE-6AC891086A84}"/>
              </a:ext>
            </a:extLst>
          </p:cNvPr>
          <p:cNvSpPr txBox="1"/>
          <p:nvPr/>
        </p:nvSpPr>
        <p:spPr>
          <a:xfrm>
            <a:off x="-1110916" y="1868359"/>
            <a:ext cx="12376484"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4000" b="1" i="0" dirty="0">
                <a:solidFill>
                  <a:schemeClr val="accent5"/>
                </a:solidFill>
                <a:effectLst/>
                <a:latin typeface="Lantinghei SC"/>
              </a:rPr>
              <a:t>Contact: wangshuo_wh@sdu.edu.cn</a:t>
            </a:r>
            <a:endParaRPr lang="en-US" sz="4000" b="1" dirty="0">
              <a:solidFill>
                <a:schemeClr val="accent5"/>
              </a:solidFill>
            </a:endParaRPr>
          </a:p>
        </p:txBody>
      </p:sp>
    </p:spTree>
    <p:extLst>
      <p:ext uri="{BB962C8B-B14F-4D97-AF65-F5344CB8AC3E}">
        <p14:creationId xmlns:p14="http://schemas.microsoft.com/office/powerpoint/2010/main" val="3024752377"/>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CCAA9B-C6D1-C0B2-AB5D-095B412AA96C}"/>
              </a:ext>
            </a:extLst>
          </p:cNvPr>
          <p:cNvSpPr>
            <a:spLocks noGrp="1"/>
          </p:cNvSpPr>
          <p:nvPr>
            <p:ph type="body" idx="1"/>
          </p:nvPr>
        </p:nvSpPr>
        <p:spPr>
          <a:xfrm>
            <a:off x="538745" y="1763351"/>
            <a:ext cx="23668792" cy="10941920"/>
          </a:xfrm>
        </p:spPr>
        <p:txBody>
          <a:bodyPr>
            <a:normAutofit/>
          </a:bodyPr>
          <a:lstStyle/>
          <a:p>
            <a:pPr marL="0" indent="0">
              <a:buNone/>
            </a:pPr>
            <a:r>
              <a:rPr lang="en-US" i="1" dirty="0">
                <a:solidFill>
                  <a:srgbClr val="FFFF00"/>
                </a:solidFill>
              </a:rPr>
              <a:t>Collaboration is essential!</a:t>
            </a:r>
          </a:p>
          <a:p>
            <a:r>
              <a:rPr lang="en-US" dirty="0"/>
              <a:t>Beam current normalization</a:t>
            </a:r>
          </a:p>
          <a:p>
            <a:r>
              <a:rPr lang="en-US" dirty="0"/>
              <a:t>Target thickness, stability</a:t>
            </a:r>
          </a:p>
          <a:p>
            <a:r>
              <a:rPr lang="en-US" dirty="0"/>
              <a:t>Detector efficiency</a:t>
            </a:r>
          </a:p>
          <a:p>
            <a:r>
              <a:rPr lang="en-US" dirty="0"/>
              <a:t>Stopping power</a:t>
            </a:r>
          </a:p>
          <a:p>
            <a:r>
              <a:rPr lang="en-US" dirty="0"/>
              <a:t>Data fitting </a:t>
            </a:r>
          </a:p>
          <a:p>
            <a:r>
              <a:rPr lang="en-US" dirty="0"/>
              <a:t>Proposing experiments at other facilities to</a:t>
            </a:r>
            <a:r>
              <a:rPr lang="zh-CN" altLang="en-US" dirty="0"/>
              <a:t> </a:t>
            </a:r>
            <a:r>
              <a:rPr lang="en-US" altLang="zh-CN" dirty="0">
                <a:solidFill>
                  <a:srgbClr val="FFFF00"/>
                </a:solidFill>
              </a:rPr>
              <a:t>cover wider energy range with better intensity</a:t>
            </a:r>
            <a:r>
              <a:rPr lang="en-US" altLang="zh-CN" dirty="0"/>
              <a:t>,</a:t>
            </a:r>
            <a:r>
              <a:rPr lang="zh-CN" altLang="en-US" dirty="0"/>
              <a:t> </a:t>
            </a:r>
            <a:r>
              <a:rPr lang="en-US" altLang="zh-CN" dirty="0">
                <a:solidFill>
                  <a:srgbClr val="FFFF00"/>
                </a:solidFill>
              </a:rPr>
              <a:t>cross</a:t>
            </a:r>
            <a:r>
              <a:rPr lang="zh-CN" altLang="en-US" dirty="0">
                <a:solidFill>
                  <a:srgbClr val="FFFF00"/>
                </a:solidFill>
              </a:rPr>
              <a:t> </a:t>
            </a:r>
            <a:r>
              <a:rPr lang="en-US" altLang="zh-CN" dirty="0">
                <a:solidFill>
                  <a:srgbClr val="FFFF00"/>
                </a:solidFill>
              </a:rPr>
              <a:t>check </a:t>
            </a:r>
            <a:r>
              <a:rPr lang="en-US" altLang="zh-CN" dirty="0"/>
              <a:t>or </a:t>
            </a:r>
            <a:r>
              <a:rPr lang="en-US" altLang="zh-CN" dirty="0">
                <a:solidFill>
                  <a:srgbClr val="FFFF00"/>
                </a:solidFill>
              </a:rPr>
              <a:t>just for better science</a:t>
            </a:r>
            <a:endParaRPr lang="en-US" dirty="0">
              <a:solidFill>
                <a:srgbClr val="FFFF00"/>
              </a:solidFill>
            </a:endParaRPr>
          </a:p>
        </p:txBody>
      </p:sp>
      <p:sp>
        <p:nvSpPr>
          <p:cNvPr id="3" name="Title 2">
            <a:extLst>
              <a:ext uri="{FF2B5EF4-FFF2-40B4-BE49-F238E27FC236}">
                <a16:creationId xmlns:a16="http://schemas.microsoft.com/office/drawing/2014/main" id="{A5F70D85-E9B5-541D-98AD-2C6A0FE46A5F}"/>
              </a:ext>
            </a:extLst>
          </p:cNvPr>
          <p:cNvSpPr>
            <a:spLocks noGrp="1"/>
          </p:cNvSpPr>
          <p:nvPr>
            <p:ph type="title"/>
          </p:nvPr>
        </p:nvSpPr>
        <p:spPr>
          <a:xfrm>
            <a:off x="380653" y="355600"/>
            <a:ext cx="24003347" cy="1407751"/>
          </a:xfrm>
          <a:solidFill>
            <a:schemeClr val="bg1">
              <a:alpha val="50000"/>
            </a:schemeClr>
          </a:solidFill>
        </p:spPr>
        <p:txBody>
          <a:bodyPr>
            <a:noAutofit/>
          </a:bodyPr>
          <a:lstStyle/>
          <a:p>
            <a:r>
              <a:rPr lang="en-US" sz="7200" dirty="0"/>
              <a:t>Standard will reduce most of  systematic uncertainties</a:t>
            </a:r>
          </a:p>
        </p:txBody>
      </p:sp>
      <p:sp>
        <p:nvSpPr>
          <p:cNvPr id="4" name="TextBox 3">
            <a:extLst>
              <a:ext uri="{FF2B5EF4-FFF2-40B4-BE49-F238E27FC236}">
                <a16:creationId xmlns:a16="http://schemas.microsoft.com/office/drawing/2014/main" id="{EED777C6-A531-3B7D-82C7-D41F90F54A57}"/>
              </a:ext>
            </a:extLst>
          </p:cNvPr>
          <p:cNvSpPr txBox="1"/>
          <p:nvPr/>
        </p:nvSpPr>
        <p:spPr>
          <a:xfrm>
            <a:off x="9762239" y="3233987"/>
            <a:ext cx="9799774" cy="7550785"/>
          </a:xfrm>
          <a:prstGeom prst="rect">
            <a:avLst/>
          </a:prstGeom>
          <a:solidFill>
            <a:schemeClr val="bg1">
              <a:alpha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marR="0" indent="-457200" algn="l" defTabSz="825500" rtl="0" fontAlgn="auto" latinLnBrk="0" hangingPunct="0">
              <a:lnSpc>
                <a:spcPct val="100000"/>
              </a:lnSpc>
              <a:spcBef>
                <a:spcPts val="0"/>
              </a:spcBef>
              <a:spcAft>
                <a:spcPts val="0"/>
              </a:spcAft>
              <a:buClrTx/>
              <a:buSzTx/>
              <a:buFont typeface="Wingdings" panose="05000000000000000000" pitchFamily="2" charset="2"/>
              <a:buChar char="Ø"/>
              <a:tabLst/>
            </a:pPr>
            <a:r>
              <a:rPr kumimoji="0" lang="en-US" sz="4400" b="0" i="0" u="none" strike="noStrike" cap="none" spc="0" normalizeH="0" baseline="0" dirty="0">
                <a:ln>
                  <a:noFill/>
                </a:ln>
                <a:solidFill>
                  <a:srgbClr val="FFFF00"/>
                </a:solidFill>
                <a:effectLst/>
                <a:uFillTx/>
                <a:latin typeface="+mj-lt"/>
                <a:ea typeface="+mj-ea"/>
                <a:cs typeface="+mj-cs"/>
                <a:sym typeface="Helvetica"/>
              </a:rPr>
              <a:t>LUNA</a:t>
            </a:r>
          </a:p>
          <a:p>
            <a:pPr marL="457200" marR="0" indent="-457200" algn="l" defTabSz="825500" rtl="0" fontAlgn="auto" latinLnBrk="0" hangingPunct="0">
              <a:lnSpc>
                <a:spcPct val="100000"/>
              </a:lnSpc>
              <a:spcBef>
                <a:spcPts val="0"/>
              </a:spcBef>
              <a:spcAft>
                <a:spcPts val="0"/>
              </a:spcAft>
              <a:buClrTx/>
              <a:buSzTx/>
              <a:buFont typeface="Wingdings" panose="05000000000000000000" pitchFamily="2" charset="2"/>
              <a:buChar char="Ø"/>
              <a:tabLst/>
            </a:pPr>
            <a:r>
              <a:rPr lang="en-US" sz="4400" dirty="0">
                <a:solidFill>
                  <a:srgbClr val="FFFF00"/>
                </a:solidFill>
              </a:rPr>
              <a:t>JUNA</a:t>
            </a:r>
          </a:p>
          <a:p>
            <a:pPr marL="457200" marR="0" indent="-457200" algn="l" defTabSz="825500" rtl="0" fontAlgn="auto" latinLnBrk="0" hangingPunct="0">
              <a:lnSpc>
                <a:spcPct val="100000"/>
              </a:lnSpc>
              <a:spcBef>
                <a:spcPts val="0"/>
              </a:spcBef>
              <a:spcAft>
                <a:spcPts val="0"/>
              </a:spcAft>
              <a:buClrTx/>
              <a:buSzTx/>
              <a:buFont typeface="Wingdings" panose="05000000000000000000" pitchFamily="2" charset="2"/>
              <a:buChar char="Ø"/>
              <a:tabLst/>
            </a:pPr>
            <a:r>
              <a:rPr kumimoji="0" lang="en-US" sz="4400" b="0" i="0" u="none" strike="noStrike" cap="none" spc="0" normalizeH="0" baseline="0" dirty="0">
                <a:ln>
                  <a:noFill/>
                </a:ln>
                <a:solidFill>
                  <a:srgbClr val="FFFF00"/>
                </a:solidFill>
                <a:effectLst/>
                <a:uFillTx/>
                <a:latin typeface="+mj-lt"/>
                <a:ea typeface="+mj-ea"/>
                <a:cs typeface="+mj-cs"/>
                <a:sym typeface="Helvetica"/>
              </a:rPr>
              <a:t>CASPAR</a:t>
            </a:r>
          </a:p>
          <a:p>
            <a:pPr marL="457200" marR="0" indent="-457200" algn="l" defTabSz="825500" rtl="0" fontAlgn="auto" latinLnBrk="0" hangingPunct="0">
              <a:lnSpc>
                <a:spcPct val="100000"/>
              </a:lnSpc>
              <a:spcBef>
                <a:spcPts val="0"/>
              </a:spcBef>
              <a:spcAft>
                <a:spcPts val="0"/>
              </a:spcAft>
              <a:buClrTx/>
              <a:buSzTx/>
              <a:buFont typeface="Wingdings" panose="05000000000000000000" pitchFamily="2" charset="2"/>
              <a:buChar char="Ø"/>
              <a:tabLst/>
            </a:pPr>
            <a:r>
              <a:rPr kumimoji="0" lang="en-US" sz="4400" b="0" i="0" u="none" strike="noStrike" cap="none" spc="0" normalizeH="0" baseline="0" dirty="0" err="1">
                <a:ln>
                  <a:noFill/>
                </a:ln>
                <a:solidFill>
                  <a:srgbClr val="FFFF00"/>
                </a:solidFill>
                <a:effectLst/>
                <a:uFillTx/>
                <a:latin typeface="+mj-lt"/>
                <a:ea typeface="+mj-ea"/>
                <a:cs typeface="+mj-cs"/>
                <a:sym typeface="Helvetica"/>
              </a:rPr>
              <a:t>Felsenkeller</a:t>
            </a:r>
            <a:r>
              <a:rPr kumimoji="0" lang="en-US" sz="4400" b="0" i="0" u="none" strike="noStrike" cap="none" spc="0" normalizeH="0" baseline="0" dirty="0">
                <a:ln>
                  <a:noFill/>
                </a:ln>
                <a:solidFill>
                  <a:srgbClr val="FFFF00"/>
                </a:solidFill>
                <a:effectLst/>
                <a:uFillTx/>
                <a:latin typeface="+mj-lt"/>
                <a:ea typeface="+mj-ea"/>
                <a:cs typeface="+mj-cs"/>
                <a:sym typeface="Helvetica"/>
              </a:rPr>
              <a:t> </a:t>
            </a:r>
          </a:p>
          <a:p>
            <a:pPr marL="457200" marR="0" indent="-457200" algn="l" defTabSz="825500" rtl="0" fontAlgn="auto" latinLnBrk="0" hangingPunct="0">
              <a:lnSpc>
                <a:spcPct val="100000"/>
              </a:lnSpc>
              <a:spcBef>
                <a:spcPts val="0"/>
              </a:spcBef>
              <a:spcAft>
                <a:spcPts val="0"/>
              </a:spcAft>
              <a:buClrTx/>
              <a:buSzTx/>
              <a:buFont typeface="Wingdings" panose="05000000000000000000" pitchFamily="2" charset="2"/>
              <a:buChar char="Ø"/>
              <a:tabLst/>
            </a:pPr>
            <a:r>
              <a:rPr lang="en-US" sz="4400" dirty="0">
                <a:solidFill>
                  <a:srgbClr val="FFFF00"/>
                </a:solidFill>
              </a:rPr>
              <a:t>LENA</a:t>
            </a:r>
          </a:p>
          <a:p>
            <a:pPr marL="457200" marR="0" indent="-457200" algn="l" defTabSz="825500" rtl="0" fontAlgn="auto" latinLnBrk="0" hangingPunct="0">
              <a:lnSpc>
                <a:spcPct val="100000"/>
              </a:lnSpc>
              <a:spcBef>
                <a:spcPts val="0"/>
              </a:spcBef>
              <a:spcAft>
                <a:spcPts val="0"/>
              </a:spcAft>
              <a:buClrTx/>
              <a:buSzTx/>
              <a:buFont typeface="Wingdings" panose="05000000000000000000" pitchFamily="2" charset="2"/>
              <a:buChar char="Ø"/>
              <a:tabLst/>
            </a:pPr>
            <a:r>
              <a:rPr kumimoji="0" lang="en-US" sz="4400" b="0" i="0" u="none" strike="noStrike" cap="none" spc="0" normalizeH="0" baseline="0" dirty="0">
                <a:ln>
                  <a:noFill/>
                </a:ln>
                <a:solidFill>
                  <a:srgbClr val="FFFF00"/>
                </a:solidFill>
                <a:effectLst/>
                <a:uFillTx/>
                <a:latin typeface="+mj-lt"/>
                <a:ea typeface="+mj-ea"/>
                <a:cs typeface="+mj-cs"/>
                <a:sym typeface="Helvetica"/>
              </a:rPr>
              <a:t>CIRCE</a:t>
            </a:r>
            <a:endParaRPr lang="en-US" sz="4400" dirty="0">
              <a:solidFill>
                <a:srgbClr val="FFFF00"/>
              </a:solidFill>
            </a:endParaRPr>
          </a:p>
          <a:p>
            <a:pPr marL="457200" marR="0" indent="-457200" algn="l" defTabSz="825500" rtl="0" fontAlgn="auto" latinLnBrk="0" hangingPunct="0">
              <a:lnSpc>
                <a:spcPct val="100000"/>
              </a:lnSpc>
              <a:spcBef>
                <a:spcPts val="0"/>
              </a:spcBef>
              <a:spcAft>
                <a:spcPts val="0"/>
              </a:spcAft>
              <a:buClrTx/>
              <a:buSzTx/>
              <a:buFont typeface="Wingdings" panose="05000000000000000000" pitchFamily="2" charset="2"/>
              <a:buChar char="Ø"/>
              <a:tabLst/>
            </a:pPr>
            <a:r>
              <a:rPr kumimoji="0" lang="en-US" sz="4400" b="0" i="0" u="none" strike="noStrike" cap="none" spc="0" normalizeH="0" baseline="0" dirty="0">
                <a:ln>
                  <a:noFill/>
                </a:ln>
                <a:solidFill>
                  <a:srgbClr val="FFFF00"/>
                </a:solidFill>
                <a:effectLst/>
                <a:uFillTx/>
                <a:latin typeface="+mj-lt"/>
                <a:ea typeface="+mj-ea"/>
                <a:cs typeface="+mj-cs"/>
                <a:sym typeface="Helvetica"/>
              </a:rPr>
              <a:t>Notre Dame</a:t>
            </a:r>
          </a:p>
          <a:p>
            <a:pPr marL="457200" marR="0" indent="-457200" algn="l" defTabSz="825500" rtl="0" fontAlgn="auto" latinLnBrk="0" hangingPunct="0">
              <a:lnSpc>
                <a:spcPct val="100000"/>
              </a:lnSpc>
              <a:spcBef>
                <a:spcPts val="0"/>
              </a:spcBef>
              <a:spcAft>
                <a:spcPts val="0"/>
              </a:spcAft>
              <a:buClrTx/>
              <a:buSzTx/>
              <a:buFont typeface="Wingdings" panose="05000000000000000000" pitchFamily="2" charset="2"/>
              <a:buChar char="Ø"/>
              <a:tabLst/>
            </a:pPr>
            <a:r>
              <a:rPr lang="en-US" sz="4400" dirty="0">
                <a:solidFill>
                  <a:srgbClr val="FFFF00"/>
                </a:solidFill>
              </a:rPr>
              <a:t>Ohio</a:t>
            </a:r>
          </a:p>
          <a:p>
            <a:pPr marL="457200" marR="0" indent="-457200" algn="l" defTabSz="825500" rtl="0" fontAlgn="auto" latinLnBrk="0" hangingPunct="0">
              <a:lnSpc>
                <a:spcPct val="100000"/>
              </a:lnSpc>
              <a:spcBef>
                <a:spcPts val="0"/>
              </a:spcBef>
              <a:spcAft>
                <a:spcPts val="0"/>
              </a:spcAft>
              <a:buClrTx/>
              <a:buSzTx/>
              <a:buFont typeface="Wingdings" panose="05000000000000000000" pitchFamily="2" charset="2"/>
              <a:buChar char="Ø"/>
              <a:tabLst/>
            </a:pPr>
            <a:r>
              <a:rPr kumimoji="0" lang="en-US" sz="4400" b="0" i="0" u="none" strike="noStrike" cap="none" spc="0" normalizeH="0" baseline="0" dirty="0">
                <a:ln>
                  <a:noFill/>
                </a:ln>
                <a:solidFill>
                  <a:srgbClr val="FFFF00"/>
                </a:solidFill>
                <a:effectLst/>
                <a:uFillTx/>
                <a:latin typeface="+mj-lt"/>
                <a:ea typeface="+mj-ea"/>
                <a:cs typeface="+mj-cs"/>
                <a:sym typeface="Helvetica"/>
              </a:rPr>
              <a:t>SCU</a:t>
            </a:r>
          </a:p>
          <a:p>
            <a:pPr marL="457200" marR="0" indent="-457200" algn="l" defTabSz="825500" rtl="0" fontAlgn="auto" latinLnBrk="0" hangingPunct="0">
              <a:lnSpc>
                <a:spcPct val="100000"/>
              </a:lnSpc>
              <a:spcBef>
                <a:spcPts val="0"/>
              </a:spcBef>
              <a:spcAft>
                <a:spcPts val="0"/>
              </a:spcAft>
              <a:buClrTx/>
              <a:buSzTx/>
              <a:buFont typeface="Wingdings" panose="05000000000000000000" pitchFamily="2" charset="2"/>
              <a:buChar char="Ø"/>
              <a:tabLst/>
            </a:pPr>
            <a:r>
              <a:rPr lang="en-US" sz="4400" dirty="0">
                <a:solidFill>
                  <a:srgbClr val="FFFF00"/>
                </a:solidFill>
              </a:rPr>
              <a:t>LEAF@IMP</a:t>
            </a:r>
            <a:endParaRPr kumimoji="0" lang="en-US" sz="4400" b="0" i="0" u="none" strike="noStrike" cap="none" spc="0" normalizeH="0" baseline="0" dirty="0">
              <a:ln>
                <a:noFill/>
              </a:ln>
              <a:solidFill>
                <a:srgbClr val="FFFF00"/>
              </a:solidFill>
              <a:effectLst/>
              <a:uFillTx/>
              <a:latin typeface="+mj-lt"/>
              <a:ea typeface="+mj-ea"/>
              <a:cs typeface="+mj-cs"/>
              <a:sym typeface="Helvetica"/>
            </a:endParaRPr>
          </a:p>
          <a:p>
            <a:pPr marR="0" algn="l" defTabSz="825500" rtl="0" fontAlgn="auto" latinLnBrk="0" hangingPunct="0">
              <a:lnSpc>
                <a:spcPct val="100000"/>
              </a:lnSpc>
              <a:spcBef>
                <a:spcPts val="0"/>
              </a:spcBef>
              <a:spcAft>
                <a:spcPts val="0"/>
              </a:spcAft>
              <a:buClrTx/>
              <a:buSzTx/>
              <a:tabLst/>
            </a:pPr>
            <a:r>
              <a:rPr lang="en-US" sz="4400" dirty="0">
                <a:solidFill>
                  <a:srgbClr val="FFFF00"/>
                </a:solidFill>
              </a:rPr>
              <a:t>….</a:t>
            </a:r>
            <a:endParaRPr kumimoji="0" lang="en-US" sz="4400" b="0" i="0" u="none" strike="noStrike" cap="none" spc="0" normalizeH="0" baseline="0" dirty="0">
              <a:ln>
                <a:noFill/>
              </a:ln>
              <a:solidFill>
                <a:srgbClr val="FFFF00"/>
              </a:solidFill>
              <a:effectLst/>
              <a:uFillTx/>
              <a:latin typeface="+mj-lt"/>
              <a:ea typeface="+mj-ea"/>
              <a:cs typeface="+mj-cs"/>
              <a:sym typeface="Helvetica"/>
            </a:endParaRPr>
          </a:p>
        </p:txBody>
      </p:sp>
      <p:pic>
        <p:nvPicPr>
          <p:cNvPr id="6" name="Picture 5">
            <a:extLst>
              <a:ext uri="{FF2B5EF4-FFF2-40B4-BE49-F238E27FC236}">
                <a16:creationId xmlns:a16="http://schemas.microsoft.com/office/drawing/2014/main" id="{E3F9F97B-D4A1-4DEE-3A46-6ED3BAE8D6CF}"/>
              </a:ext>
            </a:extLst>
          </p:cNvPr>
          <p:cNvPicPr>
            <a:picLocks noChangeAspect="1"/>
          </p:cNvPicPr>
          <p:nvPr/>
        </p:nvPicPr>
        <p:blipFill>
          <a:blip r:embed="rId2"/>
          <a:stretch>
            <a:fillRect/>
          </a:stretch>
        </p:blipFill>
        <p:spPr>
          <a:xfrm>
            <a:off x="14075111" y="3233987"/>
            <a:ext cx="10353011" cy="7309167"/>
          </a:xfrm>
          <a:prstGeom prst="rect">
            <a:avLst/>
          </a:prstGeom>
        </p:spPr>
      </p:pic>
    </p:spTree>
    <p:extLst>
      <p:ext uri="{BB962C8B-B14F-4D97-AF65-F5344CB8AC3E}">
        <p14:creationId xmlns:p14="http://schemas.microsoft.com/office/powerpoint/2010/main" val="128833839"/>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979D449-7FDA-6239-3995-B0EF755614B1}"/>
              </a:ext>
            </a:extLst>
          </p:cNvPr>
          <p:cNvGrpSpPr/>
          <p:nvPr/>
        </p:nvGrpSpPr>
        <p:grpSpPr>
          <a:xfrm>
            <a:off x="192505" y="304800"/>
            <a:ext cx="14710611" cy="13347031"/>
            <a:chOff x="1" y="0"/>
            <a:chExt cx="9144000" cy="6858000"/>
          </a:xfrm>
        </p:grpSpPr>
        <p:pic>
          <p:nvPicPr>
            <p:cNvPr id="5" name="Picture 4">
              <a:extLst>
                <a:ext uri="{FF2B5EF4-FFF2-40B4-BE49-F238E27FC236}">
                  <a16:creationId xmlns:a16="http://schemas.microsoft.com/office/drawing/2014/main" id="{405605D9-60F7-F8A0-BEBD-AAC7AAB90C07}"/>
                </a:ext>
              </a:extLst>
            </p:cNvPr>
            <p:cNvPicPr>
              <a:picLocks noChangeAspect="1"/>
            </p:cNvPicPr>
            <p:nvPr/>
          </p:nvPicPr>
          <p:blipFill>
            <a:blip r:embed="rId2"/>
            <a:stretch>
              <a:fillRect/>
            </a:stretch>
          </p:blipFill>
          <p:spPr>
            <a:xfrm>
              <a:off x="1" y="0"/>
              <a:ext cx="9144000" cy="6858000"/>
            </a:xfrm>
            <a:prstGeom prst="rect">
              <a:avLst/>
            </a:prstGeom>
          </p:spPr>
        </p:pic>
        <p:pic>
          <p:nvPicPr>
            <p:cNvPr id="6" name="Picture 5">
              <a:extLst>
                <a:ext uri="{FF2B5EF4-FFF2-40B4-BE49-F238E27FC236}">
                  <a16:creationId xmlns:a16="http://schemas.microsoft.com/office/drawing/2014/main" id="{6298D1AD-C5D9-57D0-8F58-8EDAD77CFCB7}"/>
                </a:ext>
              </a:extLst>
            </p:cNvPr>
            <p:cNvPicPr>
              <a:picLocks noChangeAspect="1"/>
            </p:cNvPicPr>
            <p:nvPr/>
          </p:nvPicPr>
          <p:blipFill>
            <a:blip r:embed="rId3"/>
            <a:stretch>
              <a:fillRect/>
            </a:stretch>
          </p:blipFill>
          <p:spPr>
            <a:xfrm>
              <a:off x="1" y="1"/>
              <a:ext cx="9143998" cy="2349499"/>
            </a:xfrm>
            <a:prstGeom prst="rect">
              <a:avLst/>
            </a:prstGeom>
          </p:spPr>
        </p:pic>
      </p:grpSp>
      <p:pic>
        <p:nvPicPr>
          <p:cNvPr id="7" name="Picture 6">
            <a:extLst>
              <a:ext uri="{FF2B5EF4-FFF2-40B4-BE49-F238E27FC236}">
                <a16:creationId xmlns:a16="http://schemas.microsoft.com/office/drawing/2014/main" id="{E217CC81-93EE-F08A-3EF6-99EBFE7CAF3A}"/>
              </a:ext>
            </a:extLst>
          </p:cNvPr>
          <p:cNvPicPr>
            <a:picLocks noChangeAspect="1"/>
          </p:cNvPicPr>
          <p:nvPr/>
        </p:nvPicPr>
        <p:blipFill>
          <a:blip r:embed="rId4"/>
          <a:stretch>
            <a:fillRect/>
          </a:stretch>
        </p:blipFill>
        <p:spPr>
          <a:xfrm>
            <a:off x="15027491" y="3334980"/>
            <a:ext cx="9356509" cy="9836331"/>
          </a:xfrm>
          <a:prstGeom prst="rect">
            <a:avLst/>
          </a:prstGeom>
        </p:spPr>
      </p:pic>
      <p:sp>
        <p:nvSpPr>
          <p:cNvPr id="8" name="TextBox 7">
            <a:extLst>
              <a:ext uri="{FF2B5EF4-FFF2-40B4-BE49-F238E27FC236}">
                <a16:creationId xmlns:a16="http://schemas.microsoft.com/office/drawing/2014/main" id="{3163BCEA-5138-DA3D-8ECA-F37FCEE968EF}"/>
              </a:ext>
            </a:extLst>
          </p:cNvPr>
          <p:cNvSpPr txBox="1"/>
          <p:nvPr/>
        </p:nvSpPr>
        <p:spPr>
          <a:xfrm>
            <a:off x="18673570" y="2189749"/>
            <a:ext cx="3608360"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6000" b="0" i="0" u="none" strike="noStrike" cap="none" spc="0" normalizeH="0" baseline="0" dirty="0">
                <a:ln>
                  <a:noFill/>
                </a:ln>
                <a:solidFill>
                  <a:srgbClr val="FFFF00"/>
                </a:solidFill>
                <a:effectLst/>
                <a:uFillTx/>
                <a:latin typeface="+mj-lt"/>
                <a:ea typeface="+mj-ea"/>
                <a:cs typeface="+mj-cs"/>
                <a:sym typeface="Helvetica"/>
              </a:rPr>
              <a:t>JUNA IAC</a:t>
            </a:r>
            <a:endParaRPr kumimoji="0" lang="en-US" sz="3000" b="0" i="0" u="none" strike="noStrike" cap="none" spc="0" normalizeH="0" baseline="0" dirty="0">
              <a:ln>
                <a:noFill/>
              </a:ln>
              <a:solidFill>
                <a:srgbClr val="FFFF00"/>
              </a:solidFill>
              <a:effectLst/>
              <a:uFillTx/>
              <a:latin typeface="+mj-lt"/>
              <a:ea typeface="+mj-ea"/>
              <a:cs typeface="+mj-cs"/>
              <a:sym typeface="Helvetica"/>
            </a:endParaRPr>
          </a:p>
        </p:txBody>
      </p:sp>
    </p:spTree>
    <p:extLst>
      <p:ext uri="{BB962C8B-B14F-4D97-AF65-F5344CB8AC3E}">
        <p14:creationId xmlns:p14="http://schemas.microsoft.com/office/powerpoint/2010/main" val="273316735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0A04C-167D-D38B-AFA0-821AF386AFA2}"/>
              </a:ext>
            </a:extLst>
          </p:cNvPr>
          <p:cNvSpPr>
            <a:spLocks noGrp="1"/>
          </p:cNvSpPr>
          <p:nvPr>
            <p:ph type="title"/>
          </p:nvPr>
        </p:nvSpPr>
        <p:spPr/>
        <p:txBody>
          <a:bodyPr>
            <a:normAutofit fontScale="90000"/>
          </a:bodyPr>
          <a:lstStyle/>
          <a:p>
            <a:endParaRPr lang="en-US"/>
          </a:p>
        </p:txBody>
      </p:sp>
      <p:sp>
        <p:nvSpPr>
          <p:cNvPr id="3" name="Text Placeholder 2">
            <a:extLst>
              <a:ext uri="{FF2B5EF4-FFF2-40B4-BE49-F238E27FC236}">
                <a16:creationId xmlns:a16="http://schemas.microsoft.com/office/drawing/2014/main" id="{CA544E3F-51A0-DA84-A348-AECD8A764F4A}"/>
              </a:ext>
            </a:extLst>
          </p:cNvPr>
          <p:cNvSpPr>
            <a:spLocks noGrp="1"/>
          </p:cNvSpPr>
          <p:nvPr>
            <p:ph type="body" idx="1"/>
          </p:nvPr>
        </p:nvSpPr>
        <p:spPr/>
        <p:txBody>
          <a:bodyPr/>
          <a:lstStyle/>
          <a:p>
            <a:endParaRPr lang="en-US"/>
          </a:p>
        </p:txBody>
      </p:sp>
      <p:pic>
        <p:nvPicPr>
          <p:cNvPr id="4" name="Picture 2">
            <a:extLst>
              <a:ext uri="{FF2B5EF4-FFF2-40B4-BE49-F238E27FC236}">
                <a16:creationId xmlns:a16="http://schemas.microsoft.com/office/drawing/2014/main" id="{9568DA87-E81A-C72E-A9BC-9126696244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6739" y="0"/>
            <a:ext cx="18310522" cy="1371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336549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E2AED4A0-D815-1AA5-6370-02973876470B}"/>
              </a:ext>
            </a:extLst>
          </p:cNvPr>
          <p:cNvSpPr txBox="1">
            <a:spLocks noChangeArrowheads="1"/>
          </p:cNvSpPr>
          <p:nvPr/>
        </p:nvSpPr>
        <p:spPr>
          <a:xfrm>
            <a:off x="3048000" y="231776"/>
            <a:ext cx="18288000" cy="14319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normAutofit fontScale="75000" lnSpcReduction="20000"/>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solidFill>
                  <a:srgbClr val="FFFFFF"/>
                </a:solidFill>
                <a:uFillTx/>
                <a:latin typeface="Helvetica Neue Medium"/>
                <a:ea typeface="Helvetica Neue Medium"/>
                <a:cs typeface="Helvetica Neue Medium"/>
                <a:sym typeface="Helvetica Neue Medium"/>
              </a:defRPr>
            </a:lvl1pPr>
            <a:lvl2pPr marL="0" marR="0" indent="0" algn="l" defTabSz="182880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2pPr>
            <a:lvl3pPr marL="0" marR="0" indent="0" algn="l" defTabSz="182880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3pPr>
            <a:lvl4pPr marL="0" marR="0" indent="0" algn="l" defTabSz="182880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4pPr>
            <a:lvl5pPr marL="0" marR="0" indent="0" algn="l" defTabSz="182880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5pPr>
            <a:lvl6pPr marL="0" marR="0" indent="0" algn="l" defTabSz="182880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6pPr>
            <a:lvl7pPr marL="0" marR="0" indent="0" algn="l" defTabSz="182880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7pPr>
            <a:lvl8pPr marL="0" marR="0" indent="0" algn="l" defTabSz="182880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8pPr>
            <a:lvl9pPr marL="0" marR="0" indent="0" algn="l" defTabSz="182880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9pPr>
          </a:lstStyle>
          <a:p>
            <a:pPr hangingPunct="1">
              <a:defRPr/>
            </a:pPr>
            <a:r>
              <a:rPr lang="en-US" altLang="zh-CN" sz="7200" dirty="0">
                <a:latin typeface="Comic Sans MS" panose="030F0702030302020204" pitchFamily="66" charset="0"/>
                <a:ea typeface="+mn-ea"/>
              </a:rPr>
              <a:t>China Jinping Underground Laboratory</a:t>
            </a:r>
            <a:br>
              <a:rPr lang="en-US" altLang="zh-CN" sz="7200" dirty="0">
                <a:latin typeface="Comic Sans MS" panose="030F0702030302020204" pitchFamily="66" charset="0"/>
                <a:ea typeface="+mn-ea"/>
              </a:rPr>
            </a:br>
            <a:r>
              <a:rPr lang="zh-CN" altLang="en-US" sz="7200" dirty="0">
                <a:latin typeface="Comic Sans MS" panose="030F0702030302020204" pitchFamily="66" charset="0"/>
                <a:ea typeface="+mn-ea"/>
              </a:rPr>
              <a:t>中国锦屏地下实验室</a:t>
            </a:r>
            <a:endParaRPr lang="en-US" altLang="zh-CN" sz="7200" dirty="0">
              <a:latin typeface="Comic Sans MS" panose="030F0702030302020204" pitchFamily="66" charset="0"/>
              <a:ea typeface="+mn-ea"/>
            </a:endParaRPr>
          </a:p>
        </p:txBody>
      </p:sp>
      <p:pic>
        <p:nvPicPr>
          <p:cNvPr id="5" name="Picture 3" descr="锦屏山隧道位置2">
            <a:extLst>
              <a:ext uri="{FF2B5EF4-FFF2-40B4-BE49-F238E27FC236}">
                <a16:creationId xmlns:a16="http://schemas.microsoft.com/office/drawing/2014/main" id="{4942D070-AF0A-33F0-C9B6-BA294D4DB5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2307773"/>
            <a:ext cx="12192000" cy="901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4">
            <a:extLst>
              <a:ext uri="{FF2B5EF4-FFF2-40B4-BE49-F238E27FC236}">
                <a16:creationId xmlns:a16="http://schemas.microsoft.com/office/drawing/2014/main" id="{A585AECE-037E-2736-ED64-9393F4B80BFF}"/>
              </a:ext>
            </a:extLst>
          </p:cNvPr>
          <p:cNvSpPr>
            <a:spLocks noChangeShapeType="1"/>
          </p:cNvSpPr>
          <p:nvPr/>
        </p:nvSpPr>
        <p:spPr bwMode="auto">
          <a:xfrm>
            <a:off x="8839200" y="8708573"/>
            <a:ext cx="3657600" cy="1219200"/>
          </a:xfrm>
          <a:prstGeom prst="line">
            <a:avLst/>
          </a:prstGeom>
          <a:noFill/>
          <a:ln w="635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6000"/>
          </a:p>
        </p:txBody>
      </p:sp>
      <p:pic>
        <p:nvPicPr>
          <p:cNvPr id="7" name="Picture 2" descr="JP mountain">
            <a:extLst>
              <a:ext uri="{FF2B5EF4-FFF2-40B4-BE49-F238E27FC236}">
                <a16:creationId xmlns:a16="http://schemas.microsoft.com/office/drawing/2014/main" id="{5CA53C9B-59F4-A640-C1BD-759CBFDAA7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0700" y="5524050"/>
            <a:ext cx="18288000" cy="710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4">
            <a:extLst>
              <a:ext uri="{FF2B5EF4-FFF2-40B4-BE49-F238E27FC236}">
                <a16:creationId xmlns:a16="http://schemas.microsoft.com/office/drawing/2014/main" id="{B1B1FC86-7CA0-3D81-8D73-BAD3013FBA62}"/>
              </a:ext>
            </a:extLst>
          </p:cNvPr>
          <p:cNvSpPr>
            <a:spLocks noChangeShapeType="1"/>
          </p:cNvSpPr>
          <p:nvPr/>
        </p:nvSpPr>
        <p:spPr bwMode="auto">
          <a:xfrm>
            <a:off x="8734427" y="8118023"/>
            <a:ext cx="19050" cy="2289176"/>
          </a:xfrm>
          <a:prstGeom prst="line">
            <a:avLst/>
          </a:prstGeom>
          <a:noFill/>
          <a:ln w="38100">
            <a:solidFill>
              <a:srgbClr val="FF0000"/>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sz="6000"/>
          </a:p>
        </p:txBody>
      </p:sp>
      <p:sp>
        <p:nvSpPr>
          <p:cNvPr id="9" name="Text Box 5">
            <a:extLst>
              <a:ext uri="{FF2B5EF4-FFF2-40B4-BE49-F238E27FC236}">
                <a16:creationId xmlns:a16="http://schemas.microsoft.com/office/drawing/2014/main" id="{2350A5F6-AEF5-DB4C-19D6-9E0EABB88A92}"/>
              </a:ext>
            </a:extLst>
          </p:cNvPr>
          <p:cNvSpPr txBox="1">
            <a:spLocks noChangeArrowheads="1"/>
          </p:cNvSpPr>
          <p:nvPr/>
        </p:nvSpPr>
        <p:spPr bwMode="auto">
          <a:xfrm>
            <a:off x="8849759" y="8743500"/>
            <a:ext cx="254428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600">
                <a:solidFill>
                  <a:srgbClr val="006666"/>
                </a:solidFill>
                <a:latin typeface="Arial" pitchFamily="34" charset="0"/>
                <a:ea typeface="方正兰亭黑_GBK" pitchFamily="2" charset="-122"/>
              </a:defRPr>
            </a:lvl1pPr>
            <a:lvl2pPr marL="742950" indent="-285750">
              <a:spcBef>
                <a:spcPct val="20000"/>
              </a:spcBef>
              <a:buChar char="–"/>
              <a:defRPr sz="2800">
                <a:solidFill>
                  <a:srgbClr val="006666"/>
                </a:solidFill>
                <a:latin typeface="Arial" pitchFamily="34" charset="0"/>
                <a:ea typeface="方正兰亭细黑_GBK" pitchFamily="2" charset="-122"/>
              </a:defRPr>
            </a:lvl2pPr>
            <a:lvl3pPr marL="1143000" indent="-228600">
              <a:spcBef>
                <a:spcPct val="20000"/>
              </a:spcBef>
              <a:buChar char="•"/>
              <a:defRPr sz="2400">
                <a:solidFill>
                  <a:srgbClr val="006666"/>
                </a:solidFill>
                <a:latin typeface="Arial" pitchFamily="34" charset="0"/>
                <a:ea typeface="方正兰亭细黑_GBK" pitchFamily="2" charset="-122"/>
              </a:defRPr>
            </a:lvl3pPr>
            <a:lvl4pPr marL="1600200" indent="-228600">
              <a:spcBef>
                <a:spcPct val="20000"/>
              </a:spcBef>
              <a:buChar char="–"/>
              <a:defRPr sz="2000">
                <a:solidFill>
                  <a:srgbClr val="006666"/>
                </a:solidFill>
                <a:latin typeface="Arial" pitchFamily="34" charset="0"/>
                <a:ea typeface="方正兰亭细黑_GBK" pitchFamily="2" charset="-122"/>
              </a:defRPr>
            </a:lvl4pPr>
            <a:lvl5pPr marL="2057400" indent="-228600">
              <a:spcBef>
                <a:spcPct val="20000"/>
              </a:spcBef>
              <a:buChar char="»"/>
              <a:defRPr sz="2000">
                <a:solidFill>
                  <a:srgbClr val="006666"/>
                </a:solidFill>
                <a:latin typeface="Arial" pitchFamily="34" charset="0"/>
                <a:ea typeface="方正兰亭细黑_GBK" pitchFamily="2" charset="-122"/>
              </a:defRPr>
            </a:lvl5pPr>
            <a:lvl6pPr marL="2514600" indent="-228600" eaLnBrk="0" fontAlgn="base" hangingPunct="0">
              <a:spcBef>
                <a:spcPct val="20000"/>
              </a:spcBef>
              <a:spcAft>
                <a:spcPct val="0"/>
              </a:spcAft>
              <a:buChar char="»"/>
              <a:defRPr sz="2000">
                <a:solidFill>
                  <a:srgbClr val="006666"/>
                </a:solidFill>
                <a:latin typeface="Arial" pitchFamily="34" charset="0"/>
                <a:ea typeface="方正兰亭细黑_GBK" pitchFamily="2" charset="-122"/>
              </a:defRPr>
            </a:lvl6pPr>
            <a:lvl7pPr marL="2971800" indent="-228600" eaLnBrk="0" fontAlgn="base" hangingPunct="0">
              <a:spcBef>
                <a:spcPct val="20000"/>
              </a:spcBef>
              <a:spcAft>
                <a:spcPct val="0"/>
              </a:spcAft>
              <a:buChar char="»"/>
              <a:defRPr sz="2000">
                <a:solidFill>
                  <a:srgbClr val="006666"/>
                </a:solidFill>
                <a:latin typeface="Arial" pitchFamily="34" charset="0"/>
                <a:ea typeface="方正兰亭细黑_GBK" pitchFamily="2" charset="-122"/>
              </a:defRPr>
            </a:lvl7pPr>
            <a:lvl8pPr marL="3429000" indent="-228600" eaLnBrk="0" fontAlgn="base" hangingPunct="0">
              <a:spcBef>
                <a:spcPct val="20000"/>
              </a:spcBef>
              <a:spcAft>
                <a:spcPct val="0"/>
              </a:spcAft>
              <a:buChar char="»"/>
              <a:defRPr sz="2000">
                <a:solidFill>
                  <a:srgbClr val="006666"/>
                </a:solidFill>
                <a:latin typeface="Arial" pitchFamily="34" charset="0"/>
                <a:ea typeface="方正兰亭细黑_GBK" pitchFamily="2" charset="-122"/>
              </a:defRPr>
            </a:lvl8pPr>
            <a:lvl9pPr marL="3886200" indent="-228600" eaLnBrk="0" fontAlgn="base" hangingPunct="0">
              <a:spcBef>
                <a:spcPct val="20000"/>
              </a:spcBef>
              <a:spcAft>
                <a:spcPct val="0"/>
              </a:spcAft>
              <a:buChar char="»"/>
              <a:defRPr sz="2000">
                <a:solidFill>
                  <a:srgbClr val="006666"/>
                </a:solidFill>
                <a:latin typeface="Arial" pitchFamily="34" charset="0"/>
                <a:ea typeface="方正兰亭细黑_GBK" pitchFamily="2" charset="-122"/>
              </a:defRPr>
            </a:lvl9pPr>
          </a:lstStyle>
          <a:p>
            <a:pPr algn="ctr" eaLnBrk="1" hangingPunct="1">
              <a:spcBef>
                <a:spcPct val="0"/>
              </a:spcBef>
              <a:buFontTx/>
              <a:buNone/>
            </a:pPr>
            <a:r>
              <a:rPr lang="en-US" altLang="zh-CN" sz="5600">
                <a:solidFill>
                  <a:srgbClr val="FF0000"/>
                </a:solidFill>
                <a:latin typeface="方正兰亭黑_GBK" pitchFamily="2" charset="-122"/>
              </a:rPr>
              <a:t>2400m</a:t>
            </a:r>
          </a:p>
        </p:txBody>
      </p:sp>
      <p:sp>
        <p:nvSpPr>
          <p:cNvPr id="10" name="Line 6">
            <a:extLst>
              <a:ext uri="{FF2B5EF4-FFF2-40B4-BE49-F238E27FC236}">
                <a16:creationId xmlns:a16="http://schemas.microsoft.com/office/drawing/2014/main" id="{752D42E5-C9C6-48CA-7B4D-CAF1B05697FE}"/>
              </a:ext>
            </a:extLst>
          </p:cNvPr>
          <p:cNvSpPr>
            <a:spLocks noChangeShapeType="1"/>
          </p:cNvSpPr>
          <p:nvPr/>
        </p:nvSpPr>
        <p:spPr bwMode="auto">
          <a:xfrm>
            <a:off x="8734426" y="10451649"/>
            <a:ext cx="8239124" cy="1127124"/>
          </a:xfrm>
          <a:prstGeom prst="line">
            <a:avLst/>
          </a:prstGeom>
          <a:noFill/>
          <a:ln w="38100">
            <a:solidFill>
              <a:srgbClr val="FF0000"/>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sz="6000"/>
          </a:p>
        </p:txBody>
      </p:sp>
      <p:sp>
        <p:nvSpPr>
          <p:cNvPr id="11" name="Text Box 7">
            <a:extLst>
              <a:ext uri="{FF2B5EF4-FFF2-40B4-BE49-F238E27FC236}">
                <a16:creationId xmlns:a16="http://schemas.microsoft.com/office/drawing/2014/main" id="{F889E09C-3548-200D-3A20-409B5612119D}"/>
              </a:ext>
            </a:extLst>
          </p:cNvPr>
          <p:cNvSpPr txBox="1">
            <a:spLocks noChangeArrowheads="1"/>
          </p:cNvSpPr>
          <p:nvPr/>
        </p:nvSpPr>
        <p:spPr bwMode="auto">
          <a:xfrm>
            <a:off x="11799333" y="9705524"/>
            <a:ext cx="254428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600">
                <a:solidFill>
                  <a:srgbClr val="006666"/>
                </a:solidFill>
                <a:latin typeface="Arial" pitchFamily="34" charset="0"/>
                <a:ea typeface="方正兰亭黑_GBK" pitchFamily="2" charset="-122"/>
              </a:defRPr>
            </a:lvl1pPr>
            <a:lvl2pPr marL="742950" indent="-285750">
              <a:spcBef>
                <a:spcPct val="20000"/>
              </a:spcBef>
              <a:buChar char="–"/>
              <a:defRPr sz="2800">
                <a:solidFill>
                  <a:srgbClr val="006666"/>
                </a:solidFill>
                <a:latin typeface="Arial" pitchFamily="34" charset="0"/>
                <a:ea typeface="方正兰亭细黑_GBK" pitchFamily="2" charset="-122"/>
              </a:defRPr>
            </a:lvl2pPr>
            <a:lvl3pPr marL="1143000" indent="-228600">
              <a:spcBef>
                <a:spcPct val="20000"/>
              </a:spcBef>
              <a:buChar char="•"/>
              <a:defRPr sz="2400">
                <a:solidFill>
                  <a:srgbClr val="006666"/>
                </a:solidFill>
                <a:latin typeface="Arial" pitchFamily="34" charset="0"/>
                <a:ea typeface="方正兰亭细黑_GBK" pitchFamily="2" charset="-122"/>
              </a:defRPr>
            </a:lvl3pPr>
            <a:lvl4pPr marL="1600200" indent="-228600">
              <a:spcBef>
                <a:spcPct val="20000"/>
              </a:spcBef>
              <a:buChar char="–"/>
              <a:defRPr sz="2000">
                <a:solidFill>
                  <a:srgbClr val="006666"/>
                </a:solidFill>
                <a:latin typeface="Arial" pitchFamily="34" charset="0"/>
                <a:ea typeface="方正兰亭细黑_GBK" pitchFamily="2" charset="-122"/>
              </a:defRPr>
            </a:lvl4pPr>
            <a:lvl5pPr marL="2057400" indent="-228600">
              <a:spcBef>
                <a:spcPct val="20000"/>
              </a:spcBef>
              <a:buChar char="»"/>
              <a:defRPr sz="2000">
                <a:solidFill>
                  <a:srgbClr val="006666"/>
                </a:solidFill>
                <a:latin typeface="Arial" pitchFamily="34" charset="0"/>
                <a:ea typeface="方正兰亭细黑_GBK" pitchFamily="2" charset="-122"/>
              </a:defRPr>
            </a:lvl5pPr>
            <a:lvl6pPr marL="2514600" indent="-228600" eaLnBrk="0" fontAlgn="base" hangingPunct="0">
              <a:spcBef>
                <a:spcPct val="20000"/>
              </a:spcBef>
              <a:spcAft>
                <a:spcPct val="0"/>
              </a:spcAft>
              <a:buChar char="»"/>
              <a:defRPr sz="2000">
                <a:solidFill>
                  <a:srgbClr val="006666"/>
                </a:solidFill>
                <a:latin typeface="Arial" pitchFamily="34" charset="0"/>
                <a:ea typeface="方正兰亭细黑_GBK" pitchFamily="2" charset="-122"/>
              </a:defRPr>
            </a:lvl6pPr>
            <a:lvl7pPr marL="2971800" indent="-228600" eaLnBrk="0" fontAlgn="base" hangingPunct="0">
              <a:spcBef>
                <a:spcPct val="20000"/>
              </a:spcBef>
              <a:spcAft>
                <a:spcPct val="0"/>
              </a:spcAft>
              <a:buChar char="»"/>
              <a:defRPr sz="2000">
                <a:solidFill>
                  <a:srgbClr val="006666"/>
                </a:solidFill>
                <a:latin typeface="Arial" pitchFamily="34" charset="0"/>
                <a:ea typeface="方正兰亭细黑_GBK" pitchFamily="2" charset="-122"/>
              </a:defRPr>
            </a:lvl7pPr>
            <a:lvl8pPr marL="3429000" indent="-228600" eaLnBrk="0" fontAlgn="base" hangingPunct="0">
              <a:spcBef>
                <a:spcPct val="20000"/>
              </a:spcBef>
              <a:spcAft>
                <a:spcPct val="0"/>
              </a:spcAft>
              <a:buChar char="»"/>
              <a:defRPr sz="2000">
                <a:solidFill>
                  <a:srgbClr val="006666"/>
                </a:solidFill>
                <a:latin typeface="Arial" pitchFamily="34" charset="0"/>
                <a:ea typeface="方正兰亭细黑_GBK" pitchFamily="2" charset="-122"/>
              </a:defRPr>
            </a:lvl8pPr>
            <a:lvl9pPr marL="3886200" indent="-228600" eaLnBrk="0" fontAlgn="base" hangingPunct="0">
              <a:spcBef>
                <a:spcPct val="20000"/>
              </a:spcBef>
              <a:spcAft>
                <a:spcPct val="0"/>
              </a:spcAft>
              <a:buChar char="»"/>
              <a:defRPr sz="2000">
                <a:solidFill>
                  <a:srgbClr val="006666"/>
                </a:solidFill>
                <a:latin typeface="Arial" pitchFamily="34" charset="0"/>
                <a:ea typeface="方正兰亭细黑_GBK" pitchFamily="2" charset="-122"/>
              </a:defRPr>
            </a:lvl9pPr>
          </a:lstStyle>
          <a:p>
            <a:pPr algn="ctr" eaLnBrk="1" hangingPunct="1">
              <a:spcBef>
                <a:spcPct val="0"/>
              </a:spcBef>
              <a:buFontTx/>
              <a:buNone/>
            </a:pPr>
            <a:r>
              <a:rPr lang="en-US" altLang="zh-CN" sz="5600">
                <a:solidFill>
                  <a:srgbClr val="FF0000"/>
                </a:solidFill>
                <a:latin typeface="方正兰亭黑_GBK" pitchFamily="2" charset="-122"/>
              </a:rPr>
              <a:t>8750m</a:t>
            </a:r>
          </a:p>
        </p:txBody>
      </p:sp>
      <p:pic>
        <p:nvPicPr>
          <p:cNvPr id="12" name="Picture 5" descr="jinping mountain 1">
            <a:extLst>
              <a:ext uri="{FF2B5EF4-FFF2-40B4-BE49-F238E27FC236}">
                <a16:creationId xmlns:a16="http://schemas.microsoft.com/office/drawing/2014/main" id="{1C12D750-97FC-A337-74CD-EA10EFA8BE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1910899"/>
            <a:ext cx="18288000" cy="4479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Line 4">
            <a:extLst>
              <a:ext uri="{FF2B5EF4-FFF2-40B4-BE49-F238E27FC236}">
                <a16:creationId xmlns:a16="http://schemas.microsoft.com/office/drawing/2014/main" id="{504FDB79-4772-9371-38ED-FF898B72BF42}"/>
              </a:ext>
            </a:extLst>
          </p:cNvPr>
          <p:cNvSpPr>
            <a:spLocks noChangeShapeType="1"/>
          </p:cNvSpPr>
          <p:nvPr/>
        </p:nvSpPr>
        <p:spPr bwMode="auto">
          <a:xfrm>
            <a:off x="12334877" y="2841173"/>
            <a:ext cx="41274" cy="2428876"/>
          </a:xfrm>
          <a:prstGeom prst="line">
            <a:avLst/>
          </a:prstGeom>
          <a:noFill/>
          <a:ln w="38100">
            <a:solidFill>
              <a:srgbClr val="FF0000"/>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sz="6000"/>
          </a:p>
        </p:txBody>
      </p:sp>
      <p:sp>
        <p:nvSpPr>
          <p:cNvPr id="14" name="Text Box 5">
            <a:extLst>
              <a:ext uri="{FF2B5EF4-FFF2-40B4-BE49-F238E27FC236}">
                <a16:creationId xmlns:a16="http://schemas.microsoft.com/office/drawing/2014/main" id="{320894AF-921F-E830-64F4-413B436BF46A}"/>
              </a:ext>
            </a:extLst>
          </p:cNvPr>
          <p:cNvSpPr txBox="1">
            <a:spLocks noChangeArrowheads="1"/>
          </p:cNvSpPr>
          <p:nvPr/>
        </p:nvSpPr>
        <p:spPr bwMode="auto">
          <a:xfrm>
            <a:off x="12472433" y="3796850"/>
            <a:ext cx="254428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600">
                <a:solidFill>
                  <a:srgbClr val="006666"/>
                </a:solidFill>
                <a:latin typeface="Arial" pitchFamily="34" charset="0"/>
                <a:ea typeface="方正兰亭黑_GBK" pitchFamily="2" charset="-122"/>
              </a:defRPr>
            </a:lvl1pPr>
            <a:lvl2pPr marL="742950" indent="-285750">
              <a:spcBef>
                <a:spcPct val="20000"/>
              </a:spcBef>
              <a:buChar char="–"/>
              <a:defRPr sz="2800">
                <a:solidFill>
                  <a:srgbClr val="006666"/>
                </a:solidFill>
                <a:latin typeface="Arial" pitchFamily="34" charset="0"/>
                <a:ea typeface="方正兰亭细黑_GBK" pitchFamily="2" charset="-122"/>
              </a:defRPr>
            </a:lvl2pPr>
            <a:lvl3pPr marL="1143000" indent="-228600">
              <a:spcBef>
                <a:spcPct val="20000"/>
              </a:spcBef>
              <a:buChar char="•"/>
              <a:defRPr sz="2400">
                <a:solidFill>
                  <a:srgbClr val="006666"/>
                </a:solidFill>
                <a:latin typeface="Arial" pitchFamily="34" charset="0"/>
                <a:ea typeface="方正兰亭细黑_GBK" pitchFamily="2" charset="-122"/>
              </a:defRPr>
            </a:lvl3pPr>
            <a:lvl4pPr marL="1600200" indent="-228600">
              <a:spcBef>
                <a:spcPct val="20000"/>
              </a:spcBef>
              <a:buChar char="–"/>
              <a:defRPr sz="2000">
                <a:solidFill>
                  <a:srgbClr val="006666"/>
                </a:solidFill>
                <a:latin typeface="Arial" pitchFamily="34" charset="0"/>
                <a:ea typeface="方正兰亭细黑_GBK" pitchFamily="2" charset="-122"/>
              </a:defRPr>
            </a:lvl4pPr>
            <a:lvl5pPr marL="2057400" indent="-228600">
              <a:spcBef>
                <a:spcPct val="20000"/>
              </a:spcBef>
              <a:buChar char="»"/>
              <a:defRPr sz="2000">
                <a:solidFill>
                  <a:srgbClr val="006666"/>
                </a:solidFill>
                <a:latin typeface="Arial" pitchFamily="34" charset="0"/>
                <a:ea typeface="方正兰亭细黑_GBK" pitchFamily="2" charset="-122"/>
              </a:defRPr>
            </a:lvl5pPr>
            <a:lvl6pPr marL="2514600" indent="-228600" eaLnBrk="0" fontAlgn="base" hangingPunct="0">
              <a:spcBef>
                <a:spcPct val="20000"/>
              </a:spcBef>
              <a:spcAft>
                <a:spcPct val="0"/>
              </a:spcAft>
              <a:buChar char="»"/>
              <a:defRPr sz="2000">
                <a:solidFill>
                  <a:srgbClr val="006666"/>
                </a:solidFill>
                <a:latin typeface="Arial" pitchFamily="34" charset="0"/>
                <a:ea typeface="方正兰亭细黑_GBK" pitchFamily="2" charset="-122"/>
              </a:defRPr>
            </a:lvl6pPr>
            <a:lvl7pPr marL="2971800" indent="-228600" eaLnBrk="0" fontAlgn="base" hangingPunct="0">
              <a:spcBef>
                <a:spcPct val="20000"/>
              </a:spcBef>
              <a:spcAft>
                <a:spcPct val="0"/>
              </a:spcAft>
              <a:buChar char="»"/>
              <a:defRPr sz="2000">
                <a:solidFill>
                  <a:srgbClr val="006666"/>
                </a:solidFill>
                <a:latin typeface="Arial" pitchFamily="34" charset="0"/>
                <a:ea typeface="方正兰亭细黑_GBK" pitchFamily="2" charset="-122"/>
              </a:defRPr>
            </a:lvl7pPr>
            <a:lvl8pPr marL="3429000" indent="-228600" eaLnBrk="0" fontAlgn="base" hangingPunct="0">
              <a:spcBef>
                <a:spcPct val="20000"/>
              </a:spcBef>
              <a:spcAft>
                <a:spcPct val="0"/>
              </a:spcAft>
              <a:buChar char="»"/>
              <a:defRPr sz="2000">
                <a:solidFill>
                  <a:srgbClr val="006666"/>
                </a:solidFill>
                <a:latin typeface="Arial" pitchFamily="34" charset="0"/>
                <a:ea typeface="方正兰亭细黑_GBK" pitchFamily="2" charset="-122"/>
              </a:defRPr>
            </a:lvl8pPr>
            <a:lvl9pPr marL="3886200" indent="-228600" eaLnBrk="0" fontAlgn="base" hangingPunct="0">
              <a:spcBef>
                <a:spcPct val="20000"/>
              </a:spcBef>
              <a:spcAft>
                <a:spcPct val="0"/>
              </a:spcAft>
              <a:buChar char="»"/>
              <a:defRPr sz="2000">
                <a:solidFill>
                  <a:srgbClr val="006666"/>
                </a:solidFill>
                <a:latin typeface="Arial" pitchFamily="34" charset="0"/>
                <a:ea typeface="方正兰亭细黑_GBK" pitchFamily="2" charset="-122"/>
              </a:defRPr>
            </a:lvl9pPr>
          </a:lstStyle>
          <a:p>
            <a:pPr algn="ctr" eaLnBrk="1" hangingPunct="1">
              <a:spcBef>
                <a:spcPct val="0"/>
              </a:spcBef>
              <a:buFontTx/>
              <a:buNone/>
            </a:pPr>
            <a:r>
              <a:rPr lang="en-US" altLang="zh-CN" sz="5600">
                <a:solidFill>
                  <a:srgbClr val="FF0000"/>
                </a:solidFill>
                <a:latin typeface="方正兰亭黑_GBK" pitchFamily="2" charset="-122"/>
              </a:rPr>
              <a:t>2400m</a:t>
            </a:r>
          </a:p>
        </p:txBody>
      </p:sp>
    </p:spTree>
    <p:extLst>
      <p:ext uri="{BB962C8B-B14F-4D97-AF65-F5344CB8AC3E}">
        <p14:creationId xmlns:p14="http://schemas.microsoft.com/office/powerpoint/2010/main" val="279261559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p:bldP spid="10" grpId="0" animBg="1"/>
      <p:bldP spid="11" grpId="0"/>
      <p:bldP spid="13" grpId="0" animBg="1"/>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6D12B-C9EB-1EC5-29A1-718C1FD0AE74}"/>
              </a:ext>
            </a:extLst>
          </p:cNvPr>
          <p:cNvSpPr>
            <a:spLocks noGrp="1"/>
          </p:cNvSpPr>
          <p:nvPr>
            <p:ph type="title"/>
          </p:nvPr>
        </p:nvSpPr>
        <p:spPr>
          <a:xfrm>
            <a:off x="5304702" y="355600"/>
            <a:ext cx="18397127" cy="1407751"/>
          </a:xfrm>
        </p:spPr>
        <p:txBody>
          <a:bodyPr>
            <a:noAutofit/>
          </a:bodyPr>
          <a:lstStyle/>
          <a:p>
            <a:r>
              <a:rPr lang="en-US" sz="8800" dirty="0"/>
              <a:t>Major underground laboratories </a:t>
            </a:r>
          </a:p>
        </p:txBody>
      </p:sp>
      <p:grpSp>
        <p:nvGrpSpPr>
          <p:cNvPr id="37" name="成组">
            <a:extLst>
              <a:ext uri="{FF2B5EF4-FFF2-40B4-BE49-F238E27FC236}">
                <a16:creationId xmlns:a16="http://schemas.microsoft.com/office/drawing/2014/main" id="{60404107-4A75-D15C-D838-8781294ABC67}"/>
              </a:ext>
            </a:extLst>
          </p:cNvPr>
          <p:cNvGrpSpPr/>
          <p:nvPr/>
        </p:nvGrpSpPr>
        <p:grpSpPr>
          <a:xfrm>
            <a:off x="4259389" y="1596437"/>
            <a:ext cx="17192725" cy="12119563"/>
            <a:chOff x="0" y="0"/>
            <a:chExt cx="14878248" cy="10978607"/>
          </a:xfrm>
        </p:grpSpPr>
        <p:pic>
          <p:nvPicPr>
            <p:cNvPr id="38" name="图像" descr="图像">
              <a:extLst>
                <a:ext uri="{FF2B5EF4-FFF2-40B4-BE49-F238E27FC236}">
                  <a16:creationId xmlns:a16="http://schemas.microsoft.com/office/drawing/2014/main" id="{9621CD66-7B8C-E81A-A1D6-EEB49CEB92E0}"/>
                </a:ext>
              </a:extLst>
            </p:cNvPr>
            <p:cNvPicPr>
              <a:picLocks noChangeAspect="1"/>
            </p:cNvPicPr>
            <p:nvPr/>
          </p:nvPicPr>
          <p:blipFill>
            <a:blip r:embed="rId2"/>
            <a:stretch>
              <a:fillRect/>
            </a:stretch>
          </p:blipFill>
          <p:spPr>
            <a:xfrm>
              <a:off x="12265" y="445901"/>
              <a:ext cx="14865984" cy="10532707"/>
            </a:xfrm>
            <a:prstGeom prst="rect">
              <a:avLst/>
            </a:prstGeom>
            <a:ln w="12700" cap="flat">
              <a:noFill/>
              <a:miter lim="400000"/>
            </a:ln>
            <a:effectLst/>
          </p:spPr>
        </p:pic>
        <p:sp>
          <p:nvSpPr>
            <p:cNvPr id="39" name="vertical">
              <a:extLst>
                <a:ext uri="{FF2B5EF4-FFF2-40B4-BE49-F238E27FC236}">
                  <a16:creationId xmlns:a16="http://schemas.microsoft.com/office/drawing/2014/main" id="{4BAC1073-94E6-4A7D-ED70-7CCFD586B85D}"/>
                </a:ext>
              </a:extLst>
            </p:cNvPr>
            <p:cNvSpPr txBox="1"/>
            <p:nvPr/>
          </p:nvSpPr>
          <p:spPr>
            <a:xfrm>
              <a:off x="4075514" y="6309164"/>
              <a:ext cx="1195403" cy="4812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defRPr sz="2500">
                  <a:solidFill>
                    <a:srgbClr val="1432F2"/>
                  </a:solidFill>
                  <a:latin typeface="Helvetica Neue Medium"/>
                  <a:ea typeface="Helvetica Neue Medium"/>
                  <a:cs typeface="Helvetica Neue Medium"/>
                  <a:sym typeface="Helvetica Neue Medium"/>
                </a:defRPr>
              </a:lvl1pPr>
            </a:lstStyle>
            <a:p>
              <a:r>
                <a:t>vertical</a:t>
              </a:r>
            </a:p>
          </p:txBody>
        </p:sp>
        <p:sp>
          <p:nvSpPr>
            <p:cNvPr id="40" name="horizontal">
              <a:extLst>
                <a:ext uri="{FF2B5EF4-FFF2-40B4-BE49-F238E27FC236}">
                  <a16:creationId xmlns:a16="http://schemas.microsoft.com/office/drawing/2014/main" id="{AF2BF1A5-E938-8459-2A6D-4FA4F7593714}"/>
                </a:ext>
              </a:extLst>
            </p:cNvPr>
            <p:cNvSpPr txBox="1"/>
            <p:nvPr/>
          </p:nvSpPr>
          <p:spPr>
            <a:xfrm>
              <a:off x="3878733" y="7127202"/>
              <a:ext cx="1588964" cy="4812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defRPr sz="2500">
                  <a:solidFill>
                    <a:schemeClr val="accent5"/>
                  </a:solidFill>
                  <a:latin typeface="Helvetica Neue Medium"/>
                  <a:ea typeface="Helvetica Neue Medium"/>
                  <a:cs typeface="Helvetica Neue Medium"/>
                  <a:sym typeface="Helvetica Neue Medium"/>
                </a:defRPr>
              </a:lvl1pPr>
            </a:lstStyle>
            <a:p>
              <a:r>
                <a:t>horizontal</a:t>
              </a:r>
            </a:p>
          </p:txBody>
        </p:sp>
        <p:sp>
          <p:nvSpPr>
            <p:cNvPr id="41" name="depth…">
              <a:extLst>
                <a:ext uri="{FF2B5EF4-FFF2-40B4-BE49-F238E27FC236}">
                  <a16:creationId xmlns:a16="http://schemas.microsoft.com/office/drawing/2014/main" id="{D9D1D99D-2E54-E719-2963-4456BFCE7291}"/>
                </a:ext>
              </a:extLst>
            </p:cNvPr>
            <p:cNvSpPr txBox="1"/>
            <p:nvPr/>
          </p:nvSpPr>
          <p:spPr>
            <a:xfrm>
              <a:off x="1361567" y="5401310"/>
              <a:ext cx="976541" cy="88471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a:defRPr sz="2400">
                  <a:latin typeface="Helvetica Neue Medium"/>
                  <a:ea typeface="Helvetica Neue Medium"/>
                  <a:cs typeface="Helvetica Neue Medium"/>
                  <a:sym typeface="Helvetica Neue Medium"/>
                </a:defRPr>
              </a:pPr>
              <a:r>
                <a:t>depth</a:t>
              </a:r>
            </a:p>
            <a:p>
              <a:pPr>
                <a:defRPr sz="2400">
                  <a:latin typeface="Helvetica Neue Medium"/>
                  <a:ea typeface="Helvetica Neue Medium"/>
                  <a:cs typeface="Helvetica Neue Medium"/>
                  <a:sym typeface="Helvetica Neue Medium"/>
                </a:defRPr>
              </a:pPr>
              <a:r>
                <a:t>m</a:t>
              </a:r>
            </a:p>
          </p:txBody>
        </p:sp>
        <p:sp>
          <p:nvSpPr>
            <p:cNvPr id="42" name="cosmic…">
              <a:extLst>
                <a:ext uri="{FF2B5EF4-FFF2-40B4-BE49-F238E27FC236}">
                  <a16:creationId xmlns:a16="http://schemas.microsoft.com/office/drawing/2014/main" id="{A08F6663-FA4D-BF2B-1292-B68547F41094}"/>
                </a:ext>
              </a:extLst>
            </p:cNvPr>
            <p:cNvSpPr txBox="1"/>
            <p:nvPr/>
          </p:nvSpPr>
          <p:spPr>
            <a:xfrm>
              <a:off x="13378603" y="807735"/>
              <a:ext cx="1243822" cy="128820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a:defRPr sz="2400">
                  <a:latin typeface="Helvetica Neue Medium"/>
                  <a:ea typeface="Helvetica Neue Medium"/>
                  <a:cs typeface="Helvetica Neue Medium"/>
                  <a:sym typeface="Helvetica Neue Medium"/>
                </a:defRPr>
              </a:pPr>
              <a:r>
                <a:t>cosmic</a:t>
              </a:r>
            </a:p>
            <a:p>
              <a:pPr>
                <a:defRPr sz="2400">
                  <a:latin typeface="Helvetica Neue Medium"/>
                  <a:ea typeface="Helvetica Neue Medium"/>
                  <a:cs typeface="Helvetica Neue Medium"/>
                  <a:sym typeface="Helvetica Neue Medium"/>
                </a:defRPr>
              </a:pPr>
              <a:r>
                <a:t>ray rate</a:t>
              </a:r>
            </a:p>
            <a:p>
              <a:pPr>
                <a:defRPr sz="2400">
                  <a:latin typeface="Helvetica Neue Medium"/>
                  <a:ea typeface="Helvetica Neue Medium"/>
                  <a:cs typeface="Helvetica Neue Medium"/>
                  <a:sym typeface="Helvetica Neue Medium"/>
                </a:defRPr>
              </a:pPr>
              <a:r>
                <a:t>/m</a:t>
              </a:r>
              <a:r>
                <a:rPr baseline="31998"/>
                <a:t>2</a:t>
              </a:r>
              <a:r>
                <a:t>/a</a:t>
              </a:r>
            </a:p>
          </p:txBody>
        </p:sp>
        <p:sp>
          <p:nvSpPr>
            <p:cNvPr id="43" name="Comparison of wold underground laboratory">
              <a:extLst>
                <a:ext uri="{FF2B5EF4-FFF2-40B4-BE49-F238E27FC236}">
                  <a16:creationId xmlns:a16="http://schemas.microsoft.com/office/drawing/2014/main" id="{4FF477AA-96BE-21F3-35C5-F5E370917DA7}"/>
                </a:ext>
              </a:extLst>
            </p:cNvPr>
            <p:cNvSpPr txBox="1"/>
            <p:nvPr/>
          </p:nvSpPr>
          <p:spPr>
            <a:xfrm>
              <a:off x="0" y="0"/>
              <a:ext cx="14865983" cy="481234"/>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defRPr sz="2800">
                  <a:latin typeface="Helvetica Neue Medium"/>
                  <a:ea typeface="Helvetica Neue Medium"/>
                  <a:cs typeface="Helvetica Neue Medium"/>
                  <a:sym typeface="Helvetica Neue Medium"/>
                </a:defRPr>
              </a:lvl1pPr>
            </a:lstStyle>
            <a:p>
              <a:r>
                <a:t>Comparison of wold underground laboratory</a:t>
              </a:r>
            </a:p>
          </p:txBody>
        </p:sp>
      </p:grpSp>
    </p:spTree>
    <p:extLst>
      <p:ext uri="{BB962C8B-B14F-4D97-AF65-F5344CB8AC3E}">
        <p14:creationId xmlns:p14="http://schemas.microsoft.com/office/powerpoint/2010/main" val="394536636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3" name="image38.png" descr="image38.png"/>
          <p:cNvPicPr>
            <a:picLocks noChangeAspect="1"/>
          </p:cNvPicPr>
          <p:nvPr/>
        </p:nvPicPr>
        <p:blipFill>
          <a:blip r:embed="rId2"/>
          <a:stretch>
            <a:fillRect/>
          </a:stretch>
        </p:blipFill>
        <p:spPr>
          <a:xfrm>
            <a:off x="239294" y="1429269"/>
            <a:ext cx="19955512" cy="12115847"/>
          </a:xfrm>
          <a:prstGeom prst="rect">
            <a:avLst/>
          </a:prstGeom>
          <a:ln w="12700">
            <a:miter lim="400000"/>
          </a:ln>
        </p:spPr>
      </p:pic>
      <p:sp>
        <p:nvSpPr>
          <p:cNvPr id="1094" name="Most silent location: CJPL"/>
          <p:cNvSpPr txBox="1">
            <a:spLocks noGrp="1"/>
          </p:cNvSpPr>
          <p:nvPr>
            <p:ph type="title"/>
          </p:nvPr>
        </p:nvSpPr>
        <p:spPr>
          <a:xfrm>
            <a:off x="304453" y="76200"/>
            <a:ext cx="15395339" cy="1407751"/>
          </a:xfrm>
          <a:prstGeom prst="rect">
            <a:avLst/>
          </a:prstGeom>
        </p:spPr>
        <p:txBody>
          <a:bodyPr/>
          <a:lstStyle>
            <a:lvl1pPr defTabSz="627379">
              <a:defRPr sz="8512"/>
            </a:lvl1pPr>
          </a:lstStyle>
          <a:p>
            <a:r>
              <a:rPr dirty="0"/>
              <a:t>CJPL</a:t>
            </a:r>
            <a:r>
              <a:rPr lang="en-US" dirty="0"/>
              <a:t>-II</a:t>
            </a:r>
            <a:endParaRPr dirty="0"/>
          </a:p>
        </p:txBody>
      </p:sp>
      <p:sp>
        <p:nvSpPr>
          <p:cNvPr id="1095" name="幻灯片编号"/>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7</a:t>
            </a:fld>
            <a:endParaRPr/>
          </a:p>
        </p:txBody>
      </p:sp>
      <p:pic>
        <p:nvPicPr>
          <p:cNvPr id="1096" name="图像" descr="图像"/>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3154575" y="1552971"/>
            <a:ext cx="11214101" cy="4994375"/>
          </a:xfrm>
          <a:prstGeom prst="rect">
            <a:avLst/>
          </a:prstGeom>
          <a:ln w="12700">
            <a:miter lim="400000"/>
          </a:ln>
        </p:spPr>
      </p:pic>
      <p:grpSp>
        <p:nvGrpSpPr>
          <p:cNvPr id="1102" name="成组"/>
          <p:cNvGrpSpPr/>
          <p:nvPr/>
        </p:nvGrpSpPr>
        <p:grpSpPr>
          <a:xfrm>
            <a:off x="13154573" y="6473748"/>
            <a:ext cx="11214101" cy="7277101"/>
            <a:chOff x="0" y="0"/>
            <a:chExt cx="11214100" cy="7277100"/>
          </a:xfrm>
        </p:grpSpPr>
        <p:pic>
          <p:nvPicPr>
            <p:cNvPr id="1097" name="image7.jpeg" descr="image7.jpeg"/>
            <p:cNvPicPr>
              <a:picLocks noChangeAspect="1"/>
            </p:cNvPicPr>
            <p:nvPr/>
          </p:nvPicPr>
          <p:blipFill>
            <a:blip r:embed="rId4"/>
            <a:srcRect/>
            <a:stretch>
              <a:fillRect/>
            </a:stretch>
          </p:blipFill>
          <p:spPr>
            <a:xfrm>
              <a:off x="0" y="0"/>
              <a:ext cx="11214100" cy="7277100"/>
            </a:xfrm>
            <a:prstGeom prst="rect">
              <a:avLst/>
            </a:prstGeom>
            <a:ln w="12700" cap="flat">
              <a:noFill/>
              <a:miter lim="400000"/>
            </a:ln>
            <a:effectLst/>
          </p:spPr>
        </p:pic>
        <p:sp>
          <p:nvSpPr>
            <p:cNvPr id="1098" name="锦屏山"/>
            <p:cNvSpPr txBox="1"/>
            <p:nvPr/>
          </p:nvSpPr>
          <p:spPr>
            <a:xfrm>
              <a:off x="5384799" y="2127925"/>
              <a:ext cx="1447801" cy="7239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3500" b="1">
                  <a:solidFill>
                    <a:srgbClr val="FFFFFF"/>
                  </a:solidFill>
                  <a:latin typeface="+mn-lt"/>
                  <a:ea typeface="+mn-ea"/>
                  <a:cs typeface="+mn-cs"/>
                  <a:sym typeface="Helvetica Neue"/>
                </a:defRPr>
              </a:lvl1pPr>
            </a:lstStyle>
            <a:p>
              <a:r>
                <a:t>锦屏山</a:t>
              </a:r>
            </a:p>
          </p:txBody>
        </p:sp>
        <p:sp>
          <p:nvSpPr>
            <p:cNvPr id="1099" name="锦屏深地实验室"/>
            <p:cNvSpPr txBox="1"/>
            <p:nvPr/>
          </p:nvSpPr>
          <p:spPr>
            <a:xfrm>
              <a:off x="1181099" y="6328837"/>
              <a:ext cx="3225801" cy="7239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3500" b="1">
                  <a:solidFill>
                    <a:srgbClr val="FFFFFF"/>
                  </a:solidFill>
                  <a:latin typeface="+mn-lt"/>
                  <a:ea typeface="+mn-ea"/>
                  <a:cs typeface="+mn-cs"/>
                  <a:sym typeface="Helvetica Neue"/>
                </a:defRPr>
              </a:lvl1pPr>
            </a:lstStyle>
            <a:p>
              <a:r>
                <a:t>锦屏深地实验室</a:t>
              </a:r>
            </a:p>
          </p:txBody>
        </p:sp>
        <p:sp>
          <p:nvSpPr>
            <p:cNvPr id="1100" name="交通洞"/>
            <p:cNvSpPr txBox="1"/>
            <p:nvPr/>
          </p:nvSpPr>
          <p:spPr>
            <a:xfrm>
              <a:off x="4883149" y="6328837"/>
              <a:ext cx="1447801" cy="7239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3500" b="1">
                  <a:solidFill>
                    <a:srgbClr val="FFFFFF"/>
                  </a:solidFill>
                  <a:latin typeface="+mn-lt"/>
                  <a:ea typeface="+mn-ea"/>
                  <a:cs typeface="+mn-cs"/>
                  <a:sym typeface="Helvetica Neue"/>
                </a:defRPr>
              </a:lvl1pPr>
            </a:lstStyle>
            <a:p>
              <a:r>
                <a:t>交通洞</a:t>
              </a:r>
            </a:p>
          </p:txBody>
        </p:sp>
        <p:sp>
          <p:nvSpPr>
            <p:cNvPr id="1101" name="雅砻江"/>
            <p:cNvSpPr txBox="1"/>
            <p:nvPr/>
          </p:nvSpPr>
          <p:spPr>
            <a:xfrm>
              <a:off x="9301513" y="4931217"/>
              <a:ext cx="1447801" cy="7239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3500" b="1">
                  <a:solidFill>
                    <a:srgbClr val="FFFFFF"/>
                  </a:solidFill>
                  <a:latin typeface="+mn-lt"/>
                  <a:ea typeface="+mn-ea"/>
                  <a:cs typeface="+mn-cs"/>
                  <a:sym typeface="Helvetica Neue"/>
                </a:defRPr>
              </a:lvl1pPr>
            </a:lstStyle>
            <a:p>
              <a:r>
                <a:t>雅砻江</a:t>
              </a:r>
            </a:p>
          </p:txBody>
        </p:sp>
      </p:grpSp>
      <p:pic>
        <p:nvPicPr>
          <p:cNvPr id="1103" name="图像" descr="图像"/>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206383" y="10735126"/>
            <a:ext cx="1095933" cy="1309773"/>
          </a:xfrm>
          <a:prstGeom prst="rect">
            <a:avLst/>
          </a:prstGeom>
          <a:ln w="12700">
            <a:miter lim="400000"/>
          </a:ln>
        </p:spPr>
      </p:pic>
      <p:pic>
        <p:nvPicPr>
          <p:cNvPr id="1104" name="图像" descr="图像"/>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732141" y="11708079"/>
            <a:ext cx="1095933" cy="1277545"/>
          </a:xfrm>
          <a:prstGeom prst="rect">
            <a:avLst/>
          </a:prstGeom>
          <a:ln w="12700">
            <a:miter lim="400000"/>
          </a:ln>
        </p:spPr>
      </p:pic>
      <p:pic>
        <p:nvPicPr>
          <p:cNvPr id="1105" name="图像" descr="图像"/>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51592" y="5994486"/>
            <a:ext cx="2156336" cy="1065355"/>
          </a:xfrm>
          <a:prstGeom prst="rect">
            <a:avLst/>
          </a:prstGeom>
          <a:ln w="12700">
            <a:miter lim="400000"/>
          </a:ln>
        </p:spPr>
      </p:pic>
      <p:sp>
        <p:nvSpPr>
          <p:cNvPr id="1106" name="neutrino"/>
          <p:cNvSpPr txBox="1"/>
          <p:nvPr/>
        </p:nvSpPr>
        <p:spPr>
          <a:xfrm>
            <a:off x="10822301" y="12766647"/>
            <a:ext cx="1126960" cy="4240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100">
                <a:solidFill>
                  <a:srgbClr val="C05C3C"/>
                </a:solidFill>
                <a:latin typeface="Helvetica Neue Medium"/>
                <a:ea typeface="Helvetica Neue Medium"/>
                <a:cs typeface="Helvetica Neue Medium"/>
                <a:sym typeface="Helvetica Neue Medium"/>
              </a:defRPr>
            </a:lvl1pPr>
          </a:lstStyle>
          <a:p>
            <a:r>
              <a:t>neutrino</a:t>
            </a:r>
          </a:p>
        </p:txBody>
      </p:sp>
      <p:sp>
        <p:nvSpPr>
          <p:cNvPr id="1107" name="double…"/>
          <p:cNvSpPr txBox="1"/>
          <p:nvPr/>
        </p:nvSpPr>
        <p:spPr>
          <a:xfrm>
            <a:off x="1651444" y="9735166"/>
            <a:ext cx="1483005" cy="754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100">
                <a:solidFill>
                  <a:srgbClr val="C05C3C"/>
                </a:solidFill>
                <a:latin typeface="Helvetica Neue Medium"/>
                <a:ea typeface="Helvetica Neue Medium"/>
                <a:cs typeface="Helvetica Neue Medium"/>
                <a:sym typeface="Helvetica Neue Medium"/>
              </a:defRPr>
            </a:pPr>
            <a:r>
              <a:t>double</a:t>
            </a:r>
          </a:p>
          <a:p>
            <a:pPr>
              <a:defRPr sz="2100">
                <a:solidFill>
                  <a:srgbClr val="C05C3C"/>
                </a:solidFill>
                <a:latin typeface="Helvetica Neue Medium"/>
                <a:ea typeface="Helvetica Neue Medium"/>
                <a:cs typeface="Helvetica Neue Medium"/>
                <a:sym typeface="Helvetica Neue Medium"/>
              </a:defRPr>
            </a:pPr>
            <a:r>
              <a:t>beta decay</a:t>
            </a:r>
          </a:p>
        </p:txBody>
      </p:sp>
      <p:sp>
        <p:nvSpPr>
          <p:cNvPr id="1108" name="double…"/>
          <p:cNvSpPr txBox="1"/>
          <p:nvPr/>
        </p:nvSpPr>
        <p:spPr>
          <a:xfrm>
            <a:off x="5694363" y="12601547"/>
            <a:ext cx="1483005" cy="754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100">
                <a:solidFill>
                  <a:srgbClr val="C05C3C"/>
                </a:solidFill>
                <a:latin typeface="Helvetica Neue Medium"/>
                <a:ea typeface="Helvetica Neue Medium"/>
                <a:cs typeface="Helvetica Neue Medium"/>
                <a:sym typeface="Helvetica Neue Medium"/>
              </a:defRPr>
            </a:pPr>
            <a:r>
              <a:t>double</a:t>
            </a:r>
          </a:p>
          <a:p>
            <a:pPr>
              <a:defRPr sz="2100">
                <a:solidFill>
                  <a:srgbClr val="C05C3C"/>
                </a:solidFill>
                <a:latin typeface="Helvetica Neue Medium"/>
                <a:ea typeface="Helvetica Neue Medium"/>
                <a:cs typeface="Helvetica Neue Medium"/>
                <a:sym typeface="Helvetica Neue Medium"/>
              </a:defRPr>
            </a:pPr>
            <a:r>
              <a:t>beta decay</a:t>
            </a:r>
          </a:p>
        </p:txBody>
      </p:sp>
      <p:sp>
        <p:nvSpPr>
          <p:cNvPr id="1109" name="dark matter"/>
          <p:cNvSpPr txBox="1"/>
          <p:nvPr/>
        </p:nvSpPr>
        <p:spPr>
          <a:xfrm>
            <a:off x="1985910" y="11920925"/>
            <a:ext cx="1536879" cy="4240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100">
                <a:solidFill>
                  <a:srgbClr val="489556"/>
                </a:solidFill>
                <a:latin typeface="Helvetica Neue Medium"/>
                <a:ea typeface="Helvetica Neue Medium"/>
                <a:cs typeface="Helvetica Neue Medium"/>
                <a:sym typeface="Helvetica Neue Medium"/>
              </a:defRPr>
            </a:lvl1pPr>
          </a:lstStyle>
          <a:p>
            <a:r>
              <a:t>dark matter</a:t>
            </a:r>
          </a:p>
        </p:txBody>
      </p:sp>
      <p:sp>
        <p:nvSpPr>
          <p:cNvPr id="1110" name="dark matter"/>
          <p:cNvSpPr txBox="1"/>
          <p:nvPr/>
        </p:nvSpPr>
        <p:spPr>
          <a:xfrm>
            <a:off x="4942902" y="10830371"/>
            <a:ext cx="1536879" cy="4240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100">
                <a:solidFill>
                  <a:srgbClr val="3F6999"/>
                </a:solidFill>
                <a:latin typeface="Helvetica Neue Medium"/>
                <a:ea typeface="Helvetica Neue Medium"/>
                <a:cs typeface="Helvetica Neue Medium"/>
                <a:sym typeface="Helvetica Neue Medium"/>
              </a:defRPr>
            </a:lvl1pPr>
          </a:lstStyle>
          <a:p>
            <a:r>
              <a:t>dark matter</a:t>
            </a:r>
          </a:p>
        </p:txBody>
      </p:sp>
      <p:sp>
        <p:nvSpPr>
          <p:cNvPr id="2" name="TextBox 1">
            <a:extLst>
              <a:ext uri="{FF2B5EF4-FFF2-40B4-BE49-F238E27FC236}">
                <a16:creationId xmlns:a16="http://schemas.microsoft.com/office/drawing/2014/main" id="{1A619A3E-D92A-C894-7138-45F1DF8C20BE}"/>
              </a:ext>
            </a:extLst>
          </p:cNvPr>
          <p:cNvSpPr txBox="1"/>
          <p:nvPr/>
        </p:nvSpPr>
        <p:spPr>
          <a:xfrm>
            <a:off x="7931169" y="1680185"/>
            <a:ext cx="4571764"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4000" b="1" i="0" u="none" strike="noStrike" cap="none" spc="0" normalizeH="0" baseline="0" dirty="0">
                <a:ln>
                  <a:noFill/>
                </a:ln>
                <a:solidFill>
                  <a:srgbClr val="FF0000"/>
                </a:solidFill>
                <a:effectLst/>
                <a:uFillTx/>
                <a:latin typeface="+mj-lt"/>
                <a:ea typeface="+mj-ea"/>
                <a:cs typeface="+mj-cs"/>
                <a:sym typeface="Helvetica"/>
              </a:rPr>
              <a:t>Space: 300,000 m</a:t>
            </a:r>
            <a:r>
              <a:rPr kumimoji="0" lang="en-US" sz="4000" b="1" i="0" u="none" strike="noStrike" cap="none" spc="0" normalizeH="0" baseline="30000" dirty="0">
                <a:ln>
                  <a:noFill/>
                </a:ln>
                <a:solidFill>
                  <a:srgbClr val="FF0000"/>
                </a:solidFill>
                <a:effectLst/>
                <a:uFillTx/>
                <a:latin typeface="+mj-lt"/>
                <a:ea typeface="+mj-ea"/>
                <a:cs typeface="+mj-cs"/>
                <a:sym typeface="Helvetica"/>
              </a:rPr>
              <a:t>3</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FA83F-015D-C9ED-E779-98ED09B62321}"/>
              </a:ext>
            </a:extLst>
          </p:cNvPr>
          <p:cNvSpPr>
            <a:spLocks noGrp="1"/>
          </p:cNvSpPr>
          <p:nvPr>
            <p:ph type="title"/>
          </p:nvPr>
        </p:nvSpPr>
        <p:spPr>
          <a:xfrm>
            <a:off x="714482" y="355600"/>
            <a:ext cx="20556776" cy="1407751"/>
          </a:xfrm>
        </p:spPr>
        <p:txBody>
          <a:bodyPr>
            <a:normAutofit fontScale="90000"/>
          </a:bodyPr>
          <a:lstStyle/>
          <a:p>
            <a:r>
              <a:rPr lang="en-US" dirty="0"/>
              <a:t>Jinping Neutrino Experiment</a:t>
            </a:r>
          </a:p>
        </p:txBody>
      </p:sp>
      <p:sp>
        <p:nvSpPr>
          <p:cNvPr id="13" name="文本框 12">
            <a:extLst>
              <a:ext uri="{FF2B5EF4-FFF2-40B4-BE49-F238E27FC236}">
                <a16:creationId xmlns:a16="http://schemas.microsoft.com/office/drawing/2014/main" id="{988F2681-CBC5-83CE-4538-BD66191275DF}"/>
              </a:ext>
            </a:extLst>
          </p:cNvPr>
          <p:cNvSpPr txBox="1"/>
          <p:nvPr/>
        </p:nvSpPr>
        <p:spPr>
          <a:xfrm>
            <a:off x="4842204" y="7842342"/>
            <a:ext cx="19019281" cy="4154984"/>
          </a:xfrm>
          <a:prstGeom prst="rect">
            <a:avLst/>
          </a:prstGeom>
          <a:noFill/>
        </p:spPr>
        <p:txBody>
          <a:bodyPr wrap="square" rtlCol="0">
            <a:spAutoFit/>
          </a:bodyPr>
          <a:lstStyle/>
          <a:p>
            <a:r>
              <a:rPr lang="en-US" altLang="zh-CN" sz="4400" b="1" i="1" dirty="0">
                <a:solidFill>
                  <a:srgbClr val="FFFF00"/>
                </a:solidFill>
              </a:rPr>
              <a:t>Roadmap</a:t>
            </a:r>
          </a:p>
          <a:p>
            <a:pPr marL="342900" indent="-342900" algn="l">
              <a:buAutoNum type="arabicPeriod"/>
            </a:pPr>
            <a:r>
              <a:rPr lang="en-US" altLang="zh-CN" sz="4400" dirty="0">
                <a:solidFill>
                  <a:srgbClr val="FFFF00"/>
                </a:solidFill>
              </a:rPr>
              <a:t>Construction of a hundred-ton scale detector, feasible for water of liquid scintillator in 5 years</a:t>
            </a:r>
          </a:p>
          <a:p>
            <a:pPr marL="342900" indent="-342900" algn="l">
              <a:buAutoNum type="arabicPeriod"/>
            </a:pPr>
            <a:r>
              <a:rPr lang="en-US" altLang="zh-CN" sz="4400" dirty="0">
                <a:solidFill>
                  <a:srgbClr val="FFFF00"/>
                </a:solidFill>
              </a:rPr>
              <a:t>Primary solar and geoneutrino neutrino detection in 5-10 years.</a:t>
            </a:r>
          </a:p>
          <a:p>
            <a:pPr marL="342900" indent="-342900" algn="l">
              <a:buAutoNum type="arabicPeriod"/>
            </a:pPr>
            <a:r>
              <a:rPr lang="en-US" altLang="zh-CN" sz="4400" dirty="0">
                <a:solidFill>
                  <a:schemeClr val="accent3"/>
                </a:solidFill>
              </a:rPr>
              <a:t>More physics results from the hundred-ton detector and plan for a larger detector 10-15 years</a:t>
            </a:r>
            <a:endParaRPr lang="zh-CN" altLang="en-US" sz="4400" dirty="0">
              <a:solidFill>
                <a:schemeClr val="accent3"/>
              </a:solidFill>
            </a:endParaRPr>
          </a:p>
        </p:txBody>
      </p:sp>
      <p:pic>
        <p:nvPicPr>
          <p:cNvPr id="16" name="Picture 15">
            <a:extLst>
              <a:ext uri="{FF2B5EF4-FFF2-40B4-BE49-F238E27FC236}">
                <a16:creationId xmlns:a16="http://schemas.microsoft.com/office/drawing/2014/main" id="{092F5558-96A5-9A59-0D95-032289D9F929}"/>
              </a:ext>
            </a:extLst>
          </p:cNvPr>
          <p:cNvPicPr>
            <a:picLocks noChangeAspect="1"/>
          </p:cNvPicPr>
          <p:nvPr/>
        </p:nvPicPr>
        <p:blipFill>
          <a:blip r:embed="rId2"/>
          <a:stretch>
            <a:fillRect/>
          </a:stretch>
        </p:blipFill>
        <p:spPr>
          <a:xfrm>
            <a:off x="6095373" y="2067264"/>
            <a:ext cx="16846146" cy="5973650"/>
          </a:xfrm>
          <a:prstGeom prst="rect">
            <a:avLst/>
          </a:prstGeom>
        </p:spPr>
      </p:pic>
      <p:grpSp>
        <p:nvGrpSpPr>
          <p:cNvPr id="20" name="Group 19">
            <a:extLst>
              <a:ext uri="{FF2B5EF4-FFF2-40B4-BE49-F238E27FC236}">
                <a16:creationId xmlns:a16="http://schemas.microsoft.com/office/drawing/2014/main" id="{4995B7BA-09AD-F258-A752-388577BD7281}"/>
              </a:ext>
            </a:extLst>
          </p:cNvPr>
          <p:cNvGrpSpPr/>
          <p:nvPr/>
        </p:nvGrpSpPr>
        <p:grpSpPr>
          <a:xfrm>
            <a:off x="521458" y="2067264"/>
            <a:ext cx="3832826" cy="10980057"/>
            <a:chOff x="215400" y="2380460"/>
            <a:chExt cx="3009180" cy="8751996"/>
          </a:xfrm>
        </p:grpSpPr>
        <p:pic>
          <p:nvPicPr>
            <p:cNvPr id="17" name="Picture 3">
              <a:extLst>
                <a:ext uri="{FF2B5EF4-FFF2-40B4-BE49-F238E27FC236}">
                  <a16:creationId xmlns:a16="http://schemas.microsoft.com/office/drawing/2014/main" id="{D5441E82-3241-47B5-FC0F-5CB7C19189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400" y="2380460"/>
              <a:ext cx="2995925" cy="3004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图片 1">
              <a:extLst>
                <a:ext uri="{FF2B5EF4-FFF2-40B4-BE49-F238E27FC236}">
                  <a16:creationId xmlns:a16="http://schemas.microsoft.com/office/drawing/2014/main" id="{351D210A-986F-7231-35C2-184E749E9069}"/>
                </a:ext>
              </a:extLst>
            </p:cNvPr>
            <p:cNvPicPr>
              <a:picLocks noChangeAspect="1"/>
            </p:cNvPicPr>
            <p:nvPr/>
          </p:nvPicPr>
          <p:blipFill rotWithShape="1">
            <a:blip r:embed="rId4"/>
            <a:srcRect t="1019"/>
            <a:stretch/>
          </p:blipFill>
          <p:spPr>
            <a:xfrm>
              <a:off x="215400" y="5384800"/>
              <a:ext cx="2995925" cy="2959145"/>
            </a:xfrm>
            <a:prstGeom prst="rect">
              <a:avLst/>
            </a:prstGeom>
          </p:spPr>
        </p:pic>
        <p:pic>
          <p:nvPicPr>
            <p:cNvPr id="19" name="图片 10">
              <a:extLst>
                <a:ext uri="{FF2B5EF4-FFF2-40B4-BE49-F238E27FC236}">
                  <a16:creationId xmlns:a16="http://schemas.microsoft.com/office/drawing/2014/main" id="{21A9855B-03AB-3B34-9657-8135BDCD1CD4}"/>
                </a:ext>
              </a:extLst>
            </p:cNvPr>
            <p:cNvPicPr>
              <a:picLocks noChangeAspect="1"/>
            </p:cNvPicPr>
            <p:nvPr/>
          </p:nvPicPr>
          <p:blipFill rotWithShape="1">
            <a:blip r:embed="rId5"/>
            <a:srcRect t="5261" b="4953"/>
            <a:stretch/>
          </p:blipFill>
          <p:spPr>
            <a:xfrm>
              <a:off x="215400" y="8389139"/>
              <a:ext cx="3009180" cy="2743317"/>
            </a:xfrm>
            <a:prstGeom prst="rect">
              <a:avLst/>
            </a:prstGeom>
            <a:ln>
              <a:noFill/>
            </a:ln>
            <a:effectLst/>
          </p:spPr>
        </p:pic>
      </p:grpSp>
      <p:sp>
        <p:nvSpPr>
          <p:cNvPr id="21" name="TextBox 20">
            <a:extLst>
              <a:ext uri="{FF2B5EF4-FFF2-40B4-BE49-F238E27FC236}">
                <a16:creationId xmlns:a16="http://schemas.microsoft.com/office/drawing/2014/main" id="{108CBEED-D8D6-B64E-7042-9B472FA3E223}"/>
              </a:ext>
            </a:extLst>
          </p:cNvPr>
          <p:cNvSpPr txBox="1"/>
          <p:nvPr/>
        </p:nvSpPr>
        <p:spPr>
          <a:xfrm>
            <a:off x="4477346" y="12055142"/>
            <a:ext cx="19748996"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kumimoji="0" lang="en-US" sz="3600" b="0" i="0" u="none" strike="noStrike" cap="none" spc="0" normalizeH="0" baseline="0" dirty="0">
                <a:ln>
                  <a:noFill/>
                </a:ln>
                <a:solidFill>
                  <a:srgbClr val="FFFF00"/>
                </a:solidFill>
                <a:effectLst/>
                <a:uFillTx/>
                <a:latin typeface="+mj-lt"/>
                <a:ea typeface="+mj-ea"/>
                <a:cs typeface="+mj-cs"/>
                <a:sym typeface="Helvetica"/>
                <a:hlinkClick r:id="rId6">
                  <a:extLst>
                    <a:ext uri="{A12FA001-AC4F-418D-AE19-62706E023703}">
                      <ahyp:hlinkClr xmlns:ahyp="http://schemas.microsoft.com/office/drawing/2018/hyperlinkcolor" val="tx"/>
                    </a:ext>
                  </a:extLst>
                </a:hlinkClick>
              </a:rPr>
              <a:t>http://jinping.hep.tsinghua.edu.cn/Publications.php</a:t>
            </a:r>
            <a:r>
              <a:rPr kumimoji="0" lang="en-US" sz="3600" b="0" i="0" u="none" strike="noStrike" cap="none" spc="0" normalizeH="0" baseline="0" dirty="0">
                <a:ln>
                  <a:noFill/>
                </a:ln>
                <a:solidFill>
                  <a:srgbClr val="FFFF00"/>
                </a:solidFill>
                <a:effectLst/>
                <a:uFillTx/>
                <a:latin typeface="+mj-lt"/>
                <a:ea typeface="+mj-ea"/>
                <a:cs typeface="+mj-cs"/>
                <a:sym typeface="Helvetica"/>
              </a:rPr>
              <a:t>   </a:t>
            </a:r>
            <a:r>
              <a:rPr kumimoji="0" lang="en-US" sz="3600" b="0" i="0" u="none" strike="noStrike" cap="none" spc="0" normalizeH="0" baseline="0" dirty="0">
                <a:ln>
                  <a:noFill/>
                </a:ln>
                <a:solidFill>
                  <a:schemeClr val="accent3"/>
                </a:solidFill>
                <a:effectLst/>
                <a:uFillTx/>
                <a:latin typeface="+mj-lt"/>
                <a:ea typeface="+mj-ea"/>
                <a:cs typeface="+mj-cs"/>
                <a:sym typeface="Helvetica"/>
              </a:rPr>
              <a:t>Courtesy: Z. Wang (Tsinghua University) </a:t>
            </a:r>
          </a:p>
        </p:txBody>
      </p:sp>
      <p:cxnSp>
        <p:nvCxnSpPr>
          <p:cNvPr id="24" name="Straight Connector 23">
            <a:extLst>
              <a:ext uri="{FF2B5EF4-FFF2-40B4-BE49-F238E27FC236}">
                <a16:creationId xmlns:a16="http://schemas.microsoft.com/office/drawing/2014/main" id="{1E2B8992-C5FD-6B11-8BC4-7AEC4C360BA5}"/>
              </a:ext>
            </a:extLst>
          </p:cNvPr>
          <p:cNvCxnSpPr/>
          <p:nvPr/>
        </p:nvCxnSpPr>
        <p:spPr>
          <a:xfrm flipV="1">
            <a:off x="14308302" y="2133597"/>
            <a:ext cx="0" cy="4557485"/>
          </a:xfrm>
          <a:prstGeom prst="line">
            <a:avLst/>
          </a:prstGeom>
          <a:noFill/>
          <a:ln w="25400" cap="flat">
            <a:solidFill>
              <a:srgbClr val="FFFF00"/>
            </a:solidFill>
            <a:prstDash val="solid"/>
            <a:round/>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17599963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3" name="JUNA team"/>
          <p:cNvSpPr txBox="1">
            <a:spLocks noGrp="1"/>
          </p:cNvSpPr>
          <p:nvPr>
            <p:ph type="title"/>
          </p:nvPr>
        </p:nvSpPr>
        <p:spPr>
          <a:xfrm>
            <a:off x="1784800" y="80107"/>
            <a:ext cx="17178500" cy="1176404"/>
          </a:xfrm>
          <a:prstGeom prst="rect">
            <a:avLst/>
          </a:prstGeom>
        </p:spPr>
        <p:txBody>
          <a:bodyPr>
            <a:normAutofit fontScale="90000"/>
          </a:bodyPr>
          <a:lstStyle>
            <a:lvl1pPr defTabSz="526998">
              <a:defRPr sz="7140"/>
            </a:lvl1pPr>
          </a:lstStyle>
          <a:p>
            <a:r>
              <a:rPr dirty="0"/>
              <a:t>JUNA </a:t>
            </a:r>
            <a:r>
              <a:rPr lang="en-US" dirty="0"/>
              <a:t>M</a:t>
            </a:r>
            <a:r>
              <a:rPr lang="en-US" altLang="zh-CN" dirty="0"/>
              <a:t>anagement</a:t>
            </a:r>
            <a:endParaRPr dirty="0"/>
          </a:p>
        </p:txBody>
      </p:sp>
      <p:sp>
        <p:nvSpPr>
          <p:cNvPr id="1174" name="幻灯片编号"/>
          <p:cNvSpPr txBox="1">
            <a:spLocks noGrp="1"/>
          </p:cNvSpPr>
          <p:nvPr>
            <p:ph type="sldNum" sz="quarter" idx="2"/>
          </p:nvPr>
        </p:nvSpPr>
        <p:spPr>
          <a:xfrm>
            <a:off x="22795837" y="13085875"/>
            <a:ext cx="509729" cy="52344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9</a:t>
            </a:fld>
            <a:endParaRPr/>
          </a:p>
        </p:txBody>
      </p:sp>
      <p:grpSp>
        <p:nvGrpSpPr>
          <p:cNvPr id="1200" name="成组"/>
          <p:cNvGrpSpPr/>
          <p:nvPr/>
        </p:nvGrpSpPr>
        <p:grpSpPr>
          <a:xfrm>
            <a:off x="3085278" y="1241082"/>
            <a:ext cx="19269034" cy="11798617"/>
            <a:chOff x="0" y="-1"/>
            <a:chExt cx="19269032" cy="11798615"/>
          </a:xfrm>
        </p:grpSpPr>
        <p:grpSp>
          <p:nvGrpSpPr>
            <p:cNvPr id="1187" name="成组"/>
            <p:cNvGrpSpPr/>
            <p:nvPr/>
          </p:nvGrpSpPr>
          <p:grpSpPr>
            <a:xfrm>
              <a:off x="510188" y="-1"/>
              <a:ext cx="12800380" cy="11298218"/>
              <a:chOff x="0" y="0"/>
              <a:chExt cx="12800378" cy="11298216"/>
            </a:xfrm>
          </p:grpSpPr>
          <p:pic>
            <p:nvPicPr>
              <p:cNvPr id="1175" name="image29.png" descr="image29.png"/>
              <p:cNvPicPr>
                <a:picLocks noChangeAspect="1"/>
              </p:cNvPicPr>
              <p:nvPr/>
            </p:nvPicPr>
            <p:blipFill>
              <a:blip r:embed="rId3"/>
              <a:stretch>
                <a:fillRect/>
              </a:stretch>
            </p:blipFill>
            <p:spPr>
              <a:xfrm>
                <a:off x="3770818" y="7040784"/>
                <a:ext cx="2273194" cy="2273194"/>
              </a:xfrm>
              <a:prstGeom prst="rect">
                <a:avLst/>
              </a:prstGeom>
              <a:ln w="12700" cap="flat">
                <a:noFill/>
                <a:miter lim="400000"/>
              </a:ln>
              <a:effectLst/>
            </p:spPr>
          </p:pic>
          <p:pic>
            <p:nvPicPr>
              <p:cNvPr id="1176" name="image30.png" descr="image30.png"/>
              <p:cNvPicPr>
                <a:picLocks noChangeAspect="1"/>
              </p:cNvPicPr>
              <p:nvPr/>
            </p:nvPicPr>
            <p:blipFill>
              <a:blip r:embed="rId4"/>
              <a:stretch>
                <a:fillRect/>
              </a:stretch>
            </p:blipFill>
            <p:spPr>
              <a:xfrm>
                <a:off x="7428582" y="7040784"/>
                <a:ext cx="1676481" cy="2273194"/>
              </a:xfrm>
              <a:prstGeom prst="rect">
                <a:avLst/>
              </a:prstGeom>
              <a:ln w="12700" cap="flat">
                <a:noFill/>
                <a:miter lim="400000"/>
              </a:ln>
              <a:effectLst/>
            </p:spPr>
          </p:pic>
          <p:pic>
            <p:nvPicPr>
              <p:cNvPr id="1177" name="image31.png" descr="image31.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10098561" y="7040784"/>
                <a:ext cx="1798038" cy="2273194"/>
              </a:xfrm>
              <a:prstGeom prst="rect">
                <a:avLst/>
              </a:prstGeom>
              <a:ln w="12700" cap="flat">
                <a:noFill/>
                <a:miter lim="400000"/>
              </a:ln>
              <a:effectLst/>
            </p:spPr>
          </p:pic>
          <p:pic>
            <p:nvPicPr>
              <p:cNvPr id="1178" name="image32.png" descr="image32.png"/>
              <p:cNvPicPr>
                <a:picLocks noChangeAspect="1"/>
              </p:cNvPicPr>
              <p:nvPr/>
            </p:nvPicPr>
            <p:blipFill>
              <a:blip r:embed="rId6"/>
              <a:stretch>
                <a:fillRect/>
              </a:stretch>
            </p:blipFill>
            <p:spPr>
              <a:xfrm>
                <a:off x="994039" y="7040784"/>
                <a:ext cx="1814187" cy="2334893"/>
              </a:xfrm>
              <a:prstGeom prst="rect">
                <a:avLst/>
              </a:prstGeom>
              <a:ln w="12700" cap="flat">
                <a:noFill/>
                <a:miter lim="400000"/>
              </a:ln>
              <a:effectLst/>
            </p:spPr>
          </p:pic>
          <p:pic>
            <p:nvPicPr>
              <p:cNvPr id="1179" name="image33.png" descr="image33.png"/>
              <p:cNvPicPr>
                <a:picLocks noChangeAspect="1"/>
              </p:cNvPicPr>
              <p:nvPr/>
            </p:nvPicPr>
            <p:blipFill>
              <a:blip r:embed="rId7"/>
              <a:stretch>
                <a:fillRect/>
              </a:stretch>
            </p:blipFill>
            <p:spPr>
              <a:xfrm>
                <a:off x="5397287" y="947120"/>
                <a:ext cx="2310097" cy="3080130"/>
              </a:xfrm>
              <a:prstGeom prst="rect">
                <a:avLst/>
              </a:prstGeom>
              <a:ln w="12700" cap="flat">
                <a:noFill/>
                <a:miter lim="400000"/>
              </a:ln>
              <a:effectLst/>
            </p:spPr>
          </p:pic>
          <p:sp>
            <p:nvSpPr>
              <p:cNvPr id="1180" name="PI"/>
              <p:cNvSpPr txBox="1"/>
              <p:nvPr/>
            </p:nvSpPr>
            <p:spPr>
              <a:xfrm>
                <a:off x="6340944" y="5781385"/>
                <a:ext cx="875275" cy="8056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3577" tIns="53577" rIns="53577" bIns="53577" numCol="1" anchor="ctr">
                <a:spAutoFit/>
              </a:bodyPr>
              <a:lstStyle>
                <a:lvl1pPr defTabSz="1168400">
                  <a:defRPr sz="4600" b="1">
                    <a:solidFill>
                      <a:srgbClr val="FFFB00"/>
                    </a:solidFill>
                  </a:defRPr>
                </a:lvl1pPr>
              </a:lstStyle>
              <a:p>
                <a:r>
                  <a:t>PI</a:t>
                </a:r>
              </a:p>
            </p:txBody>
          </p:sp>
          <p:sp>
            <p:nvSpPr>
              <p:cNvPr id="1181" name="Xiaodong Tang…"/>
              <p:cNvSpPr txBox="1"/>
              <p:nvPr/>
            </p:nvSpPr>
            <p:spPr>
              <a:xfrm>
                <a:off x="0" y="9524714"/>
                <a:ext cx="3713216" cy="15855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3577" tIns="53577" rIns="53577" bIns="53577" numCol="1" anchor="ctr">
                <a:spAutoFit/>
              </a:bodyPr>
              <a:lstStyle/>
              <a:p>
                <a:pPr marL="457200" indent="-457200" algn="l" defTabSz="914400">
                  <a:defRPr sz="3200" b="1">
                    <a:solidFill>
                      <a:srgbClr val="FF9300"/>
                    </a:solidFill>
                    <a:latin typeface="Calibri"/>
                    <a:ea typeface="Calibri"/>
                    <a:cs typeface="Calibri"/>
                    <a:sym typeface="Calibri"/>
                  </a:defRPr>
                </a:pPr>
                <a:r>
                  <a:rPr dirty="0"/>
                  <a:t>Xiaodong Tang</a:t>
                </a:r>
              </a:p>
              <a:p>
                <a:pPr marL="457200" indent="-457200" algn="l" defTabSz="914400">
                  <a:defRPr sz="3200" b="1" baseline="31999">
                    <a:solidFill>
                      <a:srgbClr val="FF9300"/>
                    </a:solidFill>
                    <a:latin typeface="Calibri"/>
                    <a:ea typeface="Calibri"/>
                    <a:cs typeface="Calibri"/>
                    <a:sym typeface="Calibri"/>
                  </a:defRPr>
                </a:pPr>
                <a:r>
                  <a:rPr dirty="0">
                    <a:solidFill>
                      <a:srgbClr val="FFFF00"/>
                    </a:solidFill>
                  </a:rPr>
                  <a:t>13</a:t>
                </a:r>
                <a:r>
                  <a:rPr baseline="0" dirty="0">
                    <a:solidFill>
                      <a:srgbClr val="FFFF00"/>
                    </a:solidFill>
                  </a:rPr>
                  <a:t>C(</a:t>
                </a:r>
                <a:r>
                  <a:rPr b="0" baseline="0" dirty="0" err="1">
                    <a:solidFill>
                      <a:srgbClr val="FFFF00"/>
                    </a:solidFill>
                    <a:latin typeface="Symbol"/>
                    <a:ea typeface="Symbol"/>
                    <a:cs typeface="Symbol"/>
                    <a:sym typeface="Symbol"/>
                  </a:rPr>
                  <a:t>a</a:t>
                </a:r>
                <a:r>
                  <a:rPr baseline="0" dirty="0" err="1">
                    <a:solidFill>
                      <a:srgbClr val="FFFF00"/>
                    </a:solidFill>
                  </a:rPr>
                  <a:t>,n</a:t>
                </a:r>
                <a:r>
                  <a:rPr baseline="0" dirty="0">
                    <a:solidFill>
                      <a:srgbClr val="FFFF00"/>
                    </a:solidFill>
                  </a:rPr>
                  <a:t>)</a:t>
                </a:r>
                <a:r>
                  <a:rPr dirty="0">
                    <a:solidFill>
                      <a:srgbClr val="FFFF00"/>
                    </a:solidFill>
                  </a:rPr>
                  <a:t>16</a:t>
                </a:r>
                <a:r>
                  <a:rPr baseline="0" dirty="0">
                    <a:solidFill>
                      <a:srgbClr val="FFFF00"/>
                    </a:solidFill>
                  </a:rPr>
                  <a:t>O</a:t>
                </a:r>
              </a:p>
              <a:p>
                <a:pPr marL="457200" indent="-457200" algn="l" defTabSz="914400">
                  <a:defRPr sz="3200" b="1">
                    <a:solidFill>
                      <a:srgbClr val="FF9300"/>
                    </a:solidFill>
                    <a:latin typeface="Calibri"/>
                    <a:ea typeface="Calibri"/>
                    <a:cs typeface="Calibri"/>
                    <a:sym typeface="Calibri"/>
                  </a:defRPr>
                </a:pPr>
                <a:r>
                  <a:rPr dirty="0"/>
                  <a:t>Ion source IMP</a:t>
                </a:r>
              </a:p>
            </p:txBody>
          </p:sp>
          <p:sp>
            <p:nvSpPr>
              <p:cNvPr id="1182" name="Zhihong Li…"/>
              <p:cNvSpPr txBox="1"/>
              <p:nvPr/>
            </p:nvSpPr>
            <p:spPr>
              <a:xfrm>
                <a:off x="3578137" y="9163504"/>
                <a:ext cx="3200445" cy="15855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3577" tIns="53577" rIns="53577" bIns="53577" numCol="1" anchor="ctr">
                <a:spAutoFit/>
              </a:bodyPr>
              <a:lstStyle/>
              <a:p>
                <a:pPr marL="457200" indent="-457200" algn="l" defTabSz="914400">
                  <a:defRPr sz="3200" b="1">
                    <a:solidFill>
                      <a:srgbClr val="FF9300"/>
                    </a:solidFill>
                    <a:latin typeface="Calibri"/>
                    <a:ea typeface="Calibri"/>
                    <a:cs typeface="Calibri"/>
                    <a:sym typeface="Calibri"/>
                  </a:defRPr>
                </a:pPr>
                <a:r>
                  <a:rPr dirty="0" err="1"/>
                  <a:t>Zhihong</a:t>
                </a:r>
                <a:r>
                  <a:rPr dirty="0"/>
                  <a:t> Li</a:t>
                </a:r>
              </a:p>
              <a:p>
                <a:pPr marL="457200" indent="-457200" algn="l" defTabSz="914400">
                  <a:defRPr sz="3200" b="1" baseline="31999">
                    <a:solidFill>
                      <a:srgbClr val="FF9300"/>
                    </a:solidFill>
                    <a:latin typeface="Calibri"/>
                    <a:ea typeface="Calibri"/>
                    <a:cs typeface="Calibri"/>
                    <a:sym typeface="Calibri"/>
                  </a:defRPr>
                </a:pPr>
                <a:r>
                  <a:rPr dirty="0">
                    <a:solidFill>
                      <a:srgbClr val="FFFF00"/>
                    </a:solidFill>
                  </a:rPr>
                  <a:t>25</a:t>
                </a:r>
                <a:r>
                  <a:rPr baseline="0" dirty="0">
                    <a:solidFill>
                      <a:srgbClr val="FFFF00"/>
                    </a:solidFill>
                  </a:rPr>
                  <a:t>Mg(</a:t>
                </a:r>
                <a:r>
                  <a:rPr baseline="0" dirty="0" err="1">
                    <a:solidFill>
                      <a:srgbClr val="FFFF00"/>
                    </a:solidFill>
                  </a:rPr>
                  <a:t>p,</a:t>
                </a:r>
                <a:r>
                  <a:rPr b="0" baseline="0" dirty="0" err="1">
                    <a:solidFill>
                      <a:srgbClr val="FFFF00"/>
                    </a:solidFill>
                    <a:latin typeface="Symbol"/>
                    <a:ea typeface="Symbol"/>
                    <a:cs typeface="Symbol"/>
                    <a:sym typeface="Symbol"/>
                  </a:rPr>
                  <a:t>g</a:t>
                </a:r>
                <a:r>
                  <a:rPr baseline="0" dirty="0">
                    <a:solidFill>
                      <a:srgbClr val="FFFF00"/>
                    </a:solidFill>
                  </a:rPr>
                  <a:t>)</a:t>
                </a:r>
                <a:r>
                  <a:rPr dirty="0">
                    <a:solidFill>
                      <a:srgbClr val="FFFF00"/>
                    </a:solidFill>
                  </a:rPr>
                  <a:t>26</a:t>
                </a:r>
                <a:r>
                  <a:rPr baseline="0" dirty="0">
                    <a:solidFill>
                      <a:srgbClr val="FFFF00"/>
                    </a:solidFill>
                  </a:rPr>
                  <a:t>Al</a:t>
                </a:r>
                <a:br>
                  <a:rPr baseline="0" dirty="0">
                    <a:solidFill>
                      <a:srgbClr val="FFFF00"/>
                    </a:solidFill>
                  </a:rPr>
                </a:br>
                <a:r>
                  <a:rPr baseline="0" dirty="0"/>
                  <a:t>CIAE</a:t>
                </a:r>
              </a:p>
            </p:txBody>
          </p:sp>
          <p:sp>
            <p:nvSpPr>
              <p:cNvPr id="1183" name="Jianjun He…"/>
              <p:cNvSpPr txBox="1"/>
              <p:nvPr/>
            </p:nvSpPr>
            <p:spPr>
              <a:xfrm>
                <a:off x="7352117" y="9220247"/>
                <a:ext cx="2723767" cy="207796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3577" tIns="53577" rIns="53577" bIns="53577" numCol="1" anchor="ctr">
                <a:spAutoFit/>
              </a:bodyPr>
              <a:lstStyle/>
              <a:p>
                <a:pPr marL="457200" indent="-457200" algn="l" defTabSz="914400">
                  <a:defRPr sz="3200" b="1">
                    <a:solidFill>
                      <a:srgbClr val="FF9300"/>
                    </a:solidFill>
                    <a:latin typeface="Calibri"/>
                    <a:ea typeface="Calibri"/>
                    <a:cs typeface="Calibri"/>
                    <a:sym typeface="Calibri"/>
                  </a:defRPr>
                </a:pPr>
                <a:r>
                  <a:rPr dirty="0" err="1"/>
                  <a:t>Jianjun</a:t>
                </a:r>
                <a:r>
                  <a:rPr dirty="0"/>
                  <a:t> He</a:t>
                </a:r>
              </a:p>
              <a:p>
                <a:pPr marL="457200" indent="-457200" algn="l" defTabSz="914400">
                  <a:defRPr sz="3200" b="1" baseline="31999">
                    <a:solidFill>
                      <a:srgbClr val="FF9300"/>
                    </a:solidFill>
                    <a:latin typeface="Calibri"/>
                    <a:ea typeface="Calibri"/>
                    <a:cs typeface="Calibri"/>
                    <a:sym typeface="Calibri"/>
                  </a:defRPr>
                </a:pPr>
                <a:r>
                  <a:rPr dirty="0">
                    <a:solidFill>
                      <a:srgbClr val="FFFF00"/>
                    </a:solidFill>
                  </a:rPr>
                  <a:t>19</a:t>
                </a:r>
                <a:r>
                  <a:rPr baseline="0" dirty="0">
                    <a:solidFill>
                      <a:srgbClr val="FFFF00"/>
                    </a:solidFill>
                  </a:rPr>
                  <a:t>F(</a:t>
                </a:r>
                <a:r>
                  <a:rPr baseline="0" dirty="0" err="1">
                    <a:solidFill>
                      <a:srgbClr val="FFFF00"/>
                    </a:solidFill>
                  </a:rPr>
                  <a:t>p,</a:t>
                </a:r>
                <a:r>
                  <a:rPr b="0" baseline="0" dirty="0" err="1">
                    <a:solidFill>
                      <a:srgbClr val="FFFF00"/>
                    </a:solidFill>
                    <a:latin typeface="Symbol"/>
                    <a:ea typeface="Symbol"/>
                    <a:cs typeface="Symbol"/>
                    <a:sym typeface="Symbol"/>
                  </a:rPr>
                  <a:t>a</a:t>
                </a:r>
                <a:r>
                  <a:rPr baseline="0" dirty="0">
                    <a:solidFill>
                      <a:srgbClr val="FFFF00"/>
                    </a:solidFill>
                  </a:rPr>
                  <a:t>)</a:t>
                </a:r>
                <a:r>
                  <a:rPr dirty="0">
                    <a:solidFill>
                      <a:srgbClr val="FFFF00"/>
                    </a:solidFill>
                  </a:rPr>
                  <a:t>16</a:t>
                </a:r>
                <a:r>
                  <a:rPr baseline="0" dirty="0">
                    <a:solidFill>
                      <a:srgbClr val="FFFF00"/>
                    </a:solidFill>
                  </a:rPr>
                  <a:t>O</a:t>
                </a:r>
                <a:endParaRPr lang="en-US" baseline="0" dirty="0">
                  <a:solidFill>
                    <a:srgbClr val="FFFF00"/>
                  </a:solidFill>
                </a:endParaRPr>
              </a:p>
              <a:p>
                <a:pPr marL="457200" indent="-457200" algn="l" defTabSz="914400">
                  <a:defRPr sz="3200" b="1" baseline="31999">
                    <a:solidFill>
                      <a:srgbClr val="FF9300"/>
                    </a:solidFill>
                    <a:latin typeface="Calibri"/>
                    <a:ea typeface="Calibri"/>
                    <a:cs typeface="Calibri"/>
                    <a:sym typeface="Calibri"/>
                  </a:defRPr>
                </a:pPr>
                <a:r>
                  <a:rPr lang="en-US" dirty="0">
                    <a:solidFill>
                      <a:srgbClr val="FFFF00"/>
                    </a:solidFill>
                  </a:rPr>
                  <a:t>19</a:t>
                </a:r>
                <a:r>
                  <a:rPr lang="en-US" baseline="0" dirty="0">
                    <a:solidFill>
                      <a:srgbClr val="FFFF00"/>
                    </a:solidFill>
                  </a:rPr>
                  <a:t>F(</a:t>
                </a:r>
                <a:r>
                  <a:rPr lang="en-US" baseline="0" dirty="0" err="1">
                    <a:solidFill>
                      <a:srgbClr val="FFFF00"/>
                    </a:solidFill>
                  </a:rPr>
                  <a:t>p,</a:t>
                </a:r>
                <a:r>
                  <a:rPr lang="en-US" altLang="zh-CN" b="0" baseline="0" dirty="0" err="1">
                    <a:solidFill>
                      <a:srgbClr val="FFFF00"/>
                    </a:solidFill>
                    <a:latin typeface="Symbol"/>
                    <a:ea typeface="Symbol"/>
                    <a:cs typeface="Symbol"/>
                    <a:sym typeface="Symbol"/>
                  </a:rPr>
                  <a:t>g</a:t>
                </a:r>
                <a:r>
                  <a:rPr lang="en-US" baseline="0" dirty="0">
                    <a:solidFill>
                      <a:srgbClr val="FFFF00"/>
                    </a:solidFill>
                  </a:rPr>
                  <a:t>)</a:t>
                </a:r>
                <a:r>
                  <a:rPr lang="en-US" dirty="0">
                    <a:solidFill>
                      <a:srgbClr val="FFFF00"/>
                    </a:solidFill>
                  </a:rPr>
                  <a:t>20</a:t>
                </a:r>
                <a:r>
                  <a:rPr lang="en-US" baseline="0" dirty="0">
                    <a:solidFill>
                      <a:srgbClr val="FFFF00"/>
                    </a:solidFill>
                  </a:rPr>
                  <a:t>Ne</a:t>
                </a:r>
                <a:endParaRPr dirty="0">
                  <a:solidFill>
                    <a:srgbClr val="FFFF00"/>
                  </a:solidFill>
                </a:endParaRPr>
              </a:p>
              <a:p>
                <a:pPr marL="457200" indent="-457200" algn="l" defTabSz="914400">
                  <a:defRPr sz="3200" b="1" baseline="31999">
                    <a:solidFill>
                      <a:srgbClr val="FF9300"/>
                    </a:solidFill>
                    <a:latin typeface="Calibri"/>
                    <a:ea typeface="Calibri"/>
                    <a:cs typeface="Calibri"/>
                    <a:sym typeface="Calibri"/>
                  </a:defRPr>
                </a:pPr>
                <a:r>
                  <a:rPr baseline="0" dirty="0"/>
                  <a:t>BNU</a:t>
                </a:r>
              </a:p>
            </p:txBody>
          </p:sp>
          <p:sp>
            <p:nvSpPr>
              <p:cNvPr id="1184" name="Gang Lian…"/>
              <p:cNvSpPr txBox="1"/>
              <p:nvPr/>
            </p:nvSpPr>
            <p:spPr>
              <a:xfrm>
                <a:off x="9530498" y="9231287"/>
                <a:ext cx="3269880" cy="158552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3577" tIns="53577" rIns="53577" bIns="53577" numCol="1" anchor="ctr">
                <a:spAutoFit/>
              </a:bodyPr>
              <a:lstStyle/>
              <a:p>
                <a:pPr marL="457200" indent="-457200" algn="l" defTabSz="914400">
                  <a:defRPr sz="3200" b="1">
                    <a:solidFill>
                      <a:srgbClr val="FF9300"/>
                    </a:solidFill>
                  </a:defRPr>
                </a:pPr>
                <a:r>
                  <a:rPr dirty="0"/>
                  <a:t>Gang Lian</a:t>
                </a:r>
              </a:p>
              <a:p>
                <a:pPr marL="457200" indent="-457200" algn="l" defTabSz="914400">
                  <a:defRPr sz="3200" b="1">
                    <a:solidFill>
                      <a:srgbClr val="FF9300"/>
                    </a:solidFill>
                  </a:defRPr>
                </a:pPr>
                <a:r>
                  <a:rPr dirty="0">
                    <a:solidFill>
                      <a:srgbClr val="FFFF00"/>
                    </a:solidFill>
                  </a:rPr>
                  <a:t>Lab. exp. sup.</a:t>
                </a:r>
              </a:p>
              <a:p>
                <a:pPr marL="457200" indent="-457200" algn="l" defTabSz="914400">
                  <a:defRPr sz="3200" b="1">
                    <a:solidFill>
                      <a:srgbClr val="FF9300"/>
                    </a:solidFill>
                  </a:defRPr>
                </a:pPr>
                <a:r>
                  <a:rPr dirty="0"/>
                  <a:t>CIAE</a:t>
                </a:r>
              </a:p>
            </p:txBody>
          </p:sp>
          <p:sp>
            <p:nvSpPr>
              <p:cNvPr id="1185" name="Weiping Liu…"/>
              <p:cNvSpPr txBox="1"/>
              <p:nvPr/>
            </p:nvSpPr>
            <p:spPr>
              <a:xfrm>
                <a:off x="5140542" y="4123015"/>
                <a:ext cx="3025479" cy="109308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3577" tIns="53577" rIns="53577" bIns="53577" numCol="1" anchor="ctr">
                <a:spAutoFit/>
              </a:bodyPr>
              <a:lstStyle/>
              <a:p>
                <a:pPr marL="457200" indent="-457200" algn="l" defTabSz="914400">
                  <a:defRPr sz="3200" b="1">
                    <a:solidFill>
                      <a:srgbClr val="FF9300"/>
                    </a:solidFill>
                    <a:latin typeface="Calibri"/>
                    <a:ea typeface="Calibri"/>
                    <a:cs typeface="Calibri"/>
                    <a:sym typeface="Calibri"/>
                  </a:defRPr>
                </a:pPr>
                <a:r>
                  <a:rPr dirty="0" err="1"/>
                  <a:t>Weiping</a:t>
                </a:r>
                <a:r>
                  <a:rPr dirty="0"/>
                  <a:t> Liu</a:t>
                </a:r>
              </a:p>
              <a:p>
                <a:pPr marL="457200" indent="-457200" algn="l" defTabSz="914400">
                  <a:defRPr sz="3200" b="1" baseline="31999">
                    <a:solidFill>
                      <a:srgbClr val="FF9300"/>
                    </a:solidFill>
                    <a:latin typeface="Calibri"/>
                    <a:ea typeface="Calibri"/>
                    <a:cs typeface="Calibri"/>
                    <a:sym typeface="Calibri"/>
                  </a:defRPr>
                </a:pPr>
                <a:r>
                  <a:rPr dirty="0">
                    <a:solidFill>
                      <a:srgbClr val="FFFF00"/>
                    </a:solidFill>
                  </a:rPr>
                  <a:t>12</a:t>
                </a:r>
                <a:r>
                  <a:rPr baseline="0" dirty="0">
                    <a:solidFill>
                      <a:srgbClr val="FFFF00"/>
                    </a:solidFill>
                  </a:rPr>
                  <a:t>C(</a:t>
                </a:r>
                <a:r>
                  <a:rPr b="0" baseline="0" dirty="0" err="1">
                    <a:solidFill>
                      <a:srgbClr val="FFFF00"/>
                    </a:solidFill>
                    <a:latin typeface="Symbol"/>
                    <a:ea typeface="Symbol"/>
                    <a:cs typeface="Symbol"/>
                    <a:sym typeface="Symbol"/>
                  </a:rPr>
                  <a:t>a,g</a:t>
                </a:r>
                <a:r>
                  <a:rPr baseline="0" dirty="0">
                    <a:solidFill>
                      <a:srgbClr val="FFFF00"/>
                    </a:solidFill>
                  </a:rPr>
                  <a:t>)</a:t>
                </a:r>
                <a:r>
                  <a:rPr dirty="0">
                    <a:solidFill>
                      <a:srgbClr val="FFFF00"/>
                    </a:solidFill>
                  </a:rPr>
                  <a:t>16</a:t>
                </a:r>
                <a:r>
                  <a:rPr baseline="0" dirty="0">
                    <a:solidFill>
                      <a:srgbClr val="FFFF00"/>
                    </a:solidFill>
                  </a:rPr>
                  <a:t>O</a:t>
                </a:r>
              </a:p>
            </p:txBody>
          </p:sp>
          <p:sp>
            <p:nvSpPr>
              <p:cNvPr id="1186" name="Group leader"/>
              <p:cNvSpPr txBox="1"/>
              <p:nvPr/>
            </p:nvSpPr>
            <p:spPr>
              <a:xfrm>
                <a:off x="4201500" y="0"/>
                <a:ext cx="4903563" cy="8056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3577" tIns="53577" rIns="53577" bIns="53577" numCol="1" anchor="ctr">
                <a:spAutoFit/>
              </a:bodyPr>
              <a:lstStyle>
                <a:lvl1pPr defTabSz="1168400">
                  <a:defRPr sz="4600" b="1">
                    <a:solidFill>
                      <a:srgbClr val="FFFB65"/>
                    </a:solidFill>
                  </a:defRPr>
                </a:lvl1pPr>
              </a:lstStyle>
              <a:p>
                <a:r>
                  <a:t>Group leader</a:t>
                </a:r>
              </a:p>
            </p:txBody>
          </p:sp>
        </p:grpSp>
        <p:sp>
          <p:nvSpPr>
            <p:cNvPr id="1188" name="Supported by the National Natural Science Foundation of China, Grant No. 11490560, 2015"/>
            <p:cNvSpPr txBox="1"/>
            <p:nvPr/>
          </p:nvSpPr>
          <p:spPr>
            <a:xfrm>
              <a:off x="0" y="11034589"/>
              <a:ext cx="18754958" cy="76402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l" defTabSz="457200">
                <a:lnSpc>
                  <a:spcPts val="5600"/>
                </a:lnSpc>
                <a:spcBef>
                  <a:spcPts val="1600"/>
                </a:spcBef>
                <a:defRPr sz="3200" b="1">
                  <a:solidFill>
                    <a:srgbClr val="FF2600"/>
                  </a:solidFill>
                </a:defRPr>
              </a:lvl1pPr>
            </a:lstStyle>
            <a:p>
              <a:r>
                <a:t>Supported by the National Natural Science Foundation of China, Grant No. 11490560, 2015 </a:t>
              </a:r>
            </a:p>
          </p:txBody>
        </p:sp>
        <p:pic>
          <p:nvPicPr>
            <p:cNvPr id="1189" name="image24.png" descr="image24.png"/>
            <p:cNvPicPr>
              <a:picLocks noChangeAspect="1"/>
            </p:cNvPicPr>
            <p:nvPr/>
          </p:nvPicPr>
          <p:blipFill>
            <a:blip r:embed="rId8"/>
            <a:stretch>
              <a:fillRect/>
            </a:stretch>
          </p:blipFill>
          <p:spPr>
            <a:xfrm>
              <a:off x="11525234" y="263244"/>
              <a:ext cx="4015149" cy="1126475"/>
            </a:xfrm>
            <a:prstGeom prst="rect">
              <a:avLst/>
            </a:prstGeom>
            <a:ln w="12700" cap="flat">
              <a:noFill/>
              <a:miter lim="400000"/>
            </a:ln>
            <a:effectLst/>
          </p:spPr>
        </p:pic>
        <p:pic>
          <p:nvPicPr>
            <p:cNvPr id="1190" name="image25.png" descr="image25.png"/>
            <p:cNvPicPr>
              <a:picLocks noChangeAspect="1"/>
            </p:cNvPicPr>
            <p:nvPr/>
          </p:nvPicPr>
          <p:blipFill>
            <a:blip r:embed="rId9"/>
            <a:stretch>
              <a:fillRect/>
            </a:stretch>
          </p:blipFill>
          <p:spPr>
            <a:xfrm>
              <a:off x="10969111" y="1705801"/>
              <a:ext cx="5200650" cy="798603"/>
            </a:xfrm>
            <a:prstGeom prst="rect">
              <a:avLst/>
            </a:prstGeom>
            <a:ln w="12700" cap="flat">
              <a:noFill/>
              <a:miter lim="400000"/>
            </a:ln>
            <a:effectLst/>
          </p:spPr>
        </p:pic>
        <p:pic>
          <p:nvPicPr>
            <p:cNvPr id="1191" name="image26.png" descr="image26.png"/>
            <p:cNvPicPr>
              <a:picLocks noChangeAspect="1"/>
            </p:cNvPicPr>
            <p:nvPr/>
          </p:nvPicPr>
          <p:blipFill>
            <a:blip r:embed="rId10"/>
            <a:stretch>
              <a:fillRect/>
            </a:stretch>
          </p:blipFill>
          <p:spPr>
            <a:xfrm>
              <a:off x="10627570" y="2820485"/>
              <a:ext cx="1795330" cy="1749881"/>
            </a:xfrm>
            <a:prstGeom prst="rect">
              <a:avLst/>
            </a:prstGeom>
            <a:ln w="12700" cap="flat">
              <a:noFill/>
              <a:miter lim="400000"/>
            </a:ln>
            <a:effectLst/>
          </p:spPr>
        </p:pic>
        <p:pic>
          <p:nvPicPr>
            <p:cNvPr id="1192" name="image27.png" descr="image27.png"/>
            <p:cNvPicPr>
              <a:picLocks noChangeAspect="1"/>
            </p:cNvPicPr>
            <p:nvPr/>
          </p:nvPicPr>
          <p:blipFill>
            <a:blip r:embed="rId11"/>
            <a:stretch>
              <a:fillRect/>
            </a:stretch>
          </p:blipFill>
          <p:spPr>
            <a:xfrm>
              <a:off x="12728138" y="2791282"/>
              <a:ext cx="1798924" cy="1779084"/>
            </a:xfrm>
            <a:prstGeom prst="rect">
              <a:avLst/>
            </a:prstGeom>
            <a:ln w="12700" cap="flat">
              <a:noFill/>
              <a:miter lim="400000"/>
            </a:ln>
            <a:effectLst/>
          </p:spPr>
        </p:pic>
        <p:pic>
          <p:nvPicPr>
            <p:cNvPr id="1193" name="image28.png" descr="image28.png"/>
            <p:cNvPicPr>
              <a:picLocks noChangeAspect="1"/>
            </p:cNvPicPr>
            <p:nvPr/>
          </p:nvPicPr>
          <p:blipFill>
            <a:blip r:embed="rId12"/>
            <a:stretch>
              <a:fillRect/>
            </a:stretch>
          </p:blipFill>
          <p:spPr>
            <a:xfrm>
              <a:off x="14832302" y="2791282"/>
              <a:ext cx="1795330" cy="1779084"/>
            </a:xfrm>
            <a:prstGeom prst="rect">
              <a:avLst/>
            </a:prstGeom>
            <a:ln w="12700" cap="flat">
              <a:noFill/>
              <a:miter lim="400000"/>
            </a:ln>
            <a:effectLst/>
          </p:spPr>
        </p:pic>
        <p:pic>
          <p:nvPicPr>
            <p:cNvPr id="1194" name="图像" descr="图像"/>
            <p:cNvPicPr>
              <a:picLocks noChangeAspect="1"/>
            </p:cNvPicPr>
            <p:nvPr/>
          </p:nvPicPr>
          <p:blipFill>
            <a:blip r:embed="rId13"/>
            <a:stretch>
              <a:fillRect/>
            </a:stretch>
          </p:blipFill>
          <p:spPr>
            <a:xfrm>
              <a:off x="12728138" y="6127908"/>
              <a:ext cx="1825901" cy="1779083"/>
            </a:xfrm>
            <a:prstGeom prst="rect">
              <a:avLst/>
            </a:prstGeom>
            <a:ln w="12700" cap="flat">
              <a:noFill/>
              <a:miter lim="400000"/>
            </a:ln>
            <a:effectLst/>
          </p:spPr>
        </p:pic>
        <p:pic>
          <p:nvPicPr>
            <p:cNvPr id="1195" name="图像" descr="图像"/>
            <p:cNvPicPr>
              <a:picLocks noChangeAspect="1"/>
            </p:cNvPicPr>
            <p:nvPr/>
          </p:nvPicPr>
          <p:blipFill>
            <a:blip r:embed="rId14"/>
            <a:stretch>
              <a:fillRect/>
            </a:stretch>
          </p:blipFill>
          <p:spPr>
            <a:xfrm>
              <a:off x="15058381" y="6189287"/>
              <a:ext cx="1825900" cy="1755674"/>
            </a:xfrm>
            <a:prstGeom prst="rect">
              <a:avLst/>
            </a:prstGeom>
            <a:ln w="12700" cap="flat">
              <a:noFill/>
              <a:miter lim="400000"/>
            </a:ln>
            <a:effectLst/>
          </p:spPr>
        </p:pic>
        <p:pic>
          <p:nvPicPr>
            <p:cNvPr id="1196" name="雅砻江公司logo.jpg" descr="雅砻江公司logo.jpg"/>
            <p:cNvPicPr>
              <a:picLocks noChangeAspect="1"/>
            </p:cNvPicPr>
            <p:nvPr/>
          </p:nvPicPr>
          <p:blipFill>
            <a:blip r:embed="rId15"/>
            <a:stretch>
              <a:fillRect/>
            </a:stretch>
          </p:blipFill>
          <p:spPr>
            <a:xfrm>
              <a:off x="10181335" y="4857243"/>
              <a:ext cx="6703187" cy="1045043"/>
            </a:xfrm>
            <a:prstGeom prst="rect">
              <a:avLst/>
            </a:prstGeom>
            <a:ln w="12700" cap="flat">
              <a:noFill/>
              <a:miter lim="400000"/>
            </a:ln>
            <a:effectLst/>
          </p:spPr>
        </p:pic>
        <p:sp>
          <p:nvSpPr>
            <p:cNvPr id="1197" name="Bao Quncui, Liangting Sun…"/>
            <p:cNvSpPr txBox="1"/>
            <p:nvPr/>
          </p:nvSpPr>
          <p:spPr>
            <a:xfrm>
              <a:off x="16915269" y="8079001"/>
              <a:ext cx="2353763" cy="26820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2800" b="1">
                  <a:solidFill>
                    <a:srgbClr val="FF9300"/>
                  </a:solidFill>
                  <a:latin typeface="+mn-lt"/>
                  <a:ea typeface="+mn-ea"/>
                  <a:cs typeface="+mn-cs"/>
                  <a:sym typeface="Helvetica Neue"/>
                </a:defRPr>
              </a:pPr>
              <a:r>
                <a:rPr dirty="0"/>
                <a:t>Bao </a:t>
              </a:r>
              <a:r>
                <a:rPr dirty="0" err="1"/>
                <a:t>Quncui,CIAE</a:t>
              </a:r>
              <a:br>
                <a:rPr dirty="0"/>
              </a:br>
              <a:r>
                <a:rPr dirty="0" err="1"/>
                <a:t>Liangting</a:t>
              </a:r>
              <a:r>
                <a:rPr dirty="0"/>
                <a:t> Sun, IMP</a:t>
              </a:r>
            </a:p>
            <a:p>
              <a:pPr>
                <a:defRPr sz="2800" b="1">
                  <a:solidFill>
                    <a:srgbClr val="FF9300"/>
                  </a:solidFill>
                  <a:latin typeface="+mn-lt"/>
                  <a:ea typeface="+mn-ea"/>
                  <a:cs typeface="+mn-cs"/>
                  <a:sym typeface="Helvetica Neue"/>
                </a:defRPr>
              </a:pPr>
              <a:r>
                <a:rPr dirty="0">
                  <a:solidFill>
                    <a:srgbClr val="FFFF00"/>
                  </a:solidFill>
                </a:rPr>
                <a:t>Ion source and acc. </a:t>
              </a:r>
            </a:p>
          </p:txBody>
        </p:sp>
        <p:pic>
          <p:nvPicPr>
            <p:cNvPr id="1198" name="UNADJUSTEDNONRAW_thumb_a2b6.jpg" descr="UNADJUSTEDNONRAW_thumb_a2b6.jpg"/>
            <p:cNvPicPr>
              <a:picLocks noChangeAspect="1"/>
            </p:cNvPicPr>
            <p:nvPr/>
          </p:nvPicPr>
          <p:blipFill>
            <a:blip r:embed="rId16" cstate="print">
              <a:extLst>
                <a:ext uri="{28A0092B-C50C-407E-A947-70E740481C1C}">
                  <a14:useLocalDpi xmlns:a14="http://schemas.microsoft.com/office/drawing/2010/main"/>
                </a:ext>
              </a:extLst>
            </a:blip>
            <a:srcRect/>
            <a:stretch>
              <a:fillRect/>
            </a:stretch>
          </p:blipFill>
          <p:spPr>
            <a:xfrm>
              <a:off x="13073216" y="8271195"/>
              <a:ext cx="1972260" cy="2297842"/>
            </a:xfrm>
            <a:prstGeom prst="rect">
              <a:avLst/>
            </a:prstGeom>
            <a:ln w="12700" cap="flat">
              <a:noFill/>
              <a:miter lim="400000"/>
            </a:ln>
            <a:effectLst/>
          </p:spPr>
        </p:pic>
        <p:pic>
          <p:nvPicPr>
            <p:cNvPr id="1199" name="图像" descr="图像"/>
            <p:cNvPicPr>
              <a:picLocks noChangeAspect="1"/>
            </p:cNvPicPr>
            <p:nvPr/>
          </p:nvPicPr>
          <p:blipFill>
            <a:blip r:embed="rId17"/>
            <a:stretch>
              <a:fillRect/>
            </a:stretch>
          </p:blipFill>
          <p:spPr>
            <a:xfrm>
              <a:off x="15058381" y="8255248"/>
              <a:ext cx="1714481" cy="2448280"/>
            </a:xfrm>
            <a:prstGeom prst="rect">
              <a:avLst/>
            </a:prstGeom>
            <a:ln w="12700" cap="flat">
              <a:noFill/>
              <a:miter lim="400000"/>
            </a:ln>
            <a:effectLst/>
          </p:spPr>
        </p:pic>
      </p:grpSp>
      <p:sp>
        <p:nvSpPr>
          <p:cNvPr id="1201" name="Yangping Shen, CIAE…"/>
          <p:cNvSpPr txBox="1"/>
          <p:nvPr/>
        </p:nvSpPr>
        <p:spPr>
          <a:xfrm>
            <a:off x="7771610" y="6296410"/>
            <a:ext cx="5129038" cy="10303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b="1">
                <a:solidFill>
                  <a:srgbClr val="FEFB41"/>
                </a:solidFill>
                <a:latin typeface="+mn-lt"/>
                <a:ea typeface="+mn-ea"/>
                <a:cs typeface="+mn-cs"/>
                <a:sym typeface="Helvetica Neue"/>
              </a:defRPr>
            </a:pPr>
            <a:r>
              <a:t>Yangping Shen, CIAE</a:t>
            </a:r>
          </a:p>
          <a:p>
            <a:pPr>
              <a:defRPr b="1">
                <a:solidFill>
                  <a:srgbClr val="FEFB41"/>
                </a:solidFill>
                <a:latin typeface="+mn-lt"/>
                <a:ea typeface="+mn-ea"/>
                <a:cs typeface="+mn-cs"/>
                <a:sym typeface="Helvetica Neue"/>
              </a:defRPr>
            </a:pPr>
            <a:r>
              <a:t>Jun Su, BNU</a:t>
            </a:r>
          </a:p>
        </p:txBody>
      </p:sp>
      <mc:AlternateContent xmlns:mc="http://schemas.openxmlformats.org/markup-compatibility/2006" xmlns:a14="http://schemas.microsoft.com/office/drawing/2010/main">
        <mc:Choice Requires="a14">
          <p:sp>
            <p:nvSpPr>
              <p:cNvPr id="1202" name="Bing Guo…"/>
              <p:cNvSpPr txBox="1"/>
              <p:nvPr/>
            </p:nvSpPr>
            <p:spPr>
              <a:xfrm>
                <a:off x="0" y="8312809"/>
                <a:ext cx="3661736" cy="1589992"/>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lIns="50800" tIns="50800" rIns="50800" bIns="50800" anchor="ctr">
                <a:spAutoFit/>
              </a:bodyPr>
              <a:lstStyle/>
              <a:p>
                <a:pPr>
                  <a:defRPr b="1">
                    <a:solidFill>
                      <a:srgbClr val="FEFB41"/>
                    </a:solidFill>
                    <a:latin typeface="+mn-lt"/>
                    <a:ea typeface="+mn-ea"/>
                    <a:cs typeface="+mn-cs"/>
                    <a:sym typeface="Helvetica Neue"/>
                  </a:defRPr>
                </a:pPr>
                <a:r>
                  <a:rPr lang="it-IT" dirty="0">
                    <a:solidFill>
                      <a:schemeClr val="accent3"/>
                    </a:solidFill>
                  </a:rPr>
                  <a:t>Bing Guo</a:t>
                </a:r>
              </a:p>
              <a:p>
                <a:pPr>
                  <a:defRPr b="1">
                    <a:solidFill>
                      <a:srgbClr val="FEFB41"/>
                    </a:solidFill>
                    <a:latin typeface="+mn-lt"/>
                    <a:ea typeface="+mn-ea"/>
                    <a:cs typeface="+mn-cs"/>
                    <a:sym typeface="Helvetica Neue"/>
                  </a:defRPr>
                </a:pPr>
                <a:r>
                  <a:rPr lang="it-IT" baseline="31999" dirty="0">
                    <a:solidFill>
                      <a:schemeClr val="accent3"/>
                    </a:solidFill>
                  </a:rPr>
                  <a:t>22</a:t>
                </a:r>
                <a:r>
                  <a:rPr lang="it-IT" dirty="0">
                    <a:solidFill>
                      <a:schemeClr val="accent3"/>
                    </a:solidFill>
                  </a:rPr>
                  <a:t>Ne(</a:t>
                </a:r>
                <a14:m>
                  <m:oMath xmlns:m="http://schemas.openxmlformats.org/officeDocument/2006/math">
                    <m:r>
                      <a:rPr lang="it-IT" sz="3800" i="1">
                        <a:solidFill>
                          <a:schemeClr val="accent3"/>
                        </a:solidFill>
                        <a:latin typeface="Cambria Math" panose="02040503050406030204" pitchFamily="18" charset="0"/>
                      </a:rPr>
                      <m:t>𝛼</m:t>
                    </m:r>
                  </m:oMath>
                </a14:m>
                <a:r>
                  <a:rPr lang="it-IT" dirty="0">
                    <a:solidFill>
                      <a:schemeClr val="accent3"/>
                    </a:solidFill>
                  </a:rPr>
                  <a:t>,n)</a:t>
                </a:r>
                <a:r>
                  <a:rPr lang="it-IT" baseline="31999" dirty="0">
                    <a:solidFill>
                      <a:schemeClr val="accent3"/>
                    </a:solidFill>
                  </a:rPr>
                  <a:t>25</a:t>
                </a:r>
                <a:r>
                  <a:rPr lang="it-IT" dirty="0">
                    <a:solidFill>
                      <a:schemeClr val="accent3"/>
                    </a:solidFill>
                  </a:rPr>
                  <a:t>Mg</a:t>
                </a:r>
              </a:p>
              <a:p>
                <a:pPr>
                  <a:defRPr b="1">
                    <a:solidFill>
                      <a:srgbClr val="FEFB41"/>
                    </a:solidFill>
                    <a:latin typeface="+mn-lt"/>
                    <a:ea typeface="+mn-ea"/>
                    <a:cs typeface="+mn-cs"/>
                    <a:sym typeface="Helvetica Neue"/>
                  </a:defRPr>
                </a:pPr>
                <a:r>
                  <a:rPr lang="it-IT" dirty="0">
                    <a:solidFill>
                      <a:schemeClr val="accent3"/>
                    </a:solidFill>
                  </a:rPr>
                  <a:t>CIAE</a:t>
                </a:r>
              </a:p>
            </p:txBody>
          </p:sp>
        </mc:Choice>
        <mc:Fallback xmlns="">
          <p:sp>
            <p:nvSpPr>
              <p:cNvPr id="1202" name="Bing Guo…"/>
              <p:cNvSpPr txBox="1">
                <a:spLocks noRot="1" noChangeAspect="1" noMove="1" noResize="1" noEditPoints="1" noAdjustHandles="1" noChangeArrowheads="1" noChangeShapeType="1" noTextEdit="1"/>
              </p:cNvSpPr>
              <p:nvPr/>
            </p:nvSpPr>
            <p:spPr>
              <a:xfrm>
                <a:off x="0" y="8312809"/>
                <a:ext cx="3661736" cy="1589992"/>
              </a:xfrm>
              <a:prstGeom prst="rect">
                <a:avLst/>
              </a:prstGeom>
              <a:blipFill>
                <a:blip r:embed="rId18"/>
                <a:stretch>
                  <a:fillRect t="-4615" b="-11538"/>
                </a:stretch>
              </a:blipFill>
              <a:ln w="12700">
                <a:miter lim="400000"/>
              </a:ln>
              <a:extLst>
                <a:ext uri="{C572A759-6A51-4108-AA02-DFA0A04FC94B}">
                  <ma14:wrappingTextBoxFlag xmlns:ma14="http://schemas.microsoft.com/office/mac/drawingml/2011/main" xmlns:m="http://schemas.openxmlformats.org/officeDocument/2006/math" xmlns="" xmlns:a14="http://schemas.microsoft.com/office/drawing/2010/main" val="1"/>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03" name="Shuo Wang…"/>
              <p:cNvSpPr txBox="1"/>
              <p:nvPr/>
            </p:nvSpPr>
            <p:spPr>
              <a:xfrm>
                <a:off x="-1" y="10011103"/>
                <a:ext cx="3661737" cy="1591606"/>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lIns="50800" tIns="50800" rIns="50800" bIns="50800" anchor="ctr">
                <a:spAutoFit/>
              </a:bodyPr>
              <a:lstStyle/>
              <a:p>
                <a:pPr>
                  <a:defRPr b="1">
                    <a:solidFill>
                      <a:srgbClr val="FEFB41"/>
                    </a:solidFill>
                    <a:latin typeface="+mn-lt"/>
                    <a:ea typeface="+mn-ea"/>
                    <a:cs typeface="+mn-cs"/>
                    <a:sym typeface="Helvetica Neue"/>
                  </a:defRPr>
                </a:pPr>
                <a:r>
                  <a:t>Shuo Wang</a:t>
                </a:r>
              </a:p>
              <a:p>
                <a:pPr>
                  <a:defRPr b="1">
                    <a:solidFill>
                      <a:srgbClr val="FEFB41"/>
                    </a:solidFill>
                    <a:latin typeface="+mn-lt"/>
                    <a:ea typeface="+mn-ea"/>
                    <a:cs typeface="+mn-cs"/>
                    <a:sym typeface="Helvetica Neue"/>
                  </a:defRPr>
                </a:pPr>
                <a:r>
                  <a:rPr baseline="31999"/>
                  <a:t>14</a:t>
                </a:r>
                <a:r>
                  <a:t>N(p,</a:t>
                </a:r>
                <a14:m>
                  <m:oMath xmlns:m="http://schemas.openxmlformats.org/officeDocument/2006/math">
                    <m:r>
                      <a:rPr sz="3500" i="1">
                        <a:solidFill>
                          <a:srgbClr val="FEFB41"/>
                        </a:solidFill>
                        <a:latin typeface="Cambria Math" panose="02040503050406030204" pitchFamily="18" charset="0"/>
                      </a:rPr>
                      <m:t>𝛾</m:t>
                    </m:r>
                  </m:oMath>
                </a14:m>
                <a:r>
                  <a:t>)</a:t>
                </a:r>
                <a:r>
                  <a:rPr baseline="31999"/>
                  <a:t>15</a:t>
                </a:r>
                <a:r>
                  <a:t>O</a:t>
                </a:r>
              </a:p>
              <a:p>
                <a:pPr>
                  <a:defRPr b="1">
                    <a:solidFill>
                      <a:srgbClr val="FEFB41"/>
                    </a:solidFill>
                    <a:latin typeface="+mn-lt"/>
                    <a:ea typeface="+mn-ea"/>
                    <a:cs typeface="+mn-cs"/>
                    <a:sym typeface="Helvetica Neue"/>
                  </a:defRPr>
                </a:pPr>
                <a:r>
                  <a:t>SDU</a:t>
                </a:r>
              </a:p>
            </p:txBody>
          </p:sp>
        </mc:Choice>
        <mc:Fallback xmlns="">
          <p:sp>
            <p:nvSpPr>
              <p:cNvPr id="1203" name="Shuo Wang…"/>
              <p:cNvSpPr txBox="1">
                <a:spLocks noRot="1" noChangeAspect="1" noMove="1" noResize="1" noEditPoints="1" noAdjustHandles="1" noChangeArrowheads="1" noChangeShapeType="1" noTextEdit="1"/>
              </p:cNvSpPr>
              <p:nvPr/>
            </p:nvSpPr>
            <p:spPr>
              <a:xfrm>
                <a:off x="-1" y="10011103"/>
                <a:ext cx="3661737" cy="1591606"/>
              </a:xfrm>
              <a:prstGeom prst="rect">
                <a:avLst/>
              </a:prstGeom>
              <a:blipFill>
                <a:blip r:embed="rId19"/>
                <a:stretch>
                  <a:fillRect t="-2381" b="-9524"/>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zh-CN" altLang="en-US">
                    <a:noFill/>
                  </a:rPr>
                  <a:t> </a:t>
                </a:r>
              </a:p>
            </p:txBody>
          </p:sp>
        </mc:Fallback>
      </mc:AlternateContent>
      <p:pic>
        <p:nvPicPr>
          <p:cNvPr id="1204" name="image4.tif" descr="image4.tif"/>
          <p:cNvPicPr>
            <a:picLocks noChangeAspect="1"/>
          </p:cNvPicPr>
          <p:nvPr/>
        </p:nvPicPr>
        <p:blipFill>
          <a:blip r:embed="rId20"/>
          <a:stretch>
            <a:fillRect/>
          </a:stretch>
        </p:blipFill>
        <p:spPr>
          <a:xfrm>
            <a:off x="19707818" y="3952953"/>
            <a:ext cx="2347401" cy="2134001"/>
          </a:xfrm>
          <a:prstGeom prst="rect">
            <a:avLst/>
          </a:prstGeom>
          <a:ln w="12700">
            <a:miter lim="400000"/>
          </a:ln>
        </p:spPr>
      </p:pic>
      <p:sp>
        <p:nvSpPr>
          <p:cNvPr id="1205" name="原子能院，崔保群…"/>
          <p:cNvSpPr txBox="1"/>
          <p:nvPr/>
        </p:nvSpPr>
        <p:spPr>
          <a:xfrm>
            <a:off x="20586591" y="7928356"/>
            <a:ext cx="3451884" cy="1082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algn="l" defTabSz="821531">
              <a:defRPr sz="3100" b="1" u="sng">
                <a:solidFill>
                  <a:schemeClr val="accent4">
                    <a:satOff val="-5343"/>
                    <a:lumOff val="25686"/>
                  </a:schemeClr>
                </a:solidFill>
              </a:defRPr>
            </a:pPr>
            <a:r>
              <a:t>Acc. operation</a:t>
            </a:r>
          </a:p>
          <a:p>
            <a:pPr algn="l" defTabSz="821531">
              <a:defRPr sz="3100" b="1">
                <a:solidFill>
                  <a:srgbClr val="FFFFFF"/>
                </a:solidFill>
              </a:defRPr>
            </a:pPr>
            <a:r>
              <a:t>Long Zhang</a:t>
            </a:r>
          </a:p>
        </p:txBody>
      </p:sp>
      <p:sp>
        <p:nvSpPr>
          <p:cNvPr id="1206" name="原子能院，崔保群…"/>
          <p:cNvSpPr txBox="1"/>
          <p:nvPr/>
        </p:nvSpPr>
        <p:spPr>
          <a:xfrm>
            <a:off x="20586591" y="6478782"/>
            <a:ext cx="3451884" cy="1082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algn="l" defTabSz="821531">
              <a:defRPr sz="3100" b="1" u="sng">
                <a:solidFill>
                  <a:schemeClr val="accent4">
                    <a:satOff val="-5343"/>
                    <a:lumOff val="25686"/>
                  </a:schemeClr>
                </a:solidFill>
              </a:defRPr>
            </a:pPr>
            <a:r>
              <a:t>Site support</a:t>
            </a:r>
          </a:p>
          <a:p>
            <a:pPr algn="l" defTabSz="821531">
              <a:defRPr sz="3100" b="1">
                <a:solidFill>
                  <a:srgbClr val="FFFFFF"/>
                </a:solidFill>
              </a:defRPr>
            </a:pPr>
            <a:r>
              <a:t>Xiaopan Cheng</a:t>
            </a:r>
          </a:p>
        </p:txBody>
      </p:sp>
      <p:sp>
        <p:nvSpPr>
          <p:cNvPr id="1207" name="原子能院，崔保群…"/>
          <p:cNvSpPr txBox="1"/>
          <p:nvPr/>
        </p:nvSpPr>
        <p:spPr>
          <a:xfrm>
            <a:off x="22073804" y="3480186"/>
            <a:ext cx="1863984" cy="24923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algn="l" defTabSz="821531">
              <a:defRPr sz="3100" b="1" u="sng">
                <a:solidFill>
                  <a:schemeClr val="accent4">
                    <a:satOff val="-5343"/>
                    <a:lumOff val="25686"/>
                  </a:schemeClr>
                </a:solidFill>
              </a:defRPr>
            </a:pPr>
            <a:r>
              <a:t>A1 construction</a:t>
            </a:r>
          </a:p>
          <a:p>
            <a:pPr algn="l" defTabSz="821531">
              <a:defRPr sz="3100" b="1">
                <a:solidFill>
                  <a:srgbClr val="FFFFFF"/>
                </a:solidFill>
              </a:defRPr>
            </a:pPr>
            <a:r>
              <a:t>Hongwei Yang</a:t>
            </a:r>
          </a:p>
        </p:txBody>
      </p:sp>
      <p:sp>
        <p:nvSpPr>
          <p:cNvPr id="1208" name="原子能院，崔保群…"/>
          <p:cNvSpPr txBox="1"/>
          <p:nvPr/>
        </p:nvSpPr>
        <p:spPr>
          <a:xfrm>
            <a:off x="20485904" y="2185178"/>
            <a:ext cx="3451884" cy="1082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algn="l" defTabSz="821531">
              <a:defRPr sz="3100" b="1" u="sng">
                <a:solidFill>
                  <a:schemeClr val="accent4">
                    <a:satOff val="-5343"/>
                    <a:lumOff val="25686"/>
                  </a:schemeClr>
                </a:solidFill>
              </a:defRPr>
            </a:pPr>
            <a:r>
              <a:t>Acc. installation</a:t>
            </a:r>
          </a:p>
          <a:p>
            <a:pPr algn="l" defTabSz="821531">
              <a:defRPr sz="3100" b="1">
                <a:solidFill>
                  <a:srgbClr val="FFFFFF"/>
                </a:solidFill>
              </a:defRPr>
            </a:pPr>
            <a:r>
              <a:t>Arjun Li</a:t>
            </a:r>
          </a:p>
        </p:txBody>
      </p:sp>
      <p:sp>
        <p:nvSpPr>
          <p:cNvPr id="1209" name="Jun Su, BNU"/>
          <p:cNvSpPr txBox="1"/>
          <p:nvPr/>
        </p:nvSpPr>
        <p:spPr>
          <a:xfrm>
            <a:off x="5734909" y="11345648"/>
            <a:ext cx="5129038" cy="15002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b="1">
                <a:solidFill>
                  <a:srgbClr val="FEFB41"/>
                </a:solidFill>
                <a:latin typeface="+mn-lt"/>
                <a:ea typeface="+mn-ea"/>
                <a:cs typeface="+mn-cs"/>
                <a:sym typeface="Helvetica Neue"/>
              </a:defRPr>
            </a:pPr>
            <a:endParaRPr/>
          </a:p>
          <a:p>
            <a:pPr>
              <a:defRPr b="1">
                <a:solidFill>
                  <a:srgbClr val="FEFB41"/>
                </a:solidFill>
                <a:latin typeface="+mn-lt"/>
                <a:ea typeface="+mn-ea"/>
                <a:cs typeface="+mn-cs"/>
                <a:sym typeface="Helvetica Neue"/>
              </a:defRPr>
            </a:pPr>
            <a:r>
              <a:t>Jun Su, BNU</a:t>
            </a:r>
          </a:p>
        </p:txBody>
      </p:sp>
      <p:grpSp>
        <p:nvGrpSpPr>
          <p:cNvPr id="44" name="成组">
            <a:extLst>
              <a:ext uri="{FF2B5EF4-FFF2-40B4-BE49-F238E27FC236}">
                <a16:creationId xmlns:a16="http://schemas.microsoft.com/office/drawing/2014/main" id="{6D74A75B-1AB8-847C-23F9-6A396B2EF3D7}"/>
              </a:ext>
            </a:extLst>
          </p:cNvPr>
          <p:cNvGrpSpPr/>
          <p:nvPr/>
        </p:nvGrpSpPr>
        <p:grpSpPr>
          <a:xfrm>
            <a:off x="319670" y="2211528"/>
            <a:ext cx="7625346" cy="4434950"/>
            <a:chOff x="0" y="0"/>
            <a:chExt cx="9743125" cy="4861896"/>
          </a:xfrm>
        </p:grpSpPr>
        <p:pic>
          <p:nvPicPr>
            <p:cNvPr id="45" name="图像" descr="图像">
              <a:extLst>
                <a:ext uri="{FF2B5EF4-FFF2-40B4-BE49-F238E27FC236}">
                  <a16:creationId xmlns:a16="http://schemas.microsoft.com/office/drawing/2014/main" id="{EBE4D443-E678-6190-EF02-C3E81B526383}"/>
                </a:ext>
              </a:extLst>
            </p:cNvPr>
            <p:cNvPicPr>
              <a:picLocks noChangeAspect="1"/>
            </p:cNvPicPr>
            <p:nvPr/>
          </p:nvPicPr>
          <p:blipFill>
            <a:blip r:embed="rId21"/>
            <a:stretch>
              <a:fillRect/>
            </a:stretch>
          </p:blipFill>
          <p:spPr>
            <a:xfrm>
              <a:off x="0" y="0"/>
              <a:ext cx="9743126" cy="4861897"/>
            </a:xfrm>
            <a:prstGeom prst="rect">
              <a:avLst/>
            </a:prstGeom>
            <a:ln w="12700" cap="flat">
              <a:noFill/>
              <a:miter lim="400000"/>
            </a:ln>
            <a:effectLst/>
          </p:spPr>
        </p:pic>
        <p:sp>
          <p:nvSpPr>
            <p:cNvPr id="46" name="ECR">
              <a:extLst>
                <a:ext uri="{FF2B5EF4-FFF2-40B4-BE49-F238E27FC236}">
                  <a16:creationId xmlns:a16="http://schemas.microsoft.com/office/drawing/2014/main" id="{9C89E1FD-AD49-E88B-EEA9-EAEFE85FB25D}"/>
                </a:ext>
              </a:extLst>
            </p:cNvPr>
            <p:cNvSpPr txBox="1"/>
            <p:nvPr/>
          </p:nvSpPr>
          <p:spPr>
            <a:xfrm>
              <a:off x="1677346" y="0"/>
              <a:ext cx="1021913" cy="424064"/>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sz="2100">
                  <a:solidFill>
                    <a:srgbClr val="C05C3C"/>
                  </a:solidFill>
                  <a:latin typeface="Helvetica Neue Medium"/>
                  <a:ea typeface="Helvetica Neue Medium"/>
                  <a:cs typeface="Helvetica Neue Medium"/>
                  <a:sym typeface="Helvetica Neue Medium"/>
                </a:defRPr>
              </a:lvl1pPr>
            </a:lstStyle>
            <a:p>
              <a:r>
                <a:t>ECR</a:t>
              </a:r>
            </a:p>
          </p:txBody>
        </p:sp>
        <p:sp>
          <p:nvSpPr>
            <p:cNvPr id="47" name="LET">
              <a:extLst>
                <a:ext uri="{FF2B5EF4-FFF2-40B4-BE49-F238E27FC236}">
                  <a16:creationId xmlns:a16="http://schemas.microsoft.com/office/drawing/2014/main" id="{1E95493C-B064-A7F0-A855-A8FF0B215782}"/>
                </a:ext>
              </a:extLst>
            </p:cNvPr>
            <p:cNvSpPr txBox="1"/>
            <p:nvPr/>
          </p:nvSpPr>
          <p:spPr>
            <a:xfrm>
              <a:off x="2627018" y="0"/>
              <a:ext cx="1577409" cy="424064"/>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sz="2100">
                  <a:solidFill>
                    <a:srgbClr val="C05C3C"/>
                  </a:solidFill>
                  <a:latin typeface="Helvetica Neue Medium"/>
                  <a:ea typeface="Helvetica Neue Medium"/>
                  <a:cs typeface="Helvetica Neue Medium"/>
                  <a:sym typeface="Helvetica Neue Medium"/>
                </a:defRPr>
              </a:lvl1pPr>
            </a:lstStyle>
            <a:p>
              <a:r>
                <a:t>LET</a:t>
              </a:r>
            </a:p>
          </p:txBody>
        </p:sp>
        <p:sp>
          <p:nvSpPr>
            <p:cNvPr id="48" name="ACC">
              <a:extLst>
                <a:ext uri="{FF2B5EF4-FFF2-40B4-BE49-F238E27FC236}">
                  <a16:creationId xmlns:a16="http://schemas.microsoft.com/office/drawing/2014/main" id="{FCA77F85-98C9-63C0-84A4-9521B5FA349B}"/>
                </a:ext>
              </a:extLst>
            </p:cNvPr>
            <p:cNvSpPr txBox="1"/>
            <p:nvPr/>
          </p:nvSpPr>
          <p:spPr>
            <a:xfrm>
              <a:off x="4082859" y="0"/>
              <a:ext cx="1577409" cy="424064"/>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sz="2100">
                  <a:solidFill>
                    <a:srgbClr val="C05C3C"/>
                  </a:solidFill>
                  <a:latin typeface="Helvetica Neue Medium"/>
                  <a:ea typeface="Helvetica Neue Medium"/>
                  <a:cs typeface="Helvetica Neue Medium"/>
                  <a:sym typeface="Helvetica Neue Medium"/>
                </a:defRPr>
              </a:lvl1pPr>
            </a:lstStyle>
            <a:p>
              <a:r>
                <a:t>ACC</a:t>
              </a:r>
            </a:p>
          </p:txBody>
        </p:sp>
        <p:sp>
          <p:nvSpPr>
            <p:cNvPr id="49" name="HET">
              <a:extLst>
                <a:ext uri="{FF2B5EF4-FFF2-40B4-BE49-F238E27FC236}">
                  <a16:creationId xmlns:a16="http://schemas.microsoft.com/office/drawing/2014/main" id="{586928F8-4267-A52D-89C7-301976174131}"/>
                </a:ext>
              </a:extLst>
            </p:cNvPr>
            <p:cNvSpPr txBox="1"/>
            <p:nvPr/>
          </p:nvSpPr>
          <p:spPr>
            <a:xfrm>
              <a:off x="5145503" y="471347"/>
              <a:ext cx="1446296" cy="424065"/>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sz="2100">
                  <a:solidFill>
                    <a:srgbClr val="C05C3C"/>
                  </a:solidFill>
                  <a:latin typeface="Helvetica Neue Medium"/>
                  <a:ea typeface="Helvetica Neue Medium"/>
                  <a:cs typeface="Helvetica Neue Medium"/>
                  <a:sym typeface="Helvetica Neue Medium"/>
                </a:defRPr>
              </a:lvl1pPr>
            </a:lstStyle>
            <a:p>
              <a:r>
                <a:t>HET</a:t>
              </a:r>
            </a:p>
          </p:txBody>
        </p:sp>
        <p:sp>
          <p:nvSpPr>
            <p:cNvPr id="50" name="BGO/3He">
              <a:extLst>
                <a:ext uri="{FF2B5EF4-FFF2-40B4-BE49-F238E27FC236}">
                  <a16:creationId xmlns:a16="http://schemas.microsoft.com/office/drawing/2014/main" id="{4F96B639-D1FE-A22F-3BBB-12EAE31270DB}"/>
                </a:ext>
              </a:extLst>
            </p:cNvPr>
            <p:cNvSpPr txBox="1"/>
            <p:nvPr/>
          </p:nvSpPr>
          <p:spPr>
            <a:xfrm>
              <a:off x="7625345" y="598347"/>
              <a:ext cx="2089651" cy="424065"/>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2100">
                  <a:solidFill>
                    <a:srgbClr val="C05C3C"/>
                  </a:solidFill>
                  <a:latin typeface="Helvetica Neue Medium"/>
                  <a:ea typeface="Helvetica Neue Medium"/>
                  <a:cs typeface="Helvetica Neue Medium"/>
                  <a:sym typeface="Helvetica Neue Medium"/>
                </a:defRPr>
              </a:pPr>
              <a:r>
                <a:t>BGO/</a:t>
              </a:r>
              <a:r>
                <a:rPr baseline="31999"/>
                <a:t>3</a:t>
              </a:r>
              <a:r>
                <a:t>He</a:t>
              </a:r>
            </a:p>
          </p:txBody>
        </p:sp>
        <p:sp>
          <p:nvSpPr>
            <p:cNvPr id="51" name="HV table">
              <a:extLst>
                <a:ext uri="{FF2B5EF4-FFF2-40B4-BE49-F238E27FC236}">
                  <a16:creationId xmlns:a16="http://schemas.microsoft.com/office/drawing/2014/main" id="{535033EF-7C67-F9FE-22CE-D7F9ED7E1C8A}"/>
                </a:ext>
              </a:extLst>
            </p:cNvPr>
            <p:cNvSpPr txBox="1"/>
            <p:nvPr/>
          </p:nvSpPr>
          <p:spPr>
            <a:xfrm>
              <a:off x="4872928" y="4048942"/>
              <a:ext cx="1577409" cy="424064"/>
            </a:xfrm>
            <a:prstGeom prst="rect">
              <a:avLst/>
            </a:prstGeom>
            <a:solidFill>
              <a:srgbClr val="DFDFD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sz="2100">
                  <a:solidFill>
                    <a:srgbClr val="C05C3C"/>
                  </a:solidFill>
                  <a:latin typeface="Helvetica Neue Medium"/>
                  <a:ea typeface="Helvetica Neue Medium"/>
                  <a:cs typeface="Helvetica Neue Medium"/>
                  <a:sym typeface="Helvetica Neue Medium"/>
                </a:defRPr>
              </a:lvl1pPr>
            </a:lstStyle>
            <a:p>
              <a:r>
                <a:t>HV table</a:t>
              </a:r>
            </a:p>
          </p:txBody>
        </p:sp>
      </p:grpSp>
    </p:spTree>
  </p:cSld>
  <p:clrMapOvr>
    <a:masterClrMapping/>
  </p:clrMapOvr>
  <p:transition spd="med"/>
</p:sld>
</file>

<file path=ppt/theme/theme1.xml><?xml version="1.0" encoding="utf-8"?>
<a:theme xmlns:a="http://schemas.openxmlformats.org/drawingml/2006/main" name="Black">
  <a:themeElements>
    <a:clrScheme name="Black">
      <a:dk1>
        <a:srgbClr val="000000"/>
      </a:dk1>
      <a:lt1>
        <a:srgbClr val="000000"/>
      </a:lt1>
      <a:dk2>
        <a:srgbClr val="A7A7A7"/>
      </a:dk2>
      <a:lt2>
        <a:srgbClr val="535353"/>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a:ea typeface="Helvetica"/>
        <a:cs typeface="Helvetica"/>
      </a:majorFont>
      <a:minorFont>
        <a:latin typeface="Helvetica Neue"/>
        <a:ea typeface="Helvetica Neue"/>
        <a:cs typeface="Helvetica Neue"/>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A7A7A7"/>
      </a:dk2>
      <a:lt2>
        <a:srgbClr val="535353"/>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a:ea typeface="Helvetica"/>
        <a:cs typeface="Helvetica"/>
      </a:majorFont>
      <a:minorFont>
        <a:latin typeface="Helvetica Neue"/>
        <a:ea typeface="Helvetica Neue"/>
        <a:cs typeface="Helvetica Neue"/>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1315</TotalTime>
  <Words>2551</Words>
  <Application>Microsoft Office PowerPoint</Application>
  <PresentationFormat>Custom</PresentationFormat>
  <Paragraphs>541</Paragraphs>
  <Slides>37</Slides>
  <Notes>7</Notes>
  <HiddenSlides>0</HiddenSlides>
  <MMClips>0</MMClips>
  <ScaleCrop>false</ScaleCrop>
  <HeadingPairs>
    <vt:vector size="6" baseType="variant">
      <vt:variant>
        <vt:lpstr>Fonts Used</vt:lpstr>
      </vt:variant>
      <vt:variant>
        <vt:i4>28</vt:i4>
      </vt:variant>
      <vt:variant>
        <vt:lpstr>Theme</vt:lpstr>
      </vt:variant>
      <vt:variant>
        <vt:i4>1</vt:i4>
      </vt:variant>
      <vt:variant>
        <vt:lpstr>Slide Titles</vt:lpstr>
      </vt:variant>
      <vt:variant>
        <vt:i4>37</vt:i4>
      </vt:variant>
    </vt:vector>
  </HeadingPairs>
  <TitlesOfParts>
    <vt:vector size="66" baseType="lpstr">
      <vt:lpstr>Helvetica Light</vt:lpstr>
      <vt:lpstr>Helvetica Neue</vt:lpstr>
      <vt:lpstr>Helvetica Neue Light</vt:lpstr>
      <vt:lpstr>Helvetica Neue Medium</vt:lpstr>
      <vt:lpstr>Lantinghei SC</vt:lpstr>
      <vt:lpstr>仿宋_GB2312</vt:lpstr>
      <vt:lpstr>冬青黑体简体中文 W3</vt:lpstr>
      <vt:lpstr>冬青黑体简体中文 W6</vt:lpstr>
      <vt:lpstr>宋体</vt:lpstr>
      <vt:lpstr>宋体</vt:lpstr>
      <vt:lpstr>幼圆</vt:lpstr>
      <vt:lpstr>微软雅黑</vt:lpstr>
      <vt:lpstr>微软雅黑</vt:lpstr>
      <vt:lpstr>方正兰亭黑_GBK</vt:lpstr>
      <vt:lpstr>等线</vt:lpstr>
      <vt:lpstr>黑体</vt:lpstr>
      <vt:lpstr>黑体</vt:lpstr>
      <vt:lpstr>Arial</vt:lpstr>
      <vt:lpstr>Calibri</vt:lpstr>
      <vt:lpstr>Calibri Light</vt:lpstr>
      <vt:lpstr>Cambria</vt:lpstr>
      <vt:lpstr>Cambria Math</vt:lpstr>
      <vt:lpstr>Comic Sans MS</vt:lpstr>
      <vt:lpstr>Helvetica</vt:lpstr>
      <vt:lpstr>Symbol</vt:lpstr>
      <vt:lpstr>Tahoma</vt:lpstr>
      <vt:lpstr>Times New Roman</vt:lpstr>
      <vt:lpstr>Wingdings</vt:lpstr>
      <vt:lpstr>Black</vt:lpstr>
      <vt:lpstr> Jinping Underground Nuclear Astrophysics (JUNA) Experiments</vt:lpstr>
      <vt:lpstr>China Jinping Underground Laboratory(CJPL)</vt:lpstr>
      <vt:lpstr>PowerPoint Presentation</vt:lpstr>
      <vt:lpstr>PowerPoint Presentation</vt:lpstr>
      <vt:lpstr>PowerPoint Presentation</vt:lpstr>
      <vt:lpstr>Major underground laboratories </vt:lpstr>
      <vt:lpstr>CJPL-II</vt:lpstr>
      <vt:lpstr>Jinping Neutrino Experiment</vt:lpstr>
      <vt:lpstr>JUNA Management</vt:lpstr>
      <vt:lpstr>Goals to be accomplished with JUNA-I</vt:lpstr>
      <vt:lpstr>JUNA funding</vt:lpstr>
      <vt:lpstr>JUNA Team</vt:lpstr>
      <vt:lpstr>JUNA IAC</vt:lpstr>
      <vt:lpstr>Ion source and accelerator</vt:lpstr>
      <vt:lpstr>2020.10-2020.12</vt:lpstr>
      <vt:lpstr>Detection systems</vt:lpstr>
      <vt:lpstr>Target technologies</vt:lpstr>
      <vt:lpstr>Summary of first compain (2022.1-2022.4)</vt:lpstr>
      <vt:lpstr>Listed as major achievement in the talk of President Xi</vt:lpstr>
      <vt:lpstr>Campaign with BGO array</vt:lpstr>
      <vt:lpstr>JUNA vs. LUNA</vt:lpstr>
      <vt:lpstr>Results for 25Mg(p,g)26Mg</vt:lpstr>
      <vt:lpstr>19F(p,ag)16O</vt:lpstr>
      <vt:lpstr>PowerPoint Presentation</vt:lpstr>
      <vt:lpstr>13C(a,n)16O reaction</vt:lpstr>
      <vt:lpstr>Neutron Detector Array</vt:lpstr>
      <vt:lpstr>Highest beam current</vt:lpstr>
      <vt:lpstr>S-factor of 13C(a,n)16O </vt:lpstr>
      <vt:lpstr>13C(α,n)16O reaction rate</vt:lpstr>
      <vt:lpstr>Alpha Strength of the Threshold and Screening Potential</vt:lpstr>
      <vt:lpstr>Efforts towards holy grail in 70 years</vt:lpstr>
      <vt:lpstr>12C(α,γ)16O ：more sensitivity</vt:lpstr>
      <vt:lpstr>12C(α,γ)16O ：more sensitivity, near Gamow window</vt:lpstr>
      <vt:lpstr>Future plan from 2023-2025</vt:lpstr>
      <vt:lpstr>PowerPoint Presentation</vt:lpstr>
      <vt:lpstr>Standard will reduce most of  systematic uncertainties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JUNA progress</dc:title>
  <dc:creator>Xiaodong Tang</dc:creator>
  <cp:lastModifiedBy>xiaotian guo</cp:lastModifiedBy>
  <cp:revision>50</cp:revision>
  <dcterms:modified xsi:type="dcterms:W3CDTF">2022-07-28T23:56:46Z</dcterms:modified>
</cp:coreProperties>
</file>