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8" r:id="rId2"/>
    <p:sldId id="275" r:id="rId3"/>
    <p:sldId id="290" r:id="rId4"/>
    <p:sldId id="281" r:id="rId5"/>
    <p:sldId id="263" r:id="rId6"/>
    <p:sldId id="282" r:id="rId7"/>
    <p:sldId id="284" r:id="rId8"/>
    <p:sldId id="276" r:id="rId9"/>
    <p:sldId id="287" r:id="rId10"/>
    <p:sldId id="288" r:id="rId11"/>
    <p:sldId id="289" r:id="rId12"/>
    <p:sldId id="285" r:id="rId13"/>
    <p:sldId id="28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820A"/>
    <a:srgbClr val="878FA7"/>
    <a:srgbClr val="8793B5"/>
    <a:srgbClr val="717DA3"/>
    <a:srgbClr val="000000"/>
    <a:srgbClr val="D5D5D5"/>
    <a:srgbClr val="B7B7B7"/>
    <a:srgbClr val="C8CEDE"/>
    <a:srgbClr val="BA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" autoAdjust="0"/>
    <p:restoredTop sz="94660"/>
  </p:normalViewPr>
  <p:slideViewPr>
    <p:cSldViewPr>
      <p:cViewPr varScale="1">
        <p:scale>
          <a:sx n="105" d="100"/>
          <a:sy n="105" d="100"/>
        </p:scale>
        <p:origin x="135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F3455-D3F5-4E08-8211-B1394CD6496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29007-79B4-41CF-B5CE-F8C0BF6E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7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0E05-384E-4BEF-91BA-797E17902F30}" type="datetime1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Fusion CS III July,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414E-567F-4AAC-A4F6-F3362B218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0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DF99-14D5-497B-A914-C9E967E79B20}" type="datetime1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Fusion CS III July,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414E-567F-4AAC-A4F6-F3362B218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0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BD42-8BAF-4B46-BDAC-9199C67E2183}" type="datetime1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Fusion CS III July,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414E-567F-4AAC-A4F6-F3362B218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7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243E-3215-4AD3-B1E4-696B157BA8CC}" type="datetime1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Fusion CS III July,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414E-567F-4AAC-A4F6-F3362B218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9E40-290A-40B6-B471-3F5B180D3631}" type="datetime1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Fusion CS III July,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414E-567F-4AAC-A4F6-F3362B218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4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F954-D531-406D-8B54-74334AA5092D}" type="datetime1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Fusion CS III July,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414E-567F-4AAC-A4F6-F3362B218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9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BE26-D929-4769-8D09-3F7D96C2112B}" type="datetime1">
              <a:rPr lang="en-US" smtClean="0"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Fusion CS III July, 2022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414E-567F-4AAC-A4F6-F3362B218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3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BFF9-6753-4AD4-AC8B-10E91DFAF389}" type="datetime1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Fusion CS III July,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414E-567F-4AAC-A4F6-F3362B218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5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2EE6-438D-4330-9DEF-E1574C1555E2}" type="datetime1">
              <a:rPr lang="en-US" smtClean="0"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Fusion CS III July, 2022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414E-567F-4AAC-A4F6-F3362B218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B666-2043-47B1-98CA-35CF051129C9}" type="datetime1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Fusion CS III July,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414E-567F-4AAC-A4F6-F3362B218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1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6C0D-EA0D-441C-BDAA-6DC021BB97FB}" type="datetime1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Fusion CS III July,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414E-567F-4AAC-A4F6-F3362B218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9107-96AE-44CD-8B80-EBF39509E329}" type="datetime1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Solar Fusion CS III July,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0414E-567F-4AAC-A4F6-F3362B218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5.png"/><Relationship Id="rId7" Type="http://schemas.openxmlformats.org/officeDocument/2006/relationships/image" Target="../media/image1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snap.nd.edu/graphics/isnaplogo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0"/>
            <a:ext cx="2863850" cy="12000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52400" y="685800"/>
            <a:ext cx="6705600" cy="0"/>
          </a:xfrm>
          <a:prstGeom prst="line">
            <a:avLst/>
          </a:prstGeom>
          <a:ln w="38100">
            <a:solidFill>
              <a:srgbClr val="EB82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2860" y="6019800"/>
            <a:ext cx="9144000" cy="838200"/>
          </a:xfrm>
          <a:prstGeom prst="rect">
            <a:avLst/>
          </a:prstGeom>
          <a:gradFill flip="none" rotWithShape="1">
            <a:gsLst>
              <a:gs pos="85000">
                <a:srgbClr val="878FA7"/>
              </a:gs>
              <a:gs pos="75000">
                <a:schemeClr val="accent1">
                  <a:lumMod val="45000"/>
                  <a:lumOff val="5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52400" y="990600"/>
            <a:ext cx="5684520" cy="0"/>
          </a:xfrm>
          <a:prstGeom prst="line">
            <a:avLst/>
          </a:prstGeom>
          <a:ln w="38100">
            <a:solidFill>
              <a:srgbClr val="EB82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onmessage.nd.edu/assets/41621/1_university_m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6119828"/>
            <a:ext cx="2209800" cy="6492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0"/>
            <a:ext cx="762000" cy="685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590800"/>
            <a:ext cx="5031509" cy="2466874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6200" y="2765425"/>
            <a:ext cx="3886200" cy="279717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Slides prepared by: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 Robertson</a:t>
            </a: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please give James a break – Just this once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" y="1066800"/>
            <a:ext cx="912114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CASPAR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Underground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Astrophysics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2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" y="6019800"/>
            <a:ext cx="9144000" cy="838200"/>
          </a:xfrm>
          <a:prstGeom prst="rect">
            <a:avLst/>
          </a:prstGeom>
          <a:gradFill flip="none" rotWithShape="1">
            <a:gsLst>
              <a:gs pos="85000">
                <a:srgbClr val="878FA7"/>
              </a:gs>
              <a:gs pos="75000">
                <a:schemeClr val="accent1">
                  <a:lumMod val="45000"/>
                  <a:lumOff val="5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http://onmessage.nd.edu/assets/41621/1_university_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6119830"/>
            <a:ext cx="2209800" cy="6492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8531"/>
            <a:ext cx="762000" cy="763271"/>
          </a:xfrm>
          <a:prstGeom prst="rect">
            <a:avLst/>
          </a:prstGeom>
        </p:spPr>
      </p:pic>
      <p:pic>
        <p:nvPicPr>
          <p:cNvPr id="15" name="Picture 2" descr="http://isnap.nd.edu/graphics/isnaplogo_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863850" cy="12000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64805" y="685800"/>
            <a:ext cx="5669280" cy="0"/>
          </a:xfrm>
          <a:prstGeom prst="line">
            <a:avLst/>
          </a:prstGeom>
          <a:ln w="38100">
            <a:solidFill>
              <a:srgbClr val="EB82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64805" y="762000"/>
            <a:ext cx="4648200" cy="0"/>
          </a:xfrm>
          <a:prstGeom prst="line">
            <a:avLst/>
          </a:prstGeom>
          <a:ln w="38100">
            <a:solidFill>
              <a:srgbClr val="EB82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Solar Fusion CS III July, 2022</a:t>
            </a:r>
            <a:endParaRPr lang="en-US" dirty="0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50091" y="76200"/>
            <a:ext cx="6707909" cy="5032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CASPAR –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Timeline &amp; Situation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91" y="1167823"/>
            <a:ext cx="88605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2018: First commissioning experiments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accelerator calibration measurements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of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N(p,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campaigns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Frentz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2019: First neutron measurements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with investigation of target contaminant background reactions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,n)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(Thesis)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– 2021: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Al(p,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(Gomez et al)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O(𝛼,𝛾)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Dombos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(Submitted)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(Finalizing analysis)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(Analysis ongoing)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 – 2021: CASPAR placed in stand-by mode due to blasting of new cavities nearby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Summer 2023: CASPAR rebuild and recommission for operations, expect to be fully operational by end of the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" y="6019800"/>
            <a:ext cx="9144000" cy="838200"/>
          </a:xfrm>
          <a:prstGeom prst="rect">
            <a:avLst/>
          </a:prstGeom>
          <a:gradFill flip="none" rotWithShape="1">
            <a:gsLst>
              <a:gs pos="85000">
                <a:srgbClr val="878FA7"/>
              </a:gs>
              <a:gs pos="75000">
                <a:schemeClr val="accent1">
                  <a:lumMod val="45000"/>
                  <a:lumOff val="5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http://onmessage.nd.edu/assets/41621/1_university_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6119830"/>
            <a:ext cx="2209800" cy="6492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8531"/>
            <a:ext cx="762000" cy="763271"/>
          </a:xfrm>
          <a:prstGeom prst="rect">
            <a:avLst/>
          </a:prstGeom>
        </p:spPr>
      </p:pic>
      <p:pic>
        <p:nvPicPr>
          <p:cNvPr id="15" name="Picture 2" descr="http://isnap.nd.edu/graphics/isnaplogo_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863850" cy="12000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64805" y="685800"/>
            <a:ext cx="5669280" cy="0"/>
          </a:xfrm>
          <a:prstGeom prst="line">
            <a:avLst/>
          </a:prstGeom>
          <a:ln w="38100">
            <a:solidFill>
              <a:srgbClr val="EB82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64805" y="762000"/>
            <a:ext cx="4648200" cy="0"/>
          </a:xfrm>
          <a:prstGeom prst="line">
            <a:avLst/>
          </a:prstGeom>
          <a:ln w="38100">
            <a:solidFill>
              <a:srgbClr val="EB82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Solar Fusion CS III July, 2022</a:t>
            </a:r>
            <a:endParaRPr lang="en-US" dirty="0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50091" y="76200"/>
            <a:ext cx="6707909" cy="5032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CASPAR –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r="33962"/>
          <a:stretch/>
        </p:blipFill>
        <p:spPr>
          <a:xfrm>
            <a:off x="28957" y="866469"/>
            <a:ext cx="2683163" cy="2468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 t="9192" r="11765" b="11810"/>
          <a:stretch/>
        </p:blipFill>
        <p:spPr>
          <a:xfrm>
            <a:off x="321467" y="3412924"/>
            <a:ext cx="2098142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1823379"/>
            <a:ext cx="2152605" cy="2103120"/>
          </a:xfrm>
          <a:prstGeom prst="rect">
            <a:avLst/>
          </a:prstGeom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2133600" y="4517649"/>
            <a:ext cx="2524398" cy="1485009"/>
            <a:chOff x="4960929" y="2415765"/>
            <a:chExt cx="5062694" cy="321428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/>
            <a:srcRect l="5636" t="-1438" r="15342" b="1"/>
            <a:stretch/>
          </p:blipFill>
          <p:spPr>
            <a:xfrm>
              <a:off x="4960929" y="2415765"/>
              <a:ext cx="5062694" cy="3166734"/>
            </a:xfrm>
            <a:prstGeom prst="rect">
              <a:avLst/>
            </a:prstGeom>
          </p:spPr>
        </p:pic>
        <p:sp>
          <p:nvSpPr>
            <p:cNvPr id="19" name="TextBox 18"/>
            <p:cNvSpPr txBox="1">
              <a:spLocks noChangeAspect="1"/>
            </p:cNvSpPr>
            <p:nvPr/>
          </p:nvSpPr>
          <p:spPr>
            <a:xfrm>
              <a:off x="6650331" y="5097108"/>
              <a:ext cx="3022586" cy="532943"/>
            </a:xfrm>
            <a:prstGeom prst="rect">
              <a:avLst/>
            </a:prstGeom>
            <a:solidFill>
              <a:srgbClr val="FFFFFF">
                <a:alpha val="58824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Calibri Light" panose="020F0302020204030204" pitchFamily="34" charset="0"/>
                </a:rPr>
                <a:t>EJ301D </a:t>
              </a:r>
              <a:r>
                <a:rPr lang="en-US" sz="1000" b="1" dirty="0">
                  <a:latin typeface="Calibri Light" panose="020F0302020204030204" pitchFamily="34" charset="0"/>
                </a:rPr>
                <a:t>neutron </a:t>
              </a:r>
              <a:r>
                <a:rPr lang="en-US" sz="1000" b="1" dirty="0" smtClean="0">
                  <a:latin typeface="Calibri Light" panose="020F0302020204030204" pitchFamily="34" charset="0"/>
                </a:rPr>
                <a:t>detectors</a:t>
              </a:r>
              <a:endParaRPr lang="en-US" sz="1000" b="1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819605" y="1441631"/>
            <a:ext cx="419104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On-going developments prior to start-up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integrated passive/active shielding system for Total Absorption Spectrometer (HECTOR)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environmental and intrinsic backgrounds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 of energy sensitive neutron detectors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and quantify background reactions from material contaminants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target making processes and further detector testing for utilization in an underground environment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8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" y="6019800"/>
            <a:ext cx="9144000" cy="838200"/>
          </a:xfrm>
          <a:prstGeom prst="rect">
            <a:avLst/>
          </a:prstGeom>
          <a:gradFill flip="none" rotWithShape="1">
            <a:gsLst>
              <a:gs pos="85000">
                <a:srgbClr val="878FA7"/>
              </a:gs>
              <a:gs pos="75000">
                <a:schemeClr val="accent1">
                  <a:lumMod val="45000"/>
                  <a:lumOff val="5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http://onmessage.nd.edu/assets/41621/1_university_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6119830"/>
            <a:ext cx="2209800" cy="6492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8531"/>
            <a:ext cx="762000" cy="763271"/>
          </a:xfrm>
          <a:prstGeom prst="rect">
            <a:avLst/>
          </a:prstGeom>
        </p:spPr>
      </p:pic>
      <p:pic>
        <p:nvPicPr>
          <p:cNvPr id="15" name="Picture 2" descr="http://isnap.nd.edu/graphics/isnaplogo_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863850" cy="12000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64805" y="685800"/>
            <a:ext cx="5669280" cy="0"/>
          </a:xfrm>
          <a:prstGeom prst="line">
            <a:avLst/>
          </a:prstGeom>
          <a:ln w="38100">
            <a:solidFill>
              <a:srgbClr val="EB82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64805" y="762000"/>
            <a:ext cx="4648200" cy="0"/>
          </a:xfrm>
          <a:prstGeom prst="line">
            <a:avLst/>
          </a:prstGeom>
          <a:ln w="38100">
            <a:solidFill>
              <a:srgbClr val="EB82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Solar Fusion CS III July, 2022</a:t>
            </a:r>
            <a:endParaRPr lang="en-US" dirty="0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50091" y="76200"/>
            <a:ext cx="6707909" cy="5032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CASPAR –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Moving Forward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91" y="1167823"/>
            <a:ext cx="88605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CASPAR will stay focused on the (p,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,n) reaction regimes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broad energy range although not ideal is still a substantial overlap between aboveground and underground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Discussions underway with funding agency for equipment and system upgrades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 to increase longevity and upper limit on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3-year campaign extremely successful (despite COVID and shutdown for blasting)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science program due to begin in 2023 for 4-year campaign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 of this meeting will steer priorities for CASPAR upcoming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5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" y="6019800"/>
            <a:ext cx="9144000" cy="838200"/>
          </a:xfrm>
          <a:prstGeom prst="rect">
            <a:avLst/>
          </a:prstGeom>
          <a:gradFill flip="none" rotWithShape="1">
            <a:gsLst>
              <a:gs pos="85000">
                <a:srgbClr val="878FA7"/>
              </a:gs>
              <a:gs pos="75000">
                <a:schemeClr val="accent1">
                  <a:lumMod val="45000"/>
                  <a:lumOff val="5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http://onmessage.nd.edu/assets/41621/1_university_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6119830"/>
            <a:ext cx="2209800" cy="6492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8531"/>
            <a:ext cx="762000" cy="763271"/>
          </a:xfrm>
          <a:prstGeom prst="rect">
            <a:avLst/>
          </a:prstGeom>
        </p:spPr>
      </p:pic>
      <p:pic>
        <p:nvPicPr>
          <p:cNvPr id="15" name="Picture 2" descr="http://isnap.nd.edu/graphics/isnaplogo_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863850" cy="12000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64805" y="685800"/>
            <a:ext cx="5669280" cy="0"/>
          </a:xfrm>
          <a:prstGeom prst="line">
            <a:avLst/>
          </a:prstGeom>
          <a:ln w="38100">
            <a:solidFill>
              <a:srgbClr val="EB82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64805" y="762000"/>
            <a:ext cx="4648200" cy="0"/>
          </a:xfrm>
          <a:prstGeom prst="line">
            <a:avLst/>
          </a:prstGeom>
          <a:ln w="38100">
            <a:solidFill>
              <a:srgbClr val="EB82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Solar Fusion CS III July, 2022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0" y="3250386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program funding  NSF-1615197 &amp; NSF-1913746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support: South Dakota Science &amp; Technology Authority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4587240"/>
            <a:ext cx="9135458" cy="1508760"/>
            <a:chOff x="8542" y="4038600"/>
            <a:chExt cx="9135458" cy="15087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5524" y="4038600"/>
              <a:ext cx="8998476" cy="1505843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2" y="4038600"/>
              <a:ext cx="1591658" cy="1508760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19200"/>
            <a:ext cx="1752600" cy="1752600"/>
          </a:xfrm>
          <a:prstGeom prst="rect">
            <a:avLst/>
          </a:prstGeom>
        </p:spPr>
      </p:pic>
      <p:sp>
        <p:nvSpPr>
          <p:cNvPr id="18" name="Title 6"/>
          <p:cNvSpPr txBox="1">
            <a:spLocks/>
          </p:cNvSpPr>
          <p:nvPr/>
        </p:nvSpPr>
        <p:spPr>
          <a:xfrm>
            <a:off x="150091" y="76200"/>
            <a:ext cx="6707909" cy="5032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CASPAR –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091" y="1752600"/>
            <a:ext cx="5031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to James for stepping in for me, and I am sorry I was unable to attend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feel free to contact me for further questions or comments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drobert4@nd.edu</a:t>
            </a:r>
          </a:p>
        </p:txBody>
      </p:sp>
    </p:spTree>
    <p:extLst>
      <p:ext uri="{BB962C8B-B14F-4D97-AF65-F5344CB8AC3E}">
        <p14:creationId xmlns:p14="http://schemas.microsoft.com/office/powerpoint/2010/main" val="9750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" y="6019800"/>
            <a:ext cx="9144000" cy="838200"/>
          </a:xfrm>
          <a:prstGeom prst="rect">
            <a:avLst/>
          </a:prstGeom>
          <a:gradFill flip="none" rotWithShape="1">
            <a:gsLst>
              <a:gs pos="85000">
                <a:srgbClr val="878FA7"/>
              </a:gs>
              <a:gs pos="75000">
                <a:schemeClr val="accent1">
                  <a:lumMod val="45000"/>
                  <a:lumOff val="5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http://onmessage.nd.edu/assets/41621/1_university_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6119830"/>
            <a:ext cx="2209800" cy="6492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8531"/>
            <a:ext cx="762000" cy="763271"/>
          </a:xfrm>
          <a:prstGeom prst="rect">
            <a:avLst/>
          </a:prstGeom>
        </p:spPr>
      </p:pic>
      <p:pic>
        <p:nvPicPr>
          <p:cNvPr id="15" name="Picture 2" descr="http://isnap.nd.edu/graphics/isnaplogo_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863850" cy="12000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64805" y="685800"/>
            <a:ext cx="5669280" cy="0"/>
          </a:xfrm>
          <a:prstGeom prst="line">
            <a:avLst/>
          </a:prstGeom>
          <a:ln w="38100">
            <a:solidFill>
              <a:srgbClr val="EB82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64805" y="762000"/>
            <a:ext cx="4648200" cy="0"/>
          </a:xfrm>
          <a:prstGeom prst="line">
            <a:avLst/>
          </a:prstGeom>
          <a:ln w="38100">
            <a:solidFill>
              <a:srgbClr val="EB82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Solar Fusion CS III July, 2022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8" r="16288"/>
          <a:stretch/>
        </p:blipFill>
        <p:spPr>
          <a:xfrm>
            <a:off x="457200" y="4152478"/>
            <a:ext cx="1524000" cy="1828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l="33796" r="40601"/>
          <a:stretch/>
        </p:blipFill>
        <p:spPr>
          <a:xfrm>
            <a:off x="228600" y="1828800"/>
            <a:ext cx="1981200" cy="1967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0617" y="2073667"/>
            <a:ext cx="36740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Michael </a:t>
            </a:r>
            <a:r>
              <a:rPr lang="en-US" dirty="0" err="1" smtClean="0"/>
              <a:t>Wiescher</a:t>
            </a:r>
            <a:r>
              <a:rPr lang="en-US" dirty="0" smtClean="0"/>
              <a:t> (Notre Dame PI)</a:t>
            </a:r>
          </a:p>
          <a:p>
            <a:r>
              <a:rPr lang="en-US" dirty="0" smtClean="0"/>
              <a:t>Daniel Robertson (Technical Director)</a:t>
            </a:r>
          </a:p>
          <a:p>
            <a:r>
              <a:rPr lang="en-US" dirty="0" err="1" smtClean="0"/>
              <a:t>Manoel</a:t>
            </a:r>
            <a:r>
              <a:rPr lang="en-US" dirty="0" smtClean="0"/>
              <a:t> </a:t>
            </a:r>
            <a:r>
              <a:rPr lang="en-US" dirty="0" err="1" smtClean="0"/>
              <a:t>Couder</a:t>
            </a:r>
            <a:endParaRPr lang="en-US" dirty="0" smtClean="0"/>
          </a:p>
          <a:p>
            <a:r>
              <a:rPr lang="en-US" dirty="0" smtClean="0"/>
              <a:t>Joachim </a:t>
            </a:r>
            <a:r>
              <a:rPr lang="en-US" dirty="0" err="1" smtClean="0"/>
              <a:t>Goerres</a:t>
            </a:r>
            <a:endParaRPr lang="en-US" dirty="0" smtClean="0"/>
          </a:p>
          <a:p>
            <a:r>
              <a:rPr lang="en-US" dirty="0" smtClean="0"/>
              <a:t>Anna Simon-Robertson</a:t>
            </a:r>
          </a:p>
          <a:p>
            <a:r>
              <a:rPr lang="en-US" dirty="0" smtClean="0"/>
              <a:t>2 Graduate Students (Currently)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67569" y="4743712"/>
            <a:ext cx="3424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Frank </a:t>
            </a:r>
            <a:r>
              <a:rPr lang="en-US" dirty="0" err="1" smtClean="0"/>
              <a:t>Strieder</a:t>
            </a:r>
            <a:r>
              <a:rPr lang="en-US" dirty="0" smtClean="0"/>
              <a:t> (School of Mines PI)</a:t>
            </a:r>
          </a:p>
          <a:p>
            <a:r>
              <a:rPr lang="en-US" dirty="0" smtClean="0"/>
              <a:t>3 Graduate Students (Currently) </a:t>
            </a:r>
          </a:p>
        </p:txBody>
      </p:sp>
      <p:sp>
        <p:nvSpPr>
          <p:cNvPr id="21" name="Title 6"/>
          <p:cNvSpPr txBox="1">
            <a:spLocks/>
          </p:cNvSpPr>
          <p:nvPr/>
        </p:nvSpPr>
        <p:spPr>
          <a:xfrm>
            <a:off x="150091" y="76200"/>
            <a:ext cx="6707909" cy="5032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CASPAR – Collaboration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038" y="1118616"/>
            <a:ext cx="8943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</a:rPr>
              <a:t>C</a:t>
            </a:r>
            <a:r>
              <a:rPr lang="en-US" sz="2400" dirty="0"/>
              <a:t>ompact </a:t>
            </a:r>
            <a:r>
              <a:rPr lang="en-US" sz="3200" b="1" i="1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ccelerator </a:t>
            </a:r>
            <a:r>
              <a:rPr lang="en-US" sz="3200" b="1" i="1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ystem for </a:t>
            </a:r>
            <a:r>
              <a:rPr lang="en-US" sz="3200" b="1" i="1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erforming </a:t>
            </a:r>
            <a:r>
              <a:rPr lang="en-US" sz="3200" b="1" i="1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strophysical </a:t>
            </a:r>
            <a:r>
              <a:rPr lang="en-US" sz="3200" b="1" i="1" dirty="0">
                <a:solidFill>
                  <a:srgbClr val="FF0000"/>
                </a:solidFill>
              </a:rPr>
              <a:t>R</a:t>
            </a:r>
            <a:r>
              <a:rPr lang="en-US" sz="2400" dirty="0"/>
              <a:t>esearch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0038" y="1828800"/>
            <a:ext cx="8129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0038" y="4038600"/>
            <a:ext cx="8129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4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" y="6019800"/>
            <a:ext cx="9144000" cy="838200"/>
          </a:xfrm>
          <a:prstGeom prst="rect">
            <a:avLst/>
          </a:prstGeom>
          <a:gradFill flip="none" rotWithShape="1">
            <a:gsLst>
              <a:gs pos="85000">
                <a:srgbClr val="878FA7"/>
              </a:gs>
              <a:gs pos="75000">
                <a:schemeClr val="accent1">
                  <a:lumMod val="45000"/>
                  <a:lumOff val="5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http://onmessage.nd.edu/assets/41621/1_university_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6119830"/>
            <a:ext cx="2209800" cy="6492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8531"/>
            <a:ext cx="762000" cy="763271"/>
          </a:xfrm>
          <a:prstGeom prst="rect">
            <a:avLst/>
          </a:prstGeom>
        </p:spPr>
      </p:pic>
      <p:pic>
        <p:nvPicPr>
          <p:cNvPr id="15" name="Picture 2" descr="http://isnap.nd.edu/graphics/isnaplogo_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863850" cy="12000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64805" y="685800"/>
            <a:ext cx="5669280" cy="0"/>
          </a:xfrm>
          <a:prstGeom prst="line">
            <a:avLst/>
          </a:prstGeom>
          <a:ln w="38100">
            <a:solidFill>
              <a:srgbClr val="EB82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64805" y="762000"/>
            <a:ext cx="4648200" cy="0"/>
          </a:xfrm>
          <a:prstGeom prst="line">
            <a:avLst/>
          </a:prstGeom>
          <a:ln w="38100">
            <a:solidFill>
              <a:srgbClr val="EB82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Solar Fusion CS III July, 2022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1905000"/>
            <a:ext cx="4620848" cy="407830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of reaction yield</a:t>
            </a:r>
          </a:p>
          <a:p>
            <a:pPr marL="742932" lvl="1" indent="-285744"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beam intensity</a:t>
            </a:r>
          </a:p>
          <a:p>
            <a:pPr marL="742932" lvl="1" indent="-285744"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campaign measurements</a:t>
            </a:r>
          </a:p>
          <a:p>
            <a:pPr marL="742932" lvl="1" indent="-285744"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target stability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reduction</a:t>
            </a:r>
          </a:p>
          <a:p>
            <a:pPr marL="742932" lvl="1" indent="-285744"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Cosmic radiation background</a:t>
            </a:r>
          </a:p>
          <a:p>
            <a:pPr marL="742932" lvl="1" indent="-285744"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decay background </a:t>
            </a:r>
          </a:p>
          <a:p>
            <a:pPr marL="742932" lvl="1" indent="-285744"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/ impurity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induced background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sensitivities &amp; tricks</a:t>
            </a:r>
          </a:p>
          <a:p>
            <a:pPr marL="742932" lvl="1" indent="-285744"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efficiencies</a:t>
            </a:r>
          </a:p>
          <a:p>
            <a:pPr marL="742932" lvl="1" indent="-285744"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Cleaner materials</a:t>
            </a:r>
          </a:p>
          <a:p>
            <a:pPr marL="742932" lvl="1" indent="-285744"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 discrimination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43" y="935182"/>
            <a:ext cx="2241907" cy="17373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5648" y="2772885"/>
            <a:ext cx="4085002" cy="317347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Title 6"/>
          <p:cNvSpPr txBox="1">
            <a:spLocks/>
          </p:cNvSpPr>
          <p:nvPr/>
        </p:nvSpPr>
        <p:spPr>
          <a:xfrm>
            <a:off x="150091" y="76200"/>
            <a:ext cx="6784109" cy="5032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CASPAR –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Going underground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92" y="1066800"/>
            <a:ext cx="647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 am going to already assume that with LUNA-MV, JUNA &amp; the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Felsenkeller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case for underground measurements is clear.”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" y="6019800"/>
            <a:ext cx="9144000" cy="838200"/>
          </a:xfrm>
          <a:prstGeom prst="rect">
            <a:avLst/>
          </a:prstGeom>
          <a:gradFill flip="none" rotWithShape="1">
            <a:gsLst>
              <a:gs pos="85000">
                <a:srgbClr val="878FA7"/>
              </a:gs>
              <a:gs pos="75000">
                <a:schemeClr val="accent1">
                  <a:lumMod val="45000"/>
                  <a:lumOff val="5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http://onmessage.nd.edu/assets/41621/1_university_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6119830"/>
            <a:ext cx="2209800" cy="6492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8531"/>
            <a:ext cx="762000" cy="763271"/>
          </a:xfrm>
          <a:prstGeom prst="rect">
            <a:avLst/>
          </a:prstGeom>
        </p:spPr>
      </p:pic>
      <p:pic>
        <p:nvPicPr>
          <p:cNvPr id="15" name="Picture 2" descr="http://isnap.nd.edu/graphics/isnaplogo_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863850" cy="12000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64805" y="685800"/>
            <a:ext cx="5669280" cy="0"/>
          </a:xfrm>
          <a:prstGeom prst="line">
            <a:avLst/>
          </a:prstGeom>
          <a:ln w="38100">
            <a:solidFill>
              <a:srgbClr val="EB82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64805" y="762000"/>
            <a:ext cx="4648200" cy="0"/>
          </a:xfrm>
          <a:prstGeom prst="line">
            <a:avLst/>
          </a:prstGeom>
          <a:ln w="38100">
            <a:solidFill>
              <a:srgbClr val="EB82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Solar Fusion CS III July, 2022</a:t>
            </a:r>
            <a:endParaRPr lang="en-US" dirty="0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50091" y="76200"/>
            <a:ext cx="6707909" cy="5032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CASPAR – Location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77"/>
          <a:stretch/>
        </p:blipFill>
        <p:spPr>
          <a:xfrm>
            <a:off x="4572000" y="1229355"/>
            <a:ext cx="4417314" cy="2548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9198" y="133571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 Hills, SD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345" y="4376339"/>
            <a:ext cx="79005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Facility site is in Lead, SD at the Sanford underground Research Facility (SURF)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collaborating institution is 1 hour from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science facilities operational at same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onsite facility management and support staff 24/7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monitoring and available tech support of local conditions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" y="1320911"/>
            <a:ext cx="4528358" cy="2406257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655618" y="1818796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951018" y="2123596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91749" y="1741107"/>
            <a:ext cx="893193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Lead, SD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96769" y="2332138"/>
            <a:ext cx="1404487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Notre Dame, IN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6" y="743479"/>
            <a:ext cx="8766808" cy="5371042"/>
          </a:xfrm>
          <a:prstGeom prst="rect">
            <a:avLst/>
          </a:prstGeom>
        </p:spPr>
      </p:pic>
      <p:pic>
        <p:nvPicPr>
          <p:cNvPr id="1026" name="Picture 2" descr="http://isnap.nd.edu/graphics/isnaplogo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0"/>
            <a:ext cx="2863850" cy="12000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" y="6019800"/>
            <a:ext cx="9144000" cy="838200"/>
          </a:xfrm>
          <a:prstGeom prst="rect">
            <a:avLst/>
          </a:prstGeom>
          <a:gradFill flip="none" rotWithShape="1">
            <a:gsLst>
              <a:gs pos="85000">
                <a:srgbClr val="878FA7"/>
              </a:gs>
              <a:gs pos="75000">
                <a:schemeClr val="accent1">
                  <a:lumMod val="45000"/>
                  <a:lumOff val="5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http://onmessage.nd.edu/assets/41621/1_university_ma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6119828"/>
            <a:ext cx="2209800" cy="6492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0"/>
            <a:ext cx="762000" cy="685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949" y="5410200"/>
            <a:ext cx="3819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Sanford Underground Research Facility</a:t>
            </a:r>
          </a:p>
          <a:p>
            <a:pPr algn="r"/>
            <a:r>
              <a:rPr lang="en-US" dirty="0" smtClean="0"/>
              <a:t>(4850L)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78145" y="1090172"/>
            <a:ext cx="2742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4300 </a:t>
            </a:r>
            <a:r>
              <a:rPr lang="en-US" sz="2400" b="1" dirty="0" err="1" smtClean="0">
                <a:solidFill>
                  <a:srgbClr val="FF0000"/>
                </a:solidFill>
              </a:rPr>
              <a:t>mwe</a:t>
            </a:r>
            <a:r>
              <a:rPr lang="en-US" sz="2400" b="1" dirty="0" smtClean="0">
                <a:solidFill>
                  <a:srgbClr val="FF0000"/>
                </a:solidFill>
              </a:rPr>
              <a:t> Shielding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Solar Fusion CS III July, 2022</a:t>
            </a:r>
            <a:endParaRPr lang="en-US" dirty="0"/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150091" y="76200"/>
            <a:ext cx="6784109" cy="5032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CASPAR – Location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Underground (1/2)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64805" y="685800"/>
            <a:ext cx="5669280" cy="0"/>
          </a:xfrm>
          <a:prstGeom prst="line">
            <a:avLst/>
          </a:prstGeom>
          <a:ln w="38100">
            <a:solidFill>
              <a:srgbClr val="EB82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64805" y="762000"/>
            <a:ext cx="4648200" cy="0"/>
          </a:xfrm>
          <a:prstGeom prst="line">
            <a:avLst/>
          </a:prstGeom>
          <a:ln w="38100">
            <a:solidFill>
              <a:srgbClr val="EB82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953000" y="5047721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rot="20479160">
            <a:off x="5828538" y="5253339"/>
            <a:ext cx="2121895" cy="504343"/>
          </a:xfrm>
          <a:prstGeom prst="parallelogram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" y="6019800"/>
            <a:ext cx="9144000" cy="838200"/>
          </a:xfrm>
          <a:prstGeom prst="rect">
            <a:avLst/>
          </a:prstGeom>
          <a:gradFill flip="none" rotWithShape="1">
            <a:gsLst>
              <a:gs pos="85000">
                <a:srgbClr val="878FA7"/>
              </a:gs>
              <a:gs pos="75000">
                <a:schemeClr val="accent1">
                  <a:lumMod val="45000"/>
                  <a:lumOff val="5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http://onmessage.nd.edu/assets/41621/1_university_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6119830"/>
            <a:ext cx="2209800" cy="6492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8531"/>
            <a:ext cx="762000" cy="763271"/>
          </a:xfrm>
          <a:prstGeom prst="rect">
            <a:avLst/>
          </a:prstGeom>
        </p:spPr>
      </p:pic>
      <p:pic>
        <p:nvPicPr>
          <p:cNvPr id="15" name="Picture 2" descr="http://isnap.nd.edu/graphics/isnaplogo_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863850" cy="12000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64805" y="685800"/>
            <a:ext cx="5669280" cy="0"/>
          </a:xfrm>
          <a:prstGeom prst="line">
            <a:avLst/>
          </a:prstGeom>
          <a:ln w="38100">
            <a:solidFill>
              <a:srgbClr val="EB82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64805" y="762000"/>
            <a:ext cx="4648200" cy="0"/>
          </a:xfrm>
          <a:prstGeom prst="line">
            <a:avLst/>
          </a:prstGeom>
          <a:ln w="38100">
            <a:solidFill>
              <a:srgbClr val="EB82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Solar Fusion CS III July, 2022</a:t>
            </a:r>
            <a:endParaRPr lang="en-US" dirty="0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50091" y="76200"/>
            <a:ext cx="6784109" cy="5032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CASPAR – Location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Underground (2/2)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91" y="1167823"/>
            <a:ext cx="88605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4,850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below surface of black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hills – Old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Homestake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Gold Mine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in 4,300 meters water equivalent of shielding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muon flux equal to 4.4 x 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µ / cm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shaft access, with CASPAR connected closely to the Ross shaft for ease of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CASPAR lab is stand alone facility with no shared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located near LBNF-DUNE facility (Under construction)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Surrounding utilities under extensive upgrade due to location of DUNE 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help in expansion and upgrade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" y="6019800"/>
            <a:ext cx="9144000" cy="838200"/>
          </a:xfrm>
          <a:prstGeom prst="rect">
            <a:avLst/>
          </a:prstGeom>
          <a:gradFill flip="none" rotWithShape="1">
            <a:gsLst>
              <a:gs pos="85000">
                <a:srgbClr val="878FA7"/>
              </a:gs>
              <a:gs pos="75000">
                <a:schemeClr val="accent1">
                  <a:lumMod val="45000"/>
                  <a:lumOff val="5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http://onmessage.nd.edu/assets/41621/1_university_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6119830"/>
            <a:ext cx="2209800" cy="6492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8531"/>
            <a:ext cx="762000" cy="763271"/>
          </a:xfrm>
          <a:prstGeom prst="rect">
            <a:avLst/>
          </a:prstGeom>
        </p:spPr>
      </p:pic>
      <p:pic>
        <p:nvPicPr>
          <p:cNvPr id="15" name="Picture 2" descr="http://isnap.nd.edu/graphics/isnaplogo_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863850" cy="12000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64805" y="685800"/>
            <a:ext cx="5669280" cy="0"/>
          </a:xfrm>
          <a:prstGeom prst="line">
            <a:avLst/>
          </a:prstGeom>
          <a:ln w="38100">
            <a:solidFill>
              <a:srgbClr val="EB82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64805" y="762000"/>
            <a:ext cx="4648200" cy="0"/>
          </a:xfrm>
          <a:prstGeom prst="line">
            <a:avLst/>
          </a:prstGeom>
          <a:ln w="38100">
            <a:solidFill>
              <a:srgbClr val="EB82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Solar Fusion CS III July, 2022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901337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1095103"/>
            <a:ext cx="3703320" cy="235527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itle 6"/>
          <p:cNvSpPr txBox="1">
            <a:spLocks/>
          </p:cNvSpPr>
          <p:nvPr/>
        </p:nvSpPr>
        <p:spPr>
          <a:xfrm>
            <a:off x="150091" y="76200"/>
            <a:ext cx="6707909" cy="5032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CASPAR – Facility Layout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 rot="19251720">
            <a:off x="4054822" y="4045393"/>
            <a:ext cx="3059571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400800" y="4648200"/>
            <a:ext cx="658933" cy="60960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88283" y="5068669"/>
            <a:ext cx="1950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Accelerator &amp; beamline location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" y="6019800"/>
            <a:ext cx="9144000" cy="838200"/>
          </a:xfrm>
          <a:prstGeom prst="rect">
            <a:avLst/>
          </a:prstGeom>
          <a:gradFill flip="none" rotWithShape="1">
            <a:gsLst>
              <a:gs pos="85000">
                <a:srgbClr val="878FA7"/>
              </a:gs>
              <a:gs pos="75000">
                <a:schemeClr val="accent1">
                  <a:lumMod val="45000"/>
                  <a:lumOff val="5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http://onmessage.nd.edu/assets/41621/1_university_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6119830"/>
            <a:ext cx="2209800" cy="6492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8531"/>
            <a:ext cx="762000" cy="763271"/>
          </a:xfrm>
          <a:prstGeom prst="rect">
            <a:avLst/>
          </a:prstGeom>
        </p:spPr>
      </p:pic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Solar Fusion CS III July, 2022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5805"/>
            <a:ext cx="9144000" cy="3299995"/>
          </a:xfrm>
          <a:prstGeom prst="rect">
            <a:avLst/>
          </a:prstGeom>
        </p:spPr>
      </p:pic>
      <p:pic>
        <p:nvPicPr>
          <p:cNvPr id="11" name="Picture 2" descr="http://isnap.nd.edu/graphics/isnaplogo_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0"/>
            <a:ext cx="2863850" cy="12000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4907122"/>
            <a:ext cx="1884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i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BEAM</a:t>
            </a:r>
            <a:endParaRPr lang="en-US" sz="5400" b="0" i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43200" y="5410200"/>
            <a:ext cx="5486400" cy="0"/>
          </a:xfrm>
          <a:prstGeom prst="straightConnector1">
            <a:avLst/>
          </a:prstGeom>
          <a:ln w="92075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4805" y="685800"/>
            <a:ext cx="5669280" cy="0"/>
          </a:xfrm>
          <a:prstGeom prst="line">
            <a:avLst/>
          </a:prstGeom>
          <a:ln w="38100">
            <a:solidFill>
              <a:srgbClr val="EB82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64805" y="762000"/>
            <a:ext cx="4648200" cy="0"/>
          </a:xfrm>
          <a:prstGeom prst="line">
            <a:avLst/>
          </a:prstGeom>
          <a:ln w="38100">
            <a:solidFill>
              <a:srgbClr val="EB82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6"/>
          <p:cNvSpPr txBox="1">
            <a:spLocks/>
          </p:cNvSpPr>
          <p:nvPr/>
        </p:nvSpPr>
        <p:spPr>
          <a:xfrm>
            <a:off x="150091" y="76200"/>
            <a:ext cx="6707909" cy="5032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CASPAR – Beamline Layout (1/2)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" y="6019800"/>
            <a:ext cx="9144000" cy="838200"/>
          </a:xfrm>
          <a:prstGeom prst="rect">
            <a:avLst/>
          </a:prstGeom>
          <a:gradFill flip="none" rotWithShape="1">
            <a:gsLst>
              <a:gs pos="85000">
                <a:srgbClr val="878FA7"/>
              </a:gs>
              <a:gs pos="75000">
                <a:schemeClr val="accent1">
                  <a:lumMod val="45000"/>
                  <a:lumOff val="5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http://onmessage.nd.edu/assets/41621/1_university_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6119830"/>
            <a:ext cx="2209800" cy="6492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8531"/>
            <a:ext cx="762000" cy="763271"/>
          </a:xfrm>
          <a:prstGeom prst="rect">
            <a:avLst/>
          </a:prstGeom>
        </p:spPr>
      </p:pic>
      <p:pic>
        <p:nvPicPr>
          <p:cNvPr id="15" name="Picture 2" descr="http://isnap.nd.edu/graphics/isnaplogo_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52400"/>
            <a:ext cx="2863850" cy="12000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64805" y="685800"/>
            <a:ext cx="5669280" cy="0"/>
          </a:xfrm>
          <a:prstGeom prst="line">
            <a:avLst/>
          </a:prstGeom>
          <a:ln w="38100">
            <a:solidFill>
              <a:srgbClr val="EB82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64805" y="762000"/>
            <a:ext cx="4648200" cy="0"/>
          </a:xfrm>
          <a:prstGeom prst="line">
            <a:avLst/>
          </a:prstGeom>
          <a:ln w="38100">
            <a:solidFill>
              <a:srgbClr val="EB82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Solar Fusion CS III July, 2022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" b="15910"/>
          <a:stretch/>
        </p:blipFill>
        <p:spPr>
          <a:xfrm>
            <a:off x="76200" y="840104"/>
            <a:ext cx="8952092" cy="3122296"/>
          </a:xfrm>
          <a:prstGeom prst="rect">
            <a:avLst/>
          </a:prstGeom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150091" y="76200"/>
            <a:ext cx="6707909" cy="5032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CASPAR –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Facility &amp; Stats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580487"/>
              </p:ext>
            </p:extLst>
          </p:nvPr>
        </p:nvGraphicFramePr>
        <p:xfrm>
          <a:off x="85021" y="4029711"/>
          <a:ext cx="893445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0579">
                  <a:extLst>
                    <a:ext uri="{9D8B030D-6E8A-4147-A177-3AD203B41FA5}">
                      <a16:colId xmlns:a16="http://schemas.microsoft.com/office/drawing/2014/main" val="40094490"/>
                    </a:ext>
                  </a:extLst>
                </a:gridCol>
                <a:gridCol w="6123871">
                  <a:extLst>
                    <a:ext uri="{9D8B030D-6E8A-4147-A177-3AD203B41FA5}">
                      <a16:colId xmlns:a16="http://schemas.microsoft.com/office/drawing/2014/main" val="2451375278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MV JN Model Van de Graff Accelerator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Voltage range ~ 150</a:t>
                      </a:r>
                      <a:r>
                        <a:rPr lang="en-US" sz="1200" baseline="0" dirty="0" smtClean="0"/>
                        <a:t> kV – 1.1 MV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10407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Gas</a:t>
                      </a:r>
                      <a:r>
                        <a:rPr lang="en-US" sz="1200" baseline="0" dirty="0" smtClean="0"/>
                        <a:t> fed radio frequency source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Proton beam and alpha</a:t>
                      </a:r>
                      <a:r>
                        <a:rPr lang="en-US" sz="1200" baseline="0" dirty="0" smtClean="0"/>
                        <a:t> beam to target, 200 – 250 </a:t>
                      </a:r>
                      <a:r>
                        <a:rPr lang="el-GR" sz="1200" baseline="0" dirty="0" smtClean="0"/>
                        <a:t>μ</a:t>
                      </a:r>
                      <a:r>
                        <a:rPr lang="en-US" sz="1200" baseline="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5876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Analyzing</a:t>
                      </a:r>
                      <a:r>
                        <a:rPr lang="en-US" sz="1200" baseline="0" dirty="0" smtClean="0"/>
                        <a:t> magnet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25-degree, with 0-degree and “mass-2” ports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39259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Beamline</a:t>
                      </a:r>
                      <a:r>
                        <a:rPr lang="en-US" sz="1200" baseline="0" dirty="0" smtClean="0"/>
                        <a:t> and pumping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 </a:t>
                      </a:r>
                      <a:r>
                        <a:rPr lang="en-US" sz="1200" dirty="0" err="1" smtClean="0"/>
                        <a:t>conflat</a:t>
                      </a:r>
                      <a:r>
                        <a:rPr lang="en-US" sz="1200" baseline="0" dirty="0" smtClean="0"/>
                        <a:t> system with magnetic levitation turbo pumps and dry scroll backing pumps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56493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Typical</a:t>
                      </a:r>
                      <a:r>
                        <a:rPr lang="en-US" sz="1200" baseline="0" dirty="0" smtClean="0"/>
                        <a:t> vacuum operating range 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 x 10</a:t>
                      </a:r>
                      <a:r>
                        <a:rPr lang="en-US" sz="1200" baseline="30000" dirty="0" smtClean="0"/>
                        <a:t>-8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Torr</a:t>
                      </a:r>
                      <a:endParaRPr lang="en-US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07705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Target stations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Extended,</a:t>
                      </a:r>
                      <a:r>
                        <a:rPr lang="en-US" sz="1200" baseline="0" dirty="0" smtClean="0"/>
                        <a:t> recirculating, windowless gas target &amp; Solid target stations interchangeable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9493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Workforce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Graduate student,</a:t>
                      </a:r>
                      <a:r>
                        <a:rPr lang="en-US" sz="1200" baseline="0" dirty="0" smtClean="0"/>
                        <a:t> postdoc and faculty driven. No operators.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220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7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825</Words>
  <Application>Microsoft Office PowerPoint</Application>
  <PresentationFormat>On-screen Show (4:3)</PresentationFormat>
  <Paragraphs>131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Times New Roman</vt:lpstr>
      <vt:lpstr>Office Theme</vt:lpstr>
      <vt:lpstr>CASPAR Underground Nuclear Astrophysics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Notre Dame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Robertson</dc:creator>
  <cp:lastModifiedBy>Daniel Robertson</cp:lastModifiedBy>
  <cp:revision>128</cp:revision>
  <dcterms:created xsi:type="dcterms:W3CDTF">2015-04-17T16:10:06Z</dcterms:created>
  <dcterms:modified xsi:type="dcterms:W3CDTF">2022-07-27T18:08:01Z</dcterms:modified>
</cp:coreProperties>
</file>