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5143500" cx="9144000"/>
  <p:notesSz cx="6858000" cy="9144000"/>
  <p:embeddedFontLst>
    <p:embeddedFont>
      <p:font typeface="Pacifico"/>
      <p:regular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23" Type="http://schemas.openxmlformats.org/officeDocument/2006/relationships/slide" Target="slides/slide18.xml"/><Relationship Id="rId45" Type="http://schemas.openxmlformats.org/officeDocument/2006/relationships/font" Target="fonts/Pacific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e8dd0ab7ad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e8dd0ab7ad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e8dd0ab7a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e8dd0ab7a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e99b029947_0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2e99b029947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e99b029947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e99b029947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e99b029947_0_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e99b029947_0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e9657a8361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e9657a836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e8dd0ab7a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2e8dd0ab7a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e9657a8361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2e9657a8361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e99b029947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2e99b029947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e9657a8361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2e9657a8361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e99b029947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2e99b029947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e99b029947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2e99b029947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e99b029947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2e99b029947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e9657a8361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2e9657a8361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e9657a8361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2e9657a8361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2e9657a8361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2e9657a8361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2e8dd0ab7ad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2e8dd0ab7ad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2e8dd0ab7ad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2e8dd0ab7ad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2e8dd0ab7a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2e8dd0ab7a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e8dd0ab7ad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2e8dd0ab7ad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2e99b029947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2e99b029947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e8dd0ab7ad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e8dd0ab7ad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2e8dd0ab7a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2e8dd0ab7a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2e8dd0ab7a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2e8dd0ab7a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2e8dd0ab7a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2e8dd0ab7a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2e99b029947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2e99b029947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2e8dd0ab7ad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2e8dd0ab7ad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2e8dd0ab7ad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2e8dd0ab7ad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2e8dd0ab7ad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2e8dd0ab7ad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2e99b029947_0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2e99b029947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2e8dd0ab7ad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2e8dd0ab7ad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2e8dd0ab7ad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3" name="Google Shape;563;g2e8dd0ab7ad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e99b029947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e99b029947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e8dd0ab7a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e8dd0ab7a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e8dd0ab7a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e8dd0ab7a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e8dd0ab7a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e8dd0ab7a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e99b029947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e99b029947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e8dd0ab7a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e8dd0ab7a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16.png"/><Relationship Id="rId5"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hyperlink" Target="https://en.wikipedia.org/wiki/Wilks%27_theore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0.png"/><Relationship Id="rId4" Type="http://schemas.openxmlformats.org/officeDocument/2006/relationships/image" Target="../media/image20.png"/><Relationship Id="rId11" Type="http://schemas.openxmlformats.org/officeDocument/2006/relationships/hyperlink" Target="https://en.wikipedia.org/wiki/Wilks%27_theorem" TargetMode="External"/><Relationship Id="rId10" Type="http://schemas.openxmlformats.org/officeDocument/2006/relationships/hyperlink" Target="https://en.wikipedia.org/wiki/F-test" TargetMode="External"/><Relationship Id="rId9" Type="http://schemas.openxmlformats.org/officeDocument/2006/relationships/image" Target="../media/image13.png"/><Relationship Id="rId5" Type="http://schemas.openxmlformats.org/officeDocument/2006/relationships/hyperlink" Target="https://en.wikipedia.org/wiki/Bayesian_information_criterion" TargetMode="External"/><Relationship Id="rId6" Type="http://schemas.openxmlformats.org/officeDocument/2006/relationships/image" Target="../media/image21.png"/><Relationship Id="rId7" Type="http://schemas.openxmlformats.org/officeDocument/2006/relationships/image" Target="../media/image28.png"/><Relationship Id="rId8" Type="http://schemas.openxmlformats.org/officeDocument/2006/relationships/hyperlink" Target="https://en.wikipedia.org/wiki/Akaike_information_criterion"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bayesball.github.io/BOOK/simulation-by-markov-chain-monte-carlo.html" TargetMode="External"/><Relationship Id="rId4" Type="http://schemas.openxmlformats.org/officeDocument/2006/relationships/image" Target="../media/image14.png"/><Relationship Id="rId5"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hyperlink" Target="https://github.com/dgerosa/astrostatistics_bicocca_2024" TargetMode="External"/><Relationship Id="rId5" Type="http://schemas.openxmlformats.org/officeDocument/2006/relationships/hyperlink" Target="https://stevertaylor.github.io/"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9.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4.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4.png"/><Relationship Id="rId4" Type="http://schemas.openxmlformats.org/officeDocument/2006/relationships/image" Target="../media/image44.png"/><Relationship Id="rId5" Type="http://schemas.openxmlformats.org/officeDocument/2006/relationships/image" Target="../media/image3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2.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6.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3.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41.png"/><Relationship Id="rId4" Type="http://schemas.openxmlformats.org/officeDocument/2006/relationships/image" Target="../media/image25.png"/><Relationship Id="rId5" Type="http://schemas.openxmlformats.org/officeDocument/2006/relationships/image" Target="../media/image4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hyperlink" Target="https://distill.pub/2019/visual-exploration-gaussian-processe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0.png"/><Relationship Id="rId4" Type="http://schemas.openxmlformats.org/officeDocument/2006/relationships/image" Target="../media/image35.png"/><Relationship Id="rId5" Type="http://schemas.openxmlformats.org/officeDocument/2006/relationships/image" Target="../media/image34.png"/><Relationship Id="rId6" Type="http://schemas.openxmlformats.org/officeDocument/2006/relationships/image" Target="../media/image43.png"/><Relationship Id="rId7" Type="http://schemas.openxmlformats.org/officeDocument/2006/relationships/hyperlink" Target="https://ui.adsabs.harvard.edu/abs/2021A%26A...645A..58P/abstract"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47.pn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42.png"/><Relationship Id="rId4" Type="http://schemas.openxmlformats.org/officeDocument/2006/relationships/image" Target="../media/image50.png"/><Relationship Id="rId5" Type="http://schemas.openxmlformats.org/officeDocument/2006/relationships/image" Target="../media/image49.png"/><Relationship Id="rId6" Type="http://schemas.openxmlformats.org/officeDocument/2006/relationships/image" Target="../media/image46.png"/><Relationship Id="rId7" Type="http://schemas.openxmlformats.org/officeDocument/2006/relationships/image" Target="../media/image5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4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3.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0" y="4790325"/>
            <a:ext cx="9154200" cy="353100"/>
          </a:xfrm>
          <a:prstGeom prst="rect">
            <a:avLst/>
          </a:prstGeom>
          <a:solidFill>
            <a:srgbClr val="59595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 name="Google Shape;55;p13"/>
          <p:cNvSpPr txBox="1"/>
          <p:nvPr>
            <p:ph type="ctrTitle"/>
          </p:nvPr>
        </p:nvSpPr>
        <p:spPr>
          <a:xfrm>
            <a:off x="311700" y="851475"/>
            <a:ext cx="8520600" cy="12600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sz="4500"/>
              <a:t>Astrostatistics for Exoplanets</a:t>
            </a:r>
            <a:endParaRPr sz="4500"/>
          </a:p>
        </p:txBody>
      </p:sp>
      <p:sp>
        <p:nvSpPr>
          <p:cNvPr id="56" name="Google Shape;56;p13"/>
          <p:cNvSpPr txBox="1"/>
          <p:nvPr>
            <p:ph idx="1" type="subTitle"/>
          </p:nvPr>
        </p:nvSpPr>
        <p:spPr>
          <a:xfrm>
            <a:off x="311700" y="2148325"/>
            <a:ext cx="8520600" cy="792600"/>
          </a:xfrm>
          <a:prstGeom prst="rect">
            <a:avLst/>
          </a:prstGeom>
        </p:spPr>
        <p:txBody>
          <a:bodyPr anchorCtr="0" anchor="t" bIns="91425" lIns="91425" spcFirstLastPara="1" rIns="91425" wrap="square" tIns="91425">
            <a:normAutofit/>
          </a:bodyPr>
          <a:lstStyle/>
          <a:p>
            <a:pPr indent="0" lvl="0" marL="0" rtl="0" algn="ctr">
              <a:lnSpc>
                <a:spcPct val="90000"/>
              </a:lnSpc>
              <a:spcBef>
                <a:spcPts val="0"/>
              </a:spcBef>
              <a:spcAft>
                <a:spcPts val="0"/>
              </a:spcAft>
              <a:buNone/>
            </a:pPr>
            <a:r>
              <a:rPr b="1" lang="en-GB" sz="1700"/>
              <a:t>Guillem Anglada-Escudé</a:t>
            </a:r>
            <a:endParaRPr b="1" sz="1700"/>
          </a:p>
          <a:p>
            <a:pPr indent="0" lvl="0" marL="0" rtl="0" algn="ctr">
              <a:lnSpc>
                <a:spcPct val="90000"/>
              </a:lnSpc>
              <a:spcBef>
                <a:spcPts val="0"/>
              </a:spcBef>
              <a:spcAft>
                <a:spcPts val="0"/>
              </a:spcAft>
              <a:buNone/>
            </a:pPr>
            <a:r>
              <a:rPr lang="en-GB" sz="1700"/>
              <a:t>Staff Scientist, ICE-CSIC &amp; IEEC</a:t>
            </a:r>
            <a:endParaRPr sz="1700"/>
          </a:p>
        </p:txBody>
      </p:sp>
      <p:pic>
        <p:nvPicPr>
          <p:cNvPr id="57" name="Google Shape;57;p13"/>
          <p:cNvPicPr preferRelativeResize="0"/>
          <p:nvPr/>
        </p:nvPicPr>
        <p:blipFill>
          <a:blip r:embed="rId3">
            <a:alphaModFix/>
          </a:blip>
          <a:stretch>
            <a:fillRect/>
          </a:stretch>
        </p:blipFill>
        <p:spPr>
          <a:xfrm>
            <a:off x="918850" y="3766063"/>
            <a:ext cx="7486589" cy="792600"/>
          </a:xfrm>
          <a:prstGeom prst="rect">
            <a:avLst/>
          </a:prstGeom>
          <a:noFill/>
          <a:ln>
            <a:noFill/>
          </a:ln>
        </p:spPr>
      </p:pic>
      <p:sp>
        <p:nvSpPr>
          <p:cNvPr id="58" name="Google Shape;58;p13"/>
          <p:cNvSpPr txBox="1"/>
          <p:nvPr/>
        </p:nvSpPr>
        <p:spPr>
          <a:xfrm>
            <a:off x="1053725" y="4744175"/>
            <a:ext cx="7128900" cy="36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chemeClr val="lt1"/>
                </a:solidFill>
                <a:highlight>
                  <a:schemeClr val="dk2"/>
                </a:highlight>
              </a:rPr>
              <a:t>ICE- CSIC summer school 2024</a:t>
            </a:r>
            <a:endParaRPr sz="1600">
              <a:solidFill>
                <a:schemeClr val="lt1"/>
              </a:solidFill>
              <a:highlight>
                <a:schemeClr val="dk2"/>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GB"/>
              <a:t>Example 1 : likelihood of independent datapoints</a:t>
            </a:r>
            <a:endParaRPr/>
          </a:p>
          <a:p>
            <a:pPr indent="0" lvl="0" marL="0" rtl="0" algn="l">
              <a:spcBef>
                <a:spcPts val="0"/>
              </a:spcBef>
              <a:spcAft>
                <a:spcPts val="0"/>
              </a:spcAft>
              <a:buNone/>
            </a:pPr>
            <a:r>
              <a:t/>
            </a:r>
            <a:endParaRPr/>
          </a:p>
        </p:txBody>
      </p:sp>
      <p:pic>
        <p:nvPicPr>
          <p:cNvPr id="218" name="Google Shape;218;p22"/>
          <p:cNvPicPr preferRelativeResize="0"/>
          <p:nvPr/>
        </p:nvPicPr>
        <p:blipFill>
          <a:blip r:embed="rId3">
            <a:alphaModFix/>
          </a:blip>
          <a:stretch>
            <a:fillRect/>
          </a:stretch>
        </p:blipFill>
        <p:spPr>
          <a:xfrm>
            <a:off x="1352875" y="1170125"/>
            <a:ext cx="5094630" cy="3820973"/>
          </a:xfrm>
          <a:prstGeom prst="rect">
            <a:avLst/>
          </a:prstGeom>
          <a:noFill/>
          <a:ln>
            <a:noFill/>
          </a:ln>
        </p:spPr>
      </p:pic>
      <p:sp>
        <p:nvSpPr>
          <p:cNvPr id="219" name="Google Shape;219;p22"/>
          <p:cNvSpPr/>
          <p:nvPr/>
        </p:nvSpPr>
        <p:spPr>
          <a:xfrm>
            <a:off x="0" y="4790325"/>
            <a:ext cx="9154200" cy="353100"/>
          </a:xfrm>
          <a:prstGeom prst="rect">
            <a:avLst/>
          </a:prstGeom>
          <a:solidFill>
            <a:srgbClr val="59595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0" name="Google Shape;220;p22"/>
          <p:cNvSpPr txBox="1"/>
          <p:nvPr/>
        </p:nvSpPr>
        <p:spPr>
          <a:xfrm>
            <a:off x="1053725" y="4744175"/>
            <a:ext cx="7128900" cy="36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chemeClr val="lt1"/>
                </a:solidFill>
                <a:highlight>
                  <a:schemeClr val="dk2"/>
                </a:highlight>
              </a:rPr>
              <a:t>ICE- CSIC summer school 2024</a:t>
            </a:r>
            <a:endParaRPr sz="1600">
              <a:solidFill>
                <a:schemeClr val="lt1"/>
              </a:solidFill>
              <a:highlight>
                <a:schemeClr val="dk2"/>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Example 2 : from likelihood to least squares fitting</a:t>
            </a:r>
            <a:endParaRPr/>
          </a:p>
        </p:txBody>
      </p:sp>
      <p:pic>
        <p:nvPicPr>
          <p:cNvPr id="226" name="Google Shape;226;p23"/>
          <p:cNvPicPr preferRelativeResize="0"/>
          <p:nvPr/>
        </p:nvPicPr>
        <p:blipFill rotWithShape="1">
          <a:blip r:embed="rId3">
            <a:alphaModFix/>
          </a:blip>
          <a:srcRect b="33180" l="0" r="0" t="25249"/>
          <a:stretch/>
        </p:blipFill>
        <p:spPr>
          <a:xfrm>
            <a:off x="355575" y="1488600"/>
            <a:ext cx="8115825" cy="2530226"/>
          </a:xfrm>
          <a:prstGeom prst="rect">
            <a:avLst/>
          </a:prstGeom>
          <a:noFill/>
          <a:ln>
            <a:noFill/>
          </a:ln>
        </p:spPr>
      </p:pic>
      <p:sp>
        <p:nvSpPr>
          <p:cNvPr id="227" name="Google Shape;227;p23"/>
          <p:cNvSpPr/>
          <p:nvPr/>
        </p:nvSpPr>
        <p:spPr>
          <a:xfrm>
            <a:off x="0" y="4790325"/>
            <a:ext cx="9154200" cy="353100"/>
          </a:xfrm>
          <a:prstGeom prst="rect">
            <a:avLst/>
          </a:prstGeom>
          <a:solidFill>
            <a:srgbClr val="59595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8" name="Google Shape;228;p23"/>
          <p:cNvSpPr txBox="1"/>
          <p:nvPr/>
        </p:nvSpPr>
        <p:spPr>
          <a:xfrm>
            <a:off x="1053725" y="4744175"/>
            <a:ext cx="7128900" cy="36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chemeClr val="lt1"/>
                </a:solidFill>
                <a:highlight>
                  <a:schemeClr val="dk2"/>
                </a:highlight>
              </a:rPr>
              <a:t>ICE- CSIC summer school 2024</a:t>
            </a:r>
            <a:endParaRPr sz="1600">
              <a:solidFill>
                <a:schemeClr val="lt1"/>
              </a:solidFill>
              <a:highlight>
                <a:schemeClr val="dk2"/>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GB"/>
              <a:t>Example 3 : from likelihood cross-correlation</a:t>
            </a:r>
            <a:endParaRPr/>
          </a:p>
          <a:p>
            <a:pPr indent="0" lvl="0" marL="0" rtl="0" algn="l">
              <a:spcBef>
                <a:spcPts val="0"/>
              </a:spcBef>
              <a:spcAft>
                <a:spcPts val="0"/>
              </a:spcAft>
              <a:buNone/>
            </a:pPr>
            <a:r>
              <a:t/>
            </a:r>
            <a:endParaRPr/>
          </a:p>
        </p:txBody>
      </p:sp>
      <p:pic>
        <p:nvPicPr>
          <p:cNvPr id="234" name="Google Shape;234;p24"/>
          <p:cNvPicPr preferRelativeResize="0"/>
          <p:nvPr/>
        </p:nvPicPr>
        <p:blipFill rotWithShape="1">
          <a:blip r:embed="rId3">
            <a:alphaModFix/>
          </a:blip>
          <a:srcRect b="0" l="0" r="0" t="20660"/>
          <a:stretch/>
        </p:blipFill>
        <p:spPr>
          <a:xfrm>
            <a:off x="2024675" y="1331625"/>
            <a:ext cx="5094625" cy="3031526"/>
          </a:xfrm>
          <a:prstGeom prst="rect">
            <a:avLst/>
          </a:prstGeom>
          <a:noFill/>
          <a:ln>
            <a:noFill/>
          </a:ln>
        </p:spPr>
      </p:pic>
      <p:sp>
        <p:nvSpPr>
          <p:cNvPr id="235" name="Google Shape;235;p24"/>
          <p:cNvSpPr/>
          <p:nvPr/>
        </p:nvSpPr>
        <p:spPr>
          <a:xfrm>
            <a:off x="0" y="4790325"/>
            <a:ext cx="9154200" cy="353100"/>
          </a:xfrm>
          <a:prstGeom prst="rect">
            <a:avLst/>
          </a:prstGeom>
          <a:solidFill>
            <a:srgbClr val="59595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6" name="Google Shape;236;p24"/>
          <p:cNvSpPr txBox="1"/>
          <p:nvPr/>
        </p:nvSpPr>
        <p:spPr>
          <a:xfrm>
            <a:off x="1053725" y="4744175"/>
            <a:ext cx="7128900" cy="36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chemeClr val="lt1"/>
                </a:solidFill>
                <a:highlight>
                  <a:schemeClr val="dk2"/>
                </a:highlight>
              </a:rPr>
              <a:t>ICE- CSIC summer school 2024</a:t>
            </a:r>
            <a:endParaRPr sz="1600">
              <a:solidFill>
                <a:schemeClr val="lt1"/>
              </a:solidFill>
              <a:highlight>
                <a:schemeClr val="dk2"/>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GB"/>
              <a:t>Example 4 : likelihood of independent data</a:t>
            </a:r>
            <a:r>
              <a:rPr lang="en-GB">
                <a:highlight>
                  <a:srgbClr val="FFFF00"/>
                </a:highlight>
              </a:rPr>
              <a:t>sets</a:t>
            </a:r>
            <a:endParaRPr>
              <a:highlight>
                <a:srgbClr val="FFFF00"/>
              </a:highlight>
            </a:endParaRPr>
          </a:p>
          <a:p>
            <a:pPr indent="0" lvl="0" marL="0" rtl="0" algn="l">
              <a:spcBef>
                <a:spcPts val="0"/>
              </a:spcBef>
              <a:spcAft>
                <a:spcPts val="0"/>
              </a:spcAft>
              <a:buNone/>
            </a:pPr>
            <a:r>
              <a:t/>
            </a:r>
            <a:endParaRPr/>
          </a:p>
        </p:txBody>
      </p:sp>
      <p:pic>
        <p:nvPicPr>
          <p:cNvPr id="242" name="Google Shape;242;p25"/>
          <p:cNvPicPr preferRelativeResize="0"/>
          <p:nvPr/>
        </p:nvPicPr>
        <p:blipFill rotWithShape="1">
          <a:blip r:embed="rId3">
            <a:alphaModFix/>
          </a:blip>
          <a:srcRect b="14813" l="8265" r="4914" t="0"/>
          <a:stretch/>
        </p:blipFill>
        <p:spPr>
          <a:xfrm>
            <a:off x="2083363" y="1087000"/>
            <a:ext cx="4977275" cy="3662749"/>
          </a:xfrm>
          <a:prstGeom prst="rect">
            <a:avLst/>
          </a:prstGeom>
          <a:noFill/>
          <a:ln>
            <a:noFill/>
          </a:ln>
        </p:spPr>
      </p:pic>
      <p:sp>
        <p:nvSpPr>
          <p:cNvPr id="243" name="Google Shape;243;p25"/>
          <p:cNvSpPr/>
          <p:nvPr/>
        </p:nvSpPr>
        <p:spPr>
          <a:xfrm>
            <a:off x="0" y="4790325"/>
            <a:ext cx="9154200" cy="353100"/>
          </a:xfrm>
          <a:prstGeom prst="rect">
            <a:avLst/>
          </a:prstGeom>
          <a:solidFill>
            <a:srgbClr val="59595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4" name="Google Shape;244;p25"/>
          <p:cNvSpPr txBox="1"/>
          <p:nvPr/>
        </p:nvSpPr>
        <p:spPr>
          <a:xfrm>
            <a:off x="1053725" y="4744175"/>
            <a:ext cx="7128900" cy="36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chemeClr val="lt1"/>
                </a:solidFill>
                <a:highlight>
                  <a:schemeClr val="dk2"/>
                </a:highlight>
              </a:rPr>
              <a:t>ICE- CSIC summer school 2024</a:t>
            </a:r>
            <a:endParaRPr sz="1600">
              <a:solidFill>
                <a:schemeClr val="lt1"/>
              </a:solidFill>
              <a:highlight>
                <a:schemeClr val="dk2"/>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Example 4 : likelihood of independent data</a:t>
            </a:r>
            <a:r>
              <a:rPr lang="en-GB">
                <a:highlight>
                  <a:srgbClr val="FFFF00"/>
                </a:highlight>
              </a:rPr>
              <a:t>sets</a:t>
            </a:r>
            <a:endParaRPr>
              <a:highlight>
                <a:srgbClr val="FFFF00"/>
              </a:highlight>
            </a:endParaRPr>
          </a:p>
          <a:p>
            <a:pPr indent="0" lvl="0" marL="0" rtl="0" algn="l">
              <a:spcBef>
                <a:spcPts val="0"/>
              </a:spcBef>
              <a:spcAft>
                <a:spcPts val="0"/>
              </a:spcAft>
              <a:buNone/>
            </a:pPr>
            <a:r>
              <a:t/>
            </a:r>
            <a:endParaRPr/>
          </a:p>
        </p:txBody>
      </p:sp>
      <p:pic>
        <p:nvPicPr>
          <p:cNvPr id="250" name="Google Shape;250;p26"/>
          <p:cNvPicPr preferRelativeResize="0"/>
          <p:nvPr/>
        </p:nvPicPr>
        <p:blipFill rotWithShape="1">
          <a:blip r:embed="rId3">
            <a:alphaModFix/>
          </a:blip>
          <a:srcRect b="39461" l="18416" r="3280" t="25496"/>
          <a:stretch/>
        </p:blipFill>
        <p:spPr>
          <a:xfrm>
            <a:off x="662625" y="1497875"/>
            <a:ext cx="6960451" cy="2336275"/>
          </a:xfrm>
          <a:prstGeom prst="rect">
            <a:avLst/>
          </a:prstGeom>
          <a:noFill/>
          <a:ln>
            <a:noFill/>
          </a:ln>
        </p:spPr>
      </p:pic>
      <p:sp>
        <p:nvSpPr>
          <p:cNvPr id="251" name="Google Shape;251;p26"/>
          <p:cNvSpPr/>
          <p:nvPr/>
        </p:nvSpPr>
        <p:spPr>
          <a:xfrm>
            <a:off x="0" y="4790325"/>
            <a:ext cx="9154200" cy="353100"/>
          </a:xfrm>
          <a:prstGeom prst="rect">
            <a:avLst/>
          </a:prstGeom>
          <a:solidFill>
            <a:srgbClr val="59595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2" name="Google Shape;252;p26"/>
          <p:cNvSpPr txBox="1"/>
          <p:nvPr/>
        </p:nvSpPr>
        <p:spPr>
          <a:xfrm>
            <a:off x="1053725" y="4744175"/>
            <a:ext cx="7128900" cy="36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chemeClr val="lt1"/>
                </a:solidFill>
                <a:highlight>
                  <a:schemeClr val="dk2"/>
                </a:highlight>
              </a:rPr>
              <a:t>ICE- CSIC summer school 2024</a:t>
            </a:r>
            <a:endParaRPr sz="1600">
              <a:solidFill>
                <a:schemeClr val="lt1"/>
              </a:solidFill>
              <a:highlight>
                <a:schemeClr val="dk2"/>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7"/>
          <p:cNvSpPr/>
          <p:nvPr/>
        </p:nvSpPr>
        <p:spPr>
          <a:xfrm>
            <a:off x="0" y="4790325"/>
            <a:ext cx="9154200" cy="353100"/>
          </a:xfrm>
          <a:prstGeom prst="rect">
            <a:avLst/>
          </a:prstGeom>
          <a:solidFill>
            <a:srgbClr val="59595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8" name="Google Shape;258;p27"/>
          <p:cNvSpPr txBox="1"/>
          <p:nvPr/>
        </p:nvSpPr>
        <p:spPr>
          <a:xfrm>
            <a:off x="1053725" y="4744175"/>
            <a:ext cx="7128900" cy="36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chemeClr val="lt1"/>
                </a:solidFill>
                <a:highlight>
                  <a:schemeClr val="dk2"/>
                </a:highlight>
              </a:rPr>
              <a:t>ICE- CSIC summer school 2024</a:t>
            </a:r>
            <a:endParaRPr sz="1600">
              <a:solidFill>
                <a:schemeClr val="lt1"/>
              </a:solidFill>
              <a:highlight>
                <a:schemeClr val="dk2"/>
              </a:highlight>
            </a:endParaRPr>
          </a:p>
        </p:txBody>
      </p:sp>
      <p:sp>
        <p:nvSpPr>
          <p:cNvPr id="259" name="Google Shape;259;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Frequentist versus Bayesian</a:t>
            </a:r>
            <a:endParaRPr/>
          </a:p>
        </p:txBody>
      </p:sp>
      <p:pic>
        <p:nvPicPr>
          <p:cNvPr id="260" name="Google Shape;260;p27"/>
          <p:cNvPicPr preferRelativeResize="0"/>
          <p:nvPr/>
        </p:nvPicPr>
        <p:blipFill>
          <a:blip r:embed="rId3">
            <a:alphaModFix/>
          </a:blip>
          <a:stretch>
            <a:fillRect/>
          </a:stretch>
        </p:blipFill>
        <p:spPr>
          <a:xfrm>
            <a:off x="311700" y="1120450"/>
            <a:ext cx="2215776" cy="851000"/>
          </a:xfrm>
          <a:prstGeom prst="rect">
            <a:avLst/>
          </a:prstGeom>
          <a:noFill/>
          <a:ln>
            <a:noFill/>
          </a:ln>
        </p:spPr>
      </p:pic>
      <p:pic>
        <p:nvPicPr>
          <p:cNvPr id="261" name="Google Shape;261;p27"/>
          <p:cNvPicPr preferRelativeResize="0"/>
          <p:nvPr/>
        </p:nvPicPr>
        <p:blipFill>
          <a:blip r:embed="rId4">
            <a:alphaModFix/>
          </a:blip>
          <a:stretch>
            <a:fillRect/>
          </a:stretch>
        </p:blipFill>
        <p:spPr>
          <a:xfrm>
            <a:off x="2041925" y="1971455"/>
            <a:ext cx="5421450" cy="1617270"/>
          </a:xfrm>
          <a:prstGeom prst="rect">
            <a:avLst/>
          </a:prstGeom>
          <a:noFill/>
          <a:ln>
            <a:noFill/>
          </a:ln>
        </p:spPr>
      </p:pic>
      <p:sp>
        <p:nvSpPr>
          <p:cNvPr id="262" name="Google Shape;262;p27"/>
          <p:cNvSpPr txBox="1"/>
          <p:nvPr/>
        </p:nvSpPr>
        <p:spPr>
          <a:xfrm>
            <a:off x="5610425" y="602925"/>
            <a:ext cx="2007000" cy="95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1800">
                <a:solidFill>
                  <a:schemeClr val="dk2"/>
                </a:solidFill>
              </a:rPr>
              <a:t>D</a:t>
            </a:r>
            <a:r>
              <a:rPr lang="en-GB" sz="1800">
                <a:solidFill>
                  <a:schemeClr val="dk2"/>
                </a:solidFill>
              </a:rPr>
              <a:t> means </a:t>
            </a:r>
            <a:r>
              <a:rPr i="1" lang="en-GB" sz="1800">
                <a:solidFill>
                  <a:schemeClr val="dk2"/>
                </a:solidFill>
              </a:rPr>
              <a:t>Data</a:t>
            </a:r>
            <a:endParaRPr i="1" sz="1800">
              <a:solidFill>
                <a:schemeClr val="dk2"/>
              </a:solidFill>
            </a:endParaRPr>
          </a:p>
          <a:p>
            <a:pPr indent="0" lvl="0" marL="0" rtl="0" algn="l">
              <a:spcBef>
                <a:spcPts val="0"/>
              </a:spcBef>
              <a:spcAft>
                <a:spcPts val="0"/>
              </a:spcAft>
              <a:buNone/>
            </a:pPr>
            <a:r>
              <a:t/>
            </a:r>
            <a:endParaRPr sz="1800">
              <a:solidFill>
                <a:schemeClr val="dk2"/>
              </a:solidFill>
            </a:endParaRPr>
          </a:p>
        </p:txBody>
      </p:sp>
      <p:pic>
        <p:nvPicPr>
          <p:cNvPr id="263" name="Google Shape;263;p27"/>
          <p:cNvPicPr preferRelativeResize="0"/>
          <p:nvPr/>
        </p:nvPicPr>
        <p:blipFill rotWithShape="1">
          <a:blip r:embed="rId4">
            <a:alphaModFix/>
          </a:blip>
          <a:srcRect b="44651" l="49275" r="46632" t="36016"/>
          <a:stretch/>
        </p:blipFill>
        <p:spPr>
          <a:xfrm>
            <a:off x="5610426" y="1126400"/>
            <a:ext cx="221875" cy="312650"/>
          </a:xfrm>
          <a:prstGeom prst="rect">
            <a:avLst/>
          </a:prstGeom>
          <a:noFill/>
          <a:ln>
            <a:noFill/>
          </a:ln>
        </p:spPr>
      </p:pic>
      <p:sp>
        <p:nvSpPr>
          <p:cNvPr id="264" name="Google Shape;264;p27"/>
          <p:cNvSpPr txBox="1"/>
          <p:nvPr/>
        </p:nvSpPr>
        <p:spPr>
          <a:xfrm>
            <a:off x="5832300" y="1051875"/>
            <a:ext cx="300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chemeClr val="dk2"/>
                </a:solidFill>
              </a:rPr>
              <a:t>means </a:t>
            </a:r>
            <a:r>
              <a:rPr i="1" lang="en-GB" sz="1800">
                <a:solidFill>
                  <a:schemeClr val="dk2"/>
                </a:solidFill>
              </a:rPr>
              <a:t>Model</a:t>
            </a:r>
            <a:endParaRPr/>
          </a:p>
        </p:txBody>
      </p:sp>
      <p:pic>
        <p:nvPicPr>
          <p:cNvPr id="265" name="Google Shape;265;p27"/>
          <p:cNvPicPr preferRelativeResize="0"/>
          <p:nvPr/>
        </p:nvPicPr>
        <p:blipFill>
          <a:blip r:embed="rId5">
            <a:alphaModFix/>
          </a:blip>
          <a:stretch>
            <a:fillRect/>
          </a:stretch>
        </p:blipFill>
        <p:spPr>
          <a:xfrm>
            <a:off x="3173099" y="3796802"/>
            <a:ext cx="1943926" cy="1295449"/>
          </a:xfrm>
          <a:prstGeom prst="rect">
            <a:avLst/>
          </a:prstGeom>
          <a:noFill/>
          <a:ln>
            <a:noFill/>
          </a:ln>
        </p:spPr>
      </p:pic>
      <p:sp>
        <p:nvSpPr>
          <p:cNvPr id="266" name="Google Shape;266;p27"/>
          <p:cNvSpPr txBox="1"/>
          <p:nvPr/>
        </p:nvSpPr>
        <p:spPr>
          <a:xfrm>
            <a:off x="3343976" y="3854464"/>
            <a:ext cx="1754700" cy="66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500">
                <a:solidFill>
                  <a:schemeClr val="dk2"/>
                </a:solidFill>
                <a:highlight>
                  <a:schemeClr val="lt1"/>
                </a:highlight>
                <a:latin typeface="Pacifico"/>
                <a:ea typeface="Pacifico"/>
                <a:cs typeface="Pacifico"/>
                <a:sym typeface="Pacifico"/>
              </a:rPr>
              <a:t>Likelihood function</a:t>
            </a:r>
            <a:endParaRPr sz="1500">
              <a:solidFill>
                <a:schemeClr val="dk2"/>
              </a:solidFill>
              <a:highlight>
                <a:schemeClr val="lt1"/>
              </a:highlight>
              <a:latin typeface="Pacifico"/>
              <a:ea typeface="Pacifico"/>
              <a:cs typeface="Pacifico"/>
              <a:sym typeface="Pacifico"/>
            </a:endParaRPr>
          </a:p>
        </p:txBody>
      </p:sp>
      <p:sp>
        <p:nvSpPr>
          <p:cNvPr id="267" name="Google Shape;267;p27"/>
          <p:cNvSpPr/>
          <p:nvPr/>
        </p:nvSpPr>
        <p:spPr>
          <a:xfrm rot="5400000">
            <a:off x="3965400" y="3149950"/>
            <a:ext cx="900600" cy="312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Frequentist versus Bayesian</a:t>
            </a:r>
            <a:endParaRPr/>
          </a:p>
        </p:txBody>
      </p:sp>
      <p:sp>
        <p:nvSpPr>
          <p:cNvPr id="273" name="Google Shape;273;p28"/>
          <p:cNvSpPr txBox="1"/>
          <p:nvPr>
            <p:ph idx="1" type="body"/>
          </p:nvPr>
        </p:nvSpPr>
        <p:spPr>
          <a:xfrm>
            <a:off x="311700" y="1152475"/>
            <a:ext cx="5331300" cy="3416400"/>
          </a:xfrm>
          <a:prstGeom prst="rect">
            <a:avLst/>
          </a:prstGeom>
        </p:spPr>
        <p:txBody>
          <a:bodyPr anchorCtr="0" anchor="t" bIns="91425" lIns="91425" spcFirstLastPara="1" rIns="91425" wrap="square" tIns="91425">
            <a:normAutofit fontScale="70000" lnSpcReduction="10000"/>
          </a:bodyPr>
          <a:lstStyle/>
          <a:p>
            <a:pPr indent="0" lvl="0" marL="0" rtl="0" algn="l">
              <a:spcBef>
                <a:spcPts val="0"/>
              </a:spcBef>
              <a:spcAft>
                <a:spcPts val="0"/>
              </a:spcAft>
              <a:buNone/>
            </a:pPr>
            <a:r>
              <a:rPr lang="en-GB"/>
              <a:t>In all cases, a solid understanding of the </a:t>
            </a:r>
            <a:r>
              <a:rPr lang="en-GB" u="sng"/>
              <a:t>likelihood function</a:t>
            </a:r>
            <a:r>
              <a:rPr lang="en-GB"/>
              <a:t> is </a:t>
            </a:r>
            <a:r>
              <a:rPr lang="en-GB">
                <a:highlight>
                  <a:srgbClr val="FFFF00"/>
                </a:highlight>
              </a:rPr>
              <a:t>MANDATORY</a:t>
            </a:r>
            <a:endParaRPr>
              <a:highlight>
                <a:srgbClr val="FFFF00"/>
              </a:highlight>
            </a:endParaRPr>
          </a:p>
          <a:p>
            <a:pPr indent="0" lvl="0" marL="0" rtl="0" algn="ctr">
              <a:spcBef>
                <a:spcPts val="1200"/>
              </a:spcBef>
              <a:spcAft>
                <a:spcPts val="0"/>
              </a:spcAft>
              <a:buNone/>
            </a:pPr>
            <a:r>
              <a:t/>
            </a:r>
            <a:endParaRPr/>
          </a:p>
          <a:p>
            <a:pPr indent="0" lvl="0" marL="0" rtl="0" algn="ctr">
              <a:spcBef>
                <a:spcPts val="1200"/>
              </a:spcBef>
              <a:spcAft>
                <a:spcPts val="0"/>
              </a:spcAft>
              <a:buNone/>
            </a:pPr>
            <a:r>
              <a:rPr b="1" lang="en-GB"/>
              <a:t>Frequentist - What is the </a:t>
            </a:r>
            <a:r>
              <a:rPr b="1" lang="en-GB"/>
              <a:t>probability</a:t>
            </a:r>
            <a:r>
              <a:rPr b="1" lang="en-GB"/>
              <a:t> of random data fitting so well to this model</a:t>
            </a:r>
            <a:endParaRPr b="1"/>
          </a:p>
          <a:p>
            <a:pPr indent="0" lvl="0" marL="0" rtl="0" algn="ctr">
              <a:spcBef>
                <a:spcPts val="1200"/>
              </a:spcBef>
              <a:spcAft>
                <a:spcPts val="0"/>
              </a:spcAft>
              <a:buNone/>
            </a:pPr>
            <a:r>
              <a:rPr b="1" lang="en-GB"/>
              <a:t>Bayesian - What is the probability of a Model fitting the data so-well</a:t>
            </a:r>
            <a:endParaRPr b="1"/>
          </a:p>
          <a:p>
            <a:pPr indent="0" lvl="0" marL="0" rtl="0" algn="l">
              <a:spcBef>
                <a:spcPts val="1200"/>
              </a:spcBef>
              <a:spcAft>
                <a:spcPts val="0"/>
              </a:spcAft>
              <a:buNone/>
            </a:pPr>
            <a:r>
              <a:t/>
            </a:r>
            <a:endParaRPr/>
          </a:p>
          <a:p>
            <a:pPr indent="0" lvl="0" marL="0" rtl="0" algn="l">
              <a:spcBef>
                <a:spcPts val="1200"/>
              </a:spcBef>
              <a:spcAft>
                <a:spcPts val="0"/>
              </a:spcAft>
              <a:buNone/>
            </a:pPr>
            <a:r>
              <a:rPr lang="en-GB">
                <a:highlight>
                  <a:srgbClr val="FFFF00"/>
                </a:highlight>
              </a:rPr>
              <a:t>NULL HYPOTHESIS</a:t>
            </a:r>
            <a:r>
              <a:rPr lang="en-GB"/>
              <a:t> - In all cases one shall ALWAYS compare the outcome of an experiment against a null hypothesis </a:t>
            </a:r>
            <a:endParaRPr/>
          </a:p>
          <a:p>
            <a:pPr indent="0" lvl="0" marL="0" rtl="0" algn="l">
              <a:spcBef>
                <a:spcPts val="1200"/>
              </a:spcBef>
              <a:spcAft>
                <a:spcPts val="1200"/>
              </a:spcAft>
              <a:buNone/>
            </a:pPr>
            <a:r>
              <a:rPr lang="en-GB">
                <a:highlight>
                  <a:srgbClr val="FFFF00"/>
                </a:highlight>
              </a:rPr>
              <a:t>NESTED MODELS</a:t>
            </a:r>
            <a:r>
              <a:rPr lang="en-GB"/>
              <a:t> - For most cases, the null-hypothesis shall be </a:t>
            </a:r>
            <a:r>
              <a:rPr lang="en-GB">
                <a:highlight>
                  <a:srgbClr val="FFFF00"/>
                </a:highlight>
              </a:rPr>
              <a:t>INCLUDED</a:t>
            </a:r>
            <a:r>
              <a:rPr lang="en-GB"/>
              <a:t> as a particular case of the more complex one</a:t>
            </a:r>
            <a:endParaRPr/>
          </a:p>
        </p:txBody>
      </p:sp>
      <p:pic>
        <p:nvPicPr>
          <p:cNvPr id="274" name="Google Shape;274;p28"/>
          <p:cNvPicPr preferRelativeResize="0"/>
          <p:nvPr/>
        </p:nvPicPr>
        <p:blipFill>
          <a:blip r:embed="rId3">
            <a:alphaModFix/>
          </a:blip>
          <a:stretch>
            <a:fillRect/>
          </a:stretch>
        </p:blipFill>
        <p:spPr>
          <a:xfrm>
            <a:off x="5864875" y="2360739"/>
            <a:ext cx="3351825" cy="999875"/>
          </a:xfrm>
          <a:prstGeom prst="rect">
            <a:avLst/>
          </a:prstGeom>
          <a:noFill/>
          <a:ln>
            <a:noFill/>
          </a:ln>
        </p:spPr>
      </p:pic>
      <p:sp>
        <p:nvSpPr>
          <p:cNvPr id="275" name="Google Shape;275;p28"/>
          <p:cNvSpPr txBox="1"/>
          <p:nvPr/>
        </p:nvSpPr>
        <p:spPr>
          <a:xfrm>
            <a:off x="5827750" y="463625"/>
            <a:ext cx="9327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
        <p:nvSpPr>
          <p:cNvPr id="276" name="Google Shape;276;p28"/>
          <p:cNvSpPr txBox="1"/>
          <p:nvPr/>
        </p:nvSpPr>
        <p:spPr>
          <a:xfrm>
            <a:off x="6608088" y="1340875"/>
            <a:ext cx="1865400" cy="81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300">
                <a:solidFill>
                  <a:schemeClr val="dk2"/>
                </a:solidFill>
              </a:rPr>
              <a:t>Probability of the data D fitting the model</a:t>
            </a:r>
            <a:endParaRPr sz="1300">
              <a:solidFill>
                <a:schemeClr val="dk2"/>
              </a:solidFill>
            </a:endParaRPr>
          </a:p>
        </p:txBody>
      </p:sp>
      <p:sp>
        <p:nvSpPr>
          <p:cNvPr id="277" name="Google Shape;277;p28"/>
          <p:cNvSpPr txBox="1"/>
          <p:nvPr/>
        </p:nvSpPr>
        <p:spPr>
          <a:xfrm>
            <a:off x="5642988" y="3487875"/>
            <a:ext cx="1865400" cy="81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300">
                <a:solidFill>
                  <a:schemeClr val="dk2"/>
                </a:solidFill>
              </a:rPr>
              <a:t>Probability of MODEL fitting the data</a:t>
            </a:r>
            <a:endParaRPr sz="1300">
              <a:solidFill>
                <a:schemeClr val="dk2"/>
              </a:solidFill>
            </a:endParaRPr>
          </a:p>
        </p:txBody>
      </p:sp>
      <p:sp>
        <p:nvSpPr>
          <p:cNvPr id="278" name="Google Shape;278;p28"/>
          <p:cNvSpPr/>
          <p:nvPr/>
        </p:nvSpPr>
        <p:spPr>
          <a:xfrm>
            <a:off x="6331050" y="3233925"/>
            <a:ext cx="323100" cy="253800"/>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9" name="Google Shape;279;p28"/>
          <p:cNvSpPr/>
          <p:nvPr/>
        </p:nvSpPr>
        <p:spPr>
          <a:xfrm rot="10800000">
            <a:off x="7185300" y="1961925"/>
            <a:ext cx="323100" cy="253800"/>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0" name="Google Shape;280;p28"/>
          <p:cNvSpPr/>
          <p:nvPr/>
        </p:nvSpPr>
        <p:spPr>
          <a:xfrm>
            <a:off x="0" y="4790325"/>
            <a:ext cx="9154200" cy="353100"/>
          </a:xfrm>
          <a:prstGeom prst="rect">
            <a:avLst/>
          </a:prstGeom>
          <a:solidFill>
            <a:srgbClr val="59595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1" name="Google Shape;281;p28"/>
          <p:cNvSpPr txBox="1"/>
          <p:nvPr/>
        </p:nvSpPr>
        <p:spPr>
          <a:xfrm>
            <a:off x="1053725" y="4744175"/>
            <a:ext cx="7128900" cy="36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chemeClr val="lt1"/>
                </a:solidFill>
                <a:highlight>
                  <a:schemeClr val="dk2"/>
                </a:highlight>
              </a:rPr>
              <a:t>ICE- CSIC summer school 2024</a:t>
            </a:r>
            <a:endParaRPr sz="1600">
              <a:solidFill>
                <a:schemeClr val="lt1"/>
              </a:solidFill>
              <a:highlight>
                <a:schemeClr val="dk2"/>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Frequentist tools - Odds ratio and log-likelihood statistic </a:t>
            </a:r>
            <a:endParaRPr/>
          </a:p>
        </p:txBody>
      </p:sp>
      <p:sp>
        <p:nvSpPr>
          <p:cNvPr id="287" name="Google Shape;287;p29"/>
          <p:cNvSpPr txBox="1"/>
          <p:nvPr>
            <p:ph idx="1" type="body"/>
          </p:nvPr>
        </p:nvSpPr>
        <p:spPr>
          <a:xfrm>
            <a:off x="311700" y="1152475"/>
            <a:ext cx="5116200" cy="3416400"/>
          </a:xfrm>
          <a:prstGeom prst="rect">
            <a:avLst/>
          </a:prstGeom>
        </p:spPr>
        <p:txBody>
          <a:bodyPr anchorCtr="0" anchor="t" bIns="91425" lIns="91425" spcFirstLastPara="1" rIns="91425" wrap="square" tIns="91425">
            <a:normAutofit fontScale="55000" lnSpcReduction="20000"/>
          </a:bodyPr>
          <a:lstStyle/>
          <a:p>
            <a:pPr indent="0" lvl="0" marL="0" rtl="0" algn="l">
              <a:spcBef>
                <a:spcPts val="0"/>
              </a:spcBef>
              <a:spcAft>
                <a:spcPts val="0"/>
              </a:spcAft>
              <a:buNone/>
            </a:pPr>
            <a:r>
              <a:rPr b="1" lang="en-GB"/>
              <a:t>USE 1 - DETECTION : Comparing NESTED models</a:t>
            </a:r>
            <a:r>
              <a:rPr lang="en-GB"/>
              <a:t> - Use chi^2 distribution tables (with Nnull and Nmodel parameters) to asses the confindence to which the null hypothesis is discarded.</a:t>
            </a:r>
            <a:endParaRPr/>
          </a:p>
          <a:p>
            <a:pPr indent="0" lvl="0" marL="0" rtl="0" algn="l">
              <a:spcBef>
                <a:spcPts val="1200"/>
              </a:spcBef>
              <a:spcAft>
                <a:spcPts val="0"/>
              </a:spcAft>
              <a:buNone/>
            </a:pPr>
            <a:r>
              <a:rPr b="1" lang="en-GB"/>
              <a:t>USE 2 : CHARACTERIZATION : Comparing models with the same number of parameters</a:t>
            </a:r>
            <a:r>
              <a:rPr lang="en-GB"/>
              <a:t>, the ratio of likelihood is directly how much more probable is one model (e.g set of orbital parameters) </a:t>
            </a:r>
            <a:r>
              <a:rPr lang="en-GB"/>
              <a:t>against</a:t>
            </a:r>
            <a:r>
              <a:rPr lang="en-GB"/>
              <a:t> another. Typical threshold for unambiguity is R&gt;150</a:t>
            </a:r>
            <a:endParaRPr/>
          </a:p>
          <a:p>
            <a:pPr indent="0" lvl="0" marL="0" rtl="0" algn="l">
              <a:spcBef>
                <a:spcPts val="1200"/>
              </a:spcBef>
              <a:spcAft>
                <a:spcPts val="0"/>
              </a:spcAft>
              <a:buNone/>
            </a:pPr>
            <a:r>
              <a:rPr lang="en-GB"/>
              <a:t>You can also use Monte Carlo simulations of the noise of the null hypothesis to generate the noise distribution and produce your own calibration of your statistic.</a:t>
            </a:r>
            <a:endParaRPr/>
          </a:p>
          <a:p>
            <a:pPr indent="0" lvl="0" marL="0" rtl="0" algn="l">
              <a:spcBef>
                <a:spcPts val="1200"/>
              </a:spcBef>
              <a:spcAft>
                <a:spcPts val="0"/>
              </a:spcAft>
              <a:buNone/>
            </a:pPr>
            <a:r>
              <a:rPr lang="en-GB"/>
              <a:t>Set a threshold (check </a:t>
            </a:r>
            <a:r>
              <a:rPr lang="en-GB"/>
              <a:t>literature</a:t>
            </a:r>
            <a:r>
              <a:rPr lang="en-GB"/>
              <a:t>, typically 99%, 3 sigma, 5 sigma, False Alarm probability, etc.) and if you beat it you can claim that your null hypothesis is discarded with a given probability. If so, you have a </a:t>
            </a:r>
            <a:r>
              <a:rPr b="1" lang="en-GB"/>
              <a:t>DETECTION</a:t>
            </a:r>
            <a:r>
              <a:rPr lang="en-GB"/>
              <a:t>, as long as you justify that other plausible explanations of your ‘SIGNAL’ are much less probable (</a:t>
            </a:r>
            <a:r>
              <a:rPr b="1" lang="en-GB"/>
              <a:t>CHARACTERIZATION</a:t>
            </a:r>
            <a:r>
              <a:rPr lang="en-GB"/>
              <a:t>)</a:t>
            </a:r>
            <a:endParaRPr/>
          </a:p>
          <a:p>
            <a:pPr indent="-291465" lvl="0" marL="457200" rtl="0" algn="l">
              <a:spcBef>
                <a:spcPts val="1200"/>
              </a:spcBef>
              <a:spcAft>
                <a:spcPts val="0"/>
              </a:spcAft>
              <a:buSzPct val="100000"/>
              <a:buChar char="●"/>
            </a:pPr>
            <a:r>
              <a:rPr lang="en-GB"/>
              <a:t>PRO : it is fast and easy to compute, but only gives a very local descripcion of your posterior distribution (e.g. Errors, parameter correlations), </a:t>
            </a:r>
            <a:endParaRPr/>
          </a:p>
          <a:p>
            <a:pPr indent="-291465" lvl="0" marL="457200" rtl="0" algn="l">
              <a:spcBef>
                <a:spcPts val="0"/>
              </a:spcBef>
              <a:spcAft>
                <a:spcPts val="0"/>
              </a:spcAft>
              <a:buSzPct val="100000"/>
              <a:buChar char="●"/>
            </a:pPr>
            <a:r>
              <a:rPr lang="en-GB"/>
              <a:t>CONS : shall be calibrated all the time as data usually does not follow the requirements of the chi^2 theorem.</a:t>
            </a:r>
            <a:endParaRPr/>
          </a:p>
        </p:txBody>
      </p:sp>
      <p:pic>
        <p:nvPicPr>
          <p:cNvPr id="288" name="Google Shape;288;p29"/>
          <p:cNvPicPr preferRelativeResize="0"/>
          <p:nvPr/>
        </p:nvPicPr>
        <p:blipFill rotWithShape="1">
          <a:blip r:embed="rId3">
            <a:alphaModFix/>
          </a:blip>
          <a:srcRect b="13709" l="25691" r="31439" t="36885"/>
          <a:stretch/>
        </p:blipFill>
        <p:spPr>
          <a:xfrm>
            <a:off x="5488428" y="1060326"/>
            <a:ext cx="3439099" cy="2229501"/>
          </a:xfrm>
          <a:prstGeom prst="rect">
            <a:avLst/>
          </a:prstGeom>
          <a:noFill/>
          <a:ln>
            <a:noFill/>
          </a:ln>
        </p:spPr>
      </p:pic>
      <p:cxnSp>
        <p:nvCxnSpPr>
          <p:cNvPr id="289" name="Google Shape;289;p29"/>
          <p:cNvCxnSpPr/>
          <p:nvPr/>
        </p:nvCxnSpPr>
        <p:spPr>
          <a:xfrm>
            <a:off x="6780425" y="2059125"/>
            <a:ext cx="262200" cy="231900"/>
          </a:xfrm>
          <a:prstGeom prst="straightConnector1">
            <a:avLst/>
          </a:prstGeom>
          <a:noFill/>
          <a:ln cap="flat" cmpd="sng" w="9525">
            <a:solidFill>
              <a:srgbClr val="FF0000"/>
            </a:solidFill>
            <a:prstDash val="solid"/>
            <a:round/>
            <a:headEnd len="med" w="med" type="none"/>
            <a:tailEnd len="med" w="med" type="none"/>
          </a:ln>
        </p:spPr>
      </p:cxnSp>
      <p:cxnSp>
        <p:nvCxnSpPr>
          <p:cNvPr id="290" name="Google Shape;290;p29"/>
          <p:cNvCxnSpPr/>
          <p:nvPr/>
        </p:nvCxnSpPr>
        <p:spPr>
          <a:xfrm>
            <a:off x="6780425" y="2291025"/>
            <a:ext cx="262200" cy="231900"/>
          </a:xfrm>
          <a:prstGeom prst="straightConnector1">
            <a:avLst/>
          </a:prstGeom>
          <a:noFill/>
          <a:ln cap="flat" cmpd="sng" w="9525">
            <a:solidFill>
              <a:srgbClr val="FF0000"/>
            </a:solidFill>
            <a:prstDash val="solid"/>
            <a:round/>
            <a:headEnd len="med" w="med" type="none"/>
            <a:tailEnd len="med" w="med" type="none"/>
          </a:ln>
        </p:spPr>
      </p:cxnSp>
      <p:pic>
        <p:nvPicPr>
          <p:cNvPr id="291" name="Google Shape;291;p29"/>
          <p:cNvPicPr preferRelativeResize="0"/>
          <p:nvPr/>
        </p:nvPicPr>
        <p:blipFill rotWithShape="1">
          <a:blip r:embed="rId4">
            <a:alphaModFix/>
          </a:blip>
          <a:srcRect b="14121" l="24810" r="31400" t="50386"/>
          <a:stretch/>
        </p:blipFill>
        <p:spPr>
          <a:xfrm>
            <a:off x="5488425" y="3209125"/>
            <a:ext cx="3328152" cy="1517349"/>
          </a:xfrm>
          <a:prstGeom prst="rect">
            <a:avLst/>
          </a:prstGeom>
          <a:noFill/>
          <a:ln>
            <a:noFill/>
          </a:ln>
        </p:spPr>
      </p:pic>
      <p:sp>
        <p:nvSpPr>
          <p:cNvPr id="292" name="Google Shape;292;p29"/>
          <p:cNvSpPr txBox="1"/>
          <p:nvPr/>
        </p:nvSpPr>
        <p:spPr>
          <a:xfrm>
            <a:off x="4572000" y="4219975"/>
            <a:ext cx="1357800" cy="10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rgbClr val="FF0000"/>
                </a:solidFill>
                <a:highlight>
                  <a:srgbClr val="FFFF00"/>
                </a:highlight>
              </a:rPr>
              <a:t>Also true, even if your </a:t>
            </a:r>
            <a:r>
              <a:rPr b="1" lang="en-GB" sz="1000">
                <a:solidFill>
                  <a:srgbClr val="FF0000"/>
                </a:solidFill>
                <a:highlight>
                  <a:srgbClr val="FFFF00"/>
                </a:highlight>
              </a:rPr>
              <a:t>likelihood</a:t>
            </a:r>
            <a:r>
              <a:rPr b="1" lang="en-GB" sz="1000">
                <a:solidFill>
                  <a:srgbClr val="FF0000"/>
                </a:solidFill>
                <a:highlight>
                  <a:srgbClr val="FFFF00"/>
                </a:highlight>
              </a:rPr>
              <a:t> is not Normal independent Gaussians!</a:t>
            </a:r>
            <a:endParaRPr b="1" sz="1000">
              <a:solidFill>
                <a:srgbClr val="FF0000"/>
              </a:solidFill>
              <a:highlight>
                <a:srgbClr val="FFFF00"/>
              </a:highlight>
            </a:endParaRPr>
          </a:p>
        </p:txBody>
      </p:sp>
      <p:sp>
        <p:nvSpPr>
          <p:cNvPr id="293" name="Google Shape;293;p29"/>
          <p:cNvSpPr txBox="1"/>
          <p:nvPr/>
        </p:nvSpPr>
        <p:spPr>
          <a:xfrm>
            <a:off x="5757575" y="4568875"/>
            <a:ext cx="31698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000"/>
              <a:t>Wilk’s Theorem</a:t>
            </a:r>
            <a:endParaRPr b="1" sz="1000"/>
          </a:p>
          <a:p>
            <a:pPr indent="0" lvl="0" marL="0" rtl="0" algn="l">
              <a:spcBef>
                <a:spcPts val="0"/>
              </a:spcBef>
              <a:spcAft>
                <a:spcPts val="0"/>
              </a:spcAft>
              <a:buNone/>
            </a:pPr>
            <a:r>
              <a:rPr lang="en-GB" sz="1000" u="sng">
                <a:solidFill>
                  <a:schemeClr val="hlink"/>
                </a:solidFill>
                <a:hlinkClick r:id="rId5"/>
              </a:rPr>
              <a:t>https://en.wikipedia.org/wiki/Wilks%27_theorem</a:t>
            </a:r>
            <a:endParaRPr sz="1000"/>
          </a:p>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Frequentist tools - Odds ratio and log-likelihood statistic </a:t>
            </a:r>
            <a:endParaRPr/>
          </a:p>
        </p:txBody>
      </p:sp>
      <p:pic>
        <p:nvPicPr>
          <p:cNvPr id="299" name="Google Shape;299;p30"/>
          <p:cNvPicPr preferRelativeResize="0"/>
          <p:nvPr/>
        </p:nvPicPr>
        <p:blipFill rotWithShape="1">
          <a:blip r:embed="rId3">
            <a:alphaModFix/>
          </a:blip>
          <a:srcRect b="13709" l="25691" r="31439" t="36885"/>
          <a:stretch/>
        </p:blipFill>
        <p:spPr>
          <a:xfrm>
            <a:off x="5488428" y="1060326"/>
            <a:ext cx="3439099" cy="2229501"/>
          </a:xfrm>
          <a:prstGeom prst="rect">
            <a:avLst/>
          </a:prstGeom>
          <a:noFill/>
          <a:ln>
            <a:noFill/>
          </a:ln>
        </p:spPr>
      </p:pic>
      <p:cxnSp>
        <p:nvCxnSpPr>
          <p:cNvPr id="300" name="Google Shape;300;p30"/>
          <p:cNvCxnSpPr/>
          <p:nvPr/>
        </p:nvCxnSpPr>
        <p:spPr>
          <a:xfrm>
            <a:off x="6780425" y="2059125"/>
            <a:ext cx="262200" cy="231900"/>
          </a:xfrm>
          <a:prstGeom prst="straightConnector1">
            <a:avLst/>
          </a:prstGeom>
          <a:noFill/>
          <a:ln cap="flat" cmpd="sng" w="9525">
            <a:solidFill>
              <a:srgbClr val="FF0000"/>
            </a:solidFill>
            <a:prstDash val="solid"/>
            <a:round/>
            <a:headEnd len="med" w="med" type="none"/>
            <a:tailEnd len="med" w="med" type="none"/>
          </a:ln>
        </p:spPr>
      </p:cxnSp>
      <p:cxnSp>
        <p:nvCxnSpPr>
          <p:cNvPr id="301" name="Google Shape;301;p30"/>
          <p:cNvCxnSpPr/>
          <p:nvPr/>
        </p:nvCxnSpPr>
        <p:spPr>
          <a:xfrm>
            <a:off x="6780425" y="2291025"/>
            <a:ext cx="262200" cy="231900"/>
          </a:xfrm>
          <a:prstGeom prst="straightConnector1">
            <a:avLst/>
          </a:prstGeom>
          <a:noFill/>
          <a:ln cap="flat" cmpd="sng" w="9525">
            <a:solidFill>
              <a:srgbClr val="FF0000"/>
            </a:solidFill>
            <a:prstDash val="solid"/>
            <a:round/>
            <a:headEnd len="med" w="med" type="none"/>
            <a:tailEnd len="med" w="med" type="none"/>
          </a:ln>
        </p:spPr>
      </p:cxnSp>
      <p:pic>
        <p:nvPicPr>
          <p:cNvPr id="302" name="Google Shape;302;p30"/>
          <p:cNvPicPr preferRelativeResize="0"/>
          <p:nvPr/>
        </p:nvPicPr>
        <p:blipFill rotWithShape="1">
          <a:blip r:embed="rId4">
            <a:alphaModFix/>
          </a:blip>
          <a:srcRect b="14121" l="24810" r="31400" t="50386"/>
          <a:stretch/>
        </p:blipFill>
        <p:spPr>
          <a:xfrm>
            <a:off x="5488425" y="3209125"/>
            <a:ext cx="3328152" cy="1517349"/>
          </a:xfrm>
          <a:prstGeom prst="rect">
            <a:avLst/>
          </a:prstGeom>
          <a:noFill/>
          <a:ln>
            <a:noFill/>
          </a:ln>
        </p:spPr>
      </p:pic>
      <p:sp>
        <p:nvSpPr>
          <p:cNvPr id="303" name="Google Shape;303;p30"/>
          <p:cNvSpPr txBox="1"/>
          <p:nvPr/>
        </p:nvSpPr>
        <p:spPr>
          <a:xfrm>
            <a:off x="311700" y="1371000"/>
            <a:ext cx="4490700" cy="68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1"/>
                </a:solidFill>
              </a:rPr>
              <a:t>Bayesian Information Criterion</a:t>
            </a:r>
            <a:endParaRPr sz="1800">
              <a:solidFill>
                <a:schemeClr val="dk1"/>
              </a:solidFill>
            </a:endParaRPr>
          </a:p>
          <a:p>
            <a:pPr indent="0" lvl="0" marL="0" rtl="0" algn="l">
              <a:spcBef>
                <a:spcPts val="0"/>
              </a:spcBef>
              <a:spcAft>
                <a:spcPts val="0"/>
              </a:spcAft>
              <a:buNone/>
            </a:pPr>
            <a:r>
              <a:rPr lang="en-GB" sz="1200" u="sng">
                <a:solidFill>
                  <a:schemeClr val="accent5"/>
                </a:solidFill>
                <a:hlinkClick r:id="rId5">
                  <a:extLst>
                    <a:ext uri="{A12FA001-AC4F-418D-AE19-62706E023703}">
                      <ahyp:hlinkClr val="tx"/>
                    </a:ext>
                  </a:extLst>
                </a:hlinkClick>
              </a:rPr>
              <a:t>https://en.wikipedia.org/wiki/Bayesian_information_criterion</a:t>
            </a:r>
            <a:endParaRPr sz="1800">
              <a:solidFill>
                <a:schemeClr val="dk2"/>
              </a:solidFill>
            </a:endParaRPr>
          </a:p>
        </p:txBody>
      </p:sp>
      <p:pic>
        <p:nvPicPr>
          <p:cNvPr id="304" name="Google Shape;304;p30"/>
          <p:cNvPicPr preferRelativeResize="0"/>
          <p:nvPr/>
        </p:nvPicPr>
        <p:blipFill>
          <a:blip r:embed="rId6">
            <a:alphaModFix/>
          </a:blip>
          <a:stretch>
            <a:fillRect/>
          </a:stretch>
        </p:blipFill>
        <p:spPr>
          <a:xfrm>
            <a:off x="1309950" y="2008575"/>
            <a:ext cx="1933575" cy="514350"/>
          </a:xfrm>
          <a:prstGeom prst="rect">
            <a:avLst/>
          </a:prstGeom>
          <a:noFill/>
          <a:ln>
            <a:noFill/>
          </a:ln>
        </p:spPr>
      </p:pic>
      <p:pic>
        <p:nvPicPr>
          <p:cNvPr id="305" name="Google Shape;305;p30"/>
          <p:cNvPicPr preferRelativeResize="0"/>
          <p:nvPr/>
        </p:nvPicPr>
        <p:blipFill>
          <a:blip r:embed="rId7">
            <a:alphaModFix/>
          </a:blip>
          <a:stretch>
            <a:fillRect/>
          </a:stretch>
        </p:blipFill>
        <p:spPr>
          <a:xfrm>
            <a:off x="1309075" y="3169125"/>
            <a:ext cx="2028825" cy="466725"/>
          </a:xfrm>
          <a:prstGeom prst="rect">
            <a:avLst/>
          </a:prstGeom>
          <a:noFill/>
          <a:ln>
            <a:noFill/>
          </a:ln>
        </p:spPr>
      </p:pic>
      <p:sp>
        <p:nvSpPr>
          <p:cNvPr id="306" name="Google Shape;306;p30"/>
          <p:cNvSpPr txBox="1"/>
          <p:nvPr/>
        </p:nvSpPr>
        <p:spPr>
          <a:xfrm>
            <a:off x="337900" y="2492025"/>
            <a:ext cx="4619700" cy="1139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t>Akaike information criterion</a:t>
            </a:r>
            <a:endParaRPr sz="1800"/>
          </a:p>
          <a:p>
            <a:pPr indent="0" lvl="0" marL="0" rtl="0" algn="l">
              <a:spcBef>
                <a:spcPts val="0"/>
              </a:spcBef>
              <a:spcAft>
                <a:spcPts val="0"/>
              </a:spcAft>
              <a:buNone/>
            </a:pPr>
            <a:r>
              <a:rPr lang="en-GB" sz="1200" u="sng">
                <a:solidFill>
                  <a:schemeClr val="hlink"/>
                </a:solidFill>
                <a:hlinkClick r:id="rId8"/>
              </a:rPr>
              <a:t>https://en.wikipedia.org/wiki/Akaike_information_criterion</a:t>
            </a:r>
            <a:endParaRPr sz="1200"/>
          </a:p>
          <a:p>
            <a:pPr indent="0" lvl="0" marL="0" rtl="0" algn="l">
              <a:spcBef>
                <a:spcPts val="0"/>
              </a:spcBef>
              <a:spcAft>
                <a:spcPts val="0"/>
              </a:spcAft>
              <a:buNone/>
            </a:pPr>
            <a:r>
              <a:t/>
            </a:r>
            <a:endParaRPr sz="1800"/>
          </a:p>
          <a:p>
            <a:pPr indent="0" lvl="0" marL="0" rtl="0" algn="l">
              <a:spcBef>
                <a:spcPts val="0"/>
              </a:spcBef>
              <a:spcAft>
                <a:spcPts val="0"/>
              </a:spcAft>
              <a:buNone/>
            </a:pPr>
            <a:r>
              <a:t/>
            </a:r>
            <a:endParaRPr/>
          </a:p>
        </p:txBody>
      </p:sp>
      <p:pic>
        <p:nvPicPr>
          <p:cNvPr id="307" name="Google Shape;307;p30"/>
          <p:cNvPicPr preferRelativeResize="0"/>
          <p:nvPr/>
        </p:nvPicPr>
        <p:blipFill>
          <a:blip r:embed="rId9">
            <a:alphaModFix/>
          </a:blip>
          <a:stretch>
            <a:fillRect/>
          </a:stretch>
        </p:blipFill>
        <p:spPr>
          <a:xfrm>
            <a:off x="1124775" y="4283575"/>
            <a:ext cx="2498063" cy="572700"/>
          </a:xfrm>
          <a:prstGeom prst="rect">
            <a:avLst/>
          </a:prstGeom>
          <a:noFill/>
          <a:ln>
            <a:noFill/>
          </a:ln>
        </p:spPr>
      </p:pic>
      <p:sp>
        <p:nvSpPr>
          <p:cNvPr id="308" name="Google Shape;308;p30"/>
          <p:cNvSpPr txBox="1"/>
          <p:nvPr/>
        </p:nvSpPr>
        <p:spPr>
          <a:xfrm>
            <a:off x="311700" y="3592275"/>
            <a:ext cx="4490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chemeClr val="dk1"/>
                </a:solidFill>
              </a:rPr>
              <a:t>F-test (Variances)</a:t>
            </a:r>
            <a:endParaRPr sz="1800">
              <a:solidFill>
                <a:schemeClr val="dk1"/>
              </a:solidFill>
            </a:endParaRPr>
          </a:p>
          <a:p>
            <a:pPr indent="0" lvl="0" marL="0" rtl="0" algn="l">
              <a:spcBef>
                <a:spcPts val="0"/>
              </a:spcBef>
              <a:spcAft>
                <a:spcPts val="0"/>
              </a:spcAft>
              <a:buNone/>
            </a:pPr>
            <a:r>
              <a:rPr lang="en-GB" sz="1200" u="sng">
                <a:solidFill>
                  <a:schemeClr val="hlink"/>
                </a:solidFill>
                <a:hlinkClick r:id="rId10"/>
              </a:rPr>
              <a:t>https://en.wikipedia.org/wiki/F-test</a:t>
            </a:r>
            <a:endParaRPr sz="1200">
              <a:solidFill>
                <a:schemeClr val="dk1"/>
              </a:solidFill>
            </a:endParaRPr>
          </a:p>
          <a:p>
            <a:pPr indent="0" lvl="0" marL="0" rtl="0" algn="l">
              <a:spcBef>
                <a:spcPts val="0"/>
              </a:spcBef>
              <a:spcAft>
                <a:spcPts val="0"/>
              </a:spcAft>
              <a:buNone/>
            </a:pPr>
            <a:r>
              <a:t/>
            </a:r>
            <a:endParaRPr sz="1800">
              <a:solidFill>
                <a:schemeClr val="dk1"/>
              </a:solidFill>
            </a:endParaRPr>
          </a:p>
        </p:txBody>
      </p:sp>
      <p:sp>
        <p:nvSpPr>
          <p:cNvPr id="309" name="Google Shape;309;p30"/>
          <p:cNvSpPr txBox="1"/>
          <p:nvPr/>
        </p:nvSpPr>
        <p:spPr>
          <a:xfrm>
            <a:off x="5757575" y="4568875"/>
            <a:ext cx="31698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000"/>
              <a:t>Wilk’s Theorem</a:t>
            </a:r>
            <a:endParaRPr b="1" sz="1000"/>
          </a:p>
          <a:p>
            <a:pPr indent="0" lvl="0" marL="0" rtl="0" algn="l">
              <a:spcBef>
                <a:spcPts val="0"/>
              </a:spcBef>
              <a:spcAft>
                <a:spcPts val="0"/>
              </a:spcAft>
              <a:buNone/>
            </a:pPr>
            <a:r>
              <a:rPr lang="en-GB" sz="1000" u="sng">
                <a:solidFill>
                  <a:schemeClr val="hlink"/>
                </a:solidFill>
                <a:hlinkClick r:id="rId11"/>
              </a:rPr>
              <a:t>https://en.wikipedia.org/wiki/Wilks%27_theorem</a:t>
            </a:r>
            <a:endParaRPr sz="1000"/>
          </a:p>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Bayesian tools - Posterior probability (ratio)</a:t>
            </a:r>
            <a:endParaRPr/>
          </a:p>
        </p:txBody>
      </p:sp>
      <p:sp>
        <p:nvSpPr>
          <p:cNvPr id="315" name="Google Shape;315;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1500"/>
              <a:t>One can compare models even if not nested. One then shall perform the ‘Evidence’ integral… which is not always easy.</a:t>
            </a:r>
            <a:endParaRPr sz="1500"/>
          </a:p>
          <a:p>
            <a:pPr indent="0" lvl="0" marL="0" rtl="0" algn="l">
              <a:spcBef>
                <a:spcPts val="1200"/>
              </a:spcBef>
              <a:spcAft>
                <a:spcPts val="0"/>
              </a:spcAft>
              <a:buNone/>
            </a:pPr>
            <a:r>
              <a:rPr lang="en-GB" u="sng">
                <a:solidFill>
                  <a:schemeClr val="hlink"/>
                </a:solidFill>
                <a:hlinkClick r:id="rId3"/>
              </a:rPr>
              <a:t>https://bayesball.github.io/BOOK/simulation-by-markov-chain-monte-carlo.html</a:t>
            </a:r>
            <a:endParaRPr/>
          </a:p>
          <a:p>
            <a:pPr indent="0" lvl="0" marL="0" rtl="0" algn="l">
              <a:spcBef>
                <a:spcPts val="1200"/>
              </a:spcBef>
              <a:spcAft>
                <a:spcPts val="1200"/>
              </a:spcAft>
              <a:buNone/>
            </a:pPr>
            <a:r>
              <a:t/>
            </a:r>
            <a:endParaRPr/>
          </a:p>
        </p:txBody>
      </p:sp>
      <p:pic>
        <p:nvPicPr>
          <p:cNvPr id="316" name="Google Shape;316;p31"/>
          <p:cNvPicPr preferRelativeResize="0"/>
          <p:nvPr/>
        </p:nvPicPr>
        <p:blipFill>
          <a:blip r:embed="rId4">
            <a:alphaModFix/>
          </a:blip>
          <a:stretch>
            <a:fillRect/>
          </a:stretch>
        </p:blipFill>
        <p:spPr>
          <a:xfrm>
            <a:off x="311701" y="2646375"/>
            <a:ext cx="2639175" cy="1871826"/>
          </a:xfrm>
          <a:prstGeom prst="rect">
            <a:avLst/>
          </a:prstGeom>
          <a:noFill/>
          <a:ln>
            <a:noFill/>
          </a:ln>
        </p:spPr>
      </p:pic>
      <p:sp>
        <p:nvSpPr>
          <p:cNvPr id="317" name="Google Shape;317;p31"/>
          <p:cNvSpPr txBox="1"/>
          <p:nvPr/>
        </p:nvSpPr>
        <p:spPr>
          <a:xfrm>
            <a:off x="3279600" y="2333750"/>
            <a:ext cx="5552700" cy="2590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GB" sz="1200">
                <a:solidFill>
                  <a:schemeClr val="dk2"/>
                </a:solidFill>
              </a:rPr>
              <a:t>For NESTED models, it is about calculating the integrated probability around you ‘detection’ parameters, and around ‘zero’. Steps :</a:t>
            </a:r>
            <a:endParaRPr sz="1200">
              <a:solidFill>
                <a:schemeClr val="dk2"/>
              </a:solidFill>
            </a:endParaRPr>
          </a:p>
          <a:p>
            <a:pPr indent="0" lvl="0" marL="0" rtl="0" algn="just">
              <a:spcBef>
                <a:spcPts val="0"/>
              </a:spcBef>
              <a:spcAft>
                <a:spcPts val="0"/>
              </a:spcAft>
              <a:buNone/>
            </a:pPr>
            <a:r>
              <a:rPr lang="en-GB" sz="1200">
                <a:solidFill>
                  <a:schemeClr val="dk2"/>
                </a:solidFill>
              </a:rPr>
              <a:t>Sample your posterior using MCMC</a:t>
            </a:r>
            <a:endParaRPr sz="1200">
              <a:solidFill>
                <a:schemeClr val="dk2"/>
              </a:solidFill>
            </a:endParaRPr>
          </a:p>
          <a:p>
            <a:pPr indent="-304800" lvl="0" marL="457200" rtl="0" algn="just">
              <a:spcBef>
                <a:spcPts val="0"/>
              </a:spcBef>
              <a:spcAft>
                <a:spcPts val="0"/>
              </a:spcAft>
              <a:buClr>
                <a:schemeClr val="dk2"/>
              </a:buClr>
              <a:buSzPts val="1200"/>
              <a:buChar char="●"/>
            </a:pPr>
            <a:r>
              <a:rPr lang="en-GB" sz="1200">
                <a:solidFill>
                  <a:schemeClr val="dk2"/>
                </a:solidFill>
              </a:rPr>
              <a:t>Compute the standard expected value and standard deviation of your detection </a:t>
            </a:r>
            <a:r>
              <a:rPr lang="en-GB" sz="1200">
                <a:solidFill>
                  <a:schemeClr val="dk2"/>
                </a:solidFill>
              </a:rPr>
              <a:t>parameter.</a:t>
            </a:r>
            <a:endParaRPr sz="1200">
              <a:solidFill>
                <a:schemeClr val="dk2"/>
              </a:solidFill>
            </a:endParaRPr>
          </a:p>
          <a:p>
            <a:pPr indent="-304800" lvl="0" marL="457200" rtl="0" algn="just">
              <a:spcBef>
                <a:spcPts val="0"/>
              </a:spcBef>
              <a:spcAft>
                <a:spcPts val="0"/>
              </a:spcAft>
              <a:buClr>
                <a:schemeClr val="dk2"/>
              </a:buClr>
              <a:buSzPts val="1200"/>
              <a:buChar char="●"/>
            </a:pPr>
            <a:r>
              <a:rPr lang="en-GB" sz="1200">
                <a:solidFill>
                  <a:schemeClr val="dk2"/>
                </a:solidFill>
              </a:rPr>
              <a:t>Numerically compute the integral of the posterior around the expected value and (say) 3-4 sigma from it.</a:t>
            </a:r>
            <a:endParaRPr sz="1200">
              <a:solidFill>
                <a:schemeClr val="dk2"/>
              </a:solidFill>
            </a:endParaRPr>
          </a:p>
          <a:p>
            <a:pPr indent="-304800" lvl="0" marL="457200" rtl="0" algn="just">
              <a:spcBef>
                <a:spcPts val="0"/>
              </a:spcBef>
              <a:spcAft>
                <a:spcPts val="0"/>
              </a:spcAft>
              <a:buClr>
                <a:schemeClr val="dk2"/>
              </a:buClr>
              <a:buSzPts val="1200"/>
              <a:buChar char="●"/>
            </a:pPr>
            <a:r>
              <a:rPr lang="en-GB" sz="1200">
                <a:solidFill>
                  <a:schemeClr val="dk2"/>
                </a:solidFill>
              </a:rPr>
              <a:t>Numerically compute the integral of the posterior around ‘zero’ and 3-4 sigma</a:t>
            </a:r>
            <a:endParaRPr sz="1200">
              <a:solidFill>
                <a:schemeClr val="dk2"/>
              </a:solidFill>
            </a:endParaRPr>
          </a:p>
          <a:p>
            <a:pPr indent="-304800" lvl="0" marL="457200" rtl="0" algn="just">
              <a:spcBef>
                <a:spcPts val="0"/>
              </a:spcBef>
              <a:spcAft>
                <a:spcPts val="0"/>
              </a:spcAft>
              <a:buClr>
                <a:schemeClr val="dk2"/>
              </a:buClr>
              <a:buSzPts val="1200"/>
              <a:buChar char="●"/>
            </a:pPr>
            <a:r>
              <a:rPr lang="en-GB" sz="1200">
                <a:solidFill>
                  <a:schemeClr val="dk2"/>
                </a:solidFill>
              </a:rPr>
              <a:t>Compute the ratio. If a threshold is passed, then you have a detection.</a:t>
            </a:r>
            <a:endParaRPr sz="1200">
              <a:solidFill>
                <a:schemeClr val="dk2"/>
              </a:solidFill>
            </a:endParaRPr>
          </a:p>
          <a:p>
            <a:pPr indent="-304800" lvl="0" marL="457200" rtl="0" algn="just">
              <a:spcBef>
                <a:spcPts val="0"/>
              </a:spcBef>
              <a:spcAft>
                <a:spcPts val="0"/>
              </a:spcAft>
              <a:buClr>
                <a:schemeClr val="dk2"/>
              </a:buClr>
              <a:buSzPts val="1200"/>
              <a:buChar char="●"/>
            </a:pPr>
            <a:r>
              <a:rPr lang="en-GB" sz="1200">
                <a:solidFill>
                  <a:schemeClr val="dk2"/>
                </a:solidFill>
              </a:rPr>
              <a:t>Repeat the process on other few regions of the parameter space where the posterior is not negligible (if needed) to ensure </a:t>
            </a:r>
            <a:r>
              <a:rPr b="1" lang="en-GB" sz="1200">
                <a:solidFill>
                  <a:schemeClr val="dk2"/>
                </a:solidFill>
              </a:rPr>
              <a:t>Statistical characterisation</a:t>
            </a:r>
            <a:endParaRPr b="1" sz="1200">
              <a:solidFill>
                <a:schemeClr val="dk2"/>
              </a:solidFill>
            </a:endParaRPr>
          </a:p>
        </p:txBody>
      </p:sp>
      <p:sp>
        <p:nvSpPr>
          <p:cNvPr id="318" name="Google Shape;318;p31"/>
          <p:cNvSpPr/>
          <p:nvPr/>
        </p:nvSpPr>
        <p:spPr>
          <a:xfrm rot="1324435">
            <a:off x="1530927" y="3742142"/>
            <a:ext cx="644222" cy="241556"/>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9" name="Google Shape;319;p31"/>
          <p:cNvSpPr/>
          <p:nvPr/>
        </p:nvSpPr>
        <p:spPr>
          <a:xfrm rot="1324435">
            <a:off x="174889" y="4207285"/>
            <a:ext cx="644222" cy="26228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320" name="Google Shape;320;p31"/>
          <p:cNvPicPr preferRelativeResize="0"/>
          <p:nvPr/>
        </p:nvPicPr>
        <p:blipFill>
          <a:blip r:embed="rId5">
            <a:alphaModFix/>
          </a:blip>
          <a:stretch>
            <a:fillRect/>
          </a:stretch>
        </p:blipFill>
        <p:spPr>
          <a:xfrm>
            <a:off x="1264350" y="2333750"/>
            <a:ext cx="2123650" cy="633500"/>
          </a:xfrm>
          <a:prstGeom prst="rect">
            <a:avLst/>
          </a:prstGeom>
          <a:noFill/>
          <a:ln>
            <a:noFill/>
          </a:ln>
        </p:spPr>
      </p:pic>
      <p:sp>
        <p:nvSpPr>
          <p:cNvPr id="321" name="Google Shape;321;p31"/>
          <p:cNvSpPr/>
          <p:nvPr/>
        </p:nvSpPr>
        <p:spPr>
          <a:xfrm>
            <a:off x="1552250" y="2836850"/>
            <a:ext cx="258600" cy="465900"/>
          </a:xfrm>
          <a:prstGeom prst="downArrow">
            <a:avLst>
              <a:gd fmla="val 50000" name="adj1"/>
              <a:gd fmla="val 50000" name="adj2"/>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2" name="Google Shape;322;p31"/>
          <p:cNvSpPr/>
          <p:nvPr/>
        </p:nvSpPr>
        <p:spPr>
          <a:xfrm>
            <a:off x="0" y="4790325"/>
            <a:ext cx="9154200" cy="353100"/>
          </a:xfrm>
          <a:prstGeom prst="rect">
            <a:avLst/>
          </a:prstGeom>
          <a:solidFill>
            <a:srgbClr val="59595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3" name="Google Shape;323;p31"/>
          <p:cNvSpPr txBox="1"/>
          <p:nvPr/>
        </p:nvSpPr>
        <p:spPr>
          <a:xfrm>
            <a:off x="1053725" y="4744175"/>
            <a:ext cx="7128900" cy="36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chemeClr val="lt1"/>
                </a:solidFill>
                <a:highlight>
                  <a:schemeClr val="dk2"/>
                </a:highlight>
              </a:rPr>
              <a:t>ICE- CSIC summer school 2024</a:t>
            </a:r>
            <a:endParaRPr sz="1600">
              <a:solidFill>
                <a:schemeClr val="lt1"/>
              </a:solidFill>
              <a:highlight>
                <a:schemeClr val="dk2"/>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We’ll talk about</a:t>
            </a:r>
            <a:endParaRPr/>
          </a:p>
        </p:txBody>
      </p:sp>
      <p:sp>
        <p:nvSpPr>
          <p:cNvPr id="64" name="Google Shape;64;p14"/>
          <p:cNvSpPr txBox="1"/>
          <p:nvPr>
            <p:ph idx="1" type="body"/>
          </p:nvPr>
        </p:nvSpPr>
        <p:spPr>
          <a:xfrm>
            <a:off x="311700" y="1152475"/>
            <a:ext cx="39000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AutoNum type="arabicPeriod"/>
            </a:pPr>
            <a:r>
              <a:rPr lang="en-GB"/>
              <a:t>Detection and characterization (in a statistical sense)</a:t>
            </a:r>
            <a:endParaRPr/>
          </a:p>
          <a:p>
            <a:pPr indent="-317500" lvl="0" marL="457200" rtl="0" algn="l">
              <a:spcBef>
                <a:spcPts val="0"/>
              </a:spcBef>
              <a:spcAft>
                <a:spcPts val="0"/>
              </a:spcAft>
              <a:buSzPts val="1400"/>
              <a:buAutoNum type="arabicPeriod"/>
            </a:pPr>
            <a:r>
              <a:rPr b="1" lang="en-GB"/>
              <a:t>The merit function : the likelihoo</a:t>
            </a:r>
            <a:r>
              <a:rPr b="1" lang="en-GB"/>
              <a:t>d</a:t>
            </a:r>
            <a:endParaRPr b="1"/>
          </a:p>
          <a:p>
            <a:pPr indent="-317500" lvl="0" marL="457200" rtl="0" algn="l">
              <a:spcBef>
                <a:spcPts val="0"/>
              </a:spcBef>
              <a:spcAft>
                <a:spcPts val="0"/>
              </a:spcAft>
              <a:buSzPts val="1400"/>
              <a:buAutoNum type="arabicPeriod"/>
            </a:pPr>
            <a:r>
              <a:rPr lang="en-GB"/>
              <a:t>How to combine different datasets</a:t>
            </a:r>
            <a:endParaRPr/>
          </a:p>
          <a:p>
            <a:pPr indent="-317500" lvl="0" marL="457200" rtl="0" algn="l">
              <a:spcBef>
                <a:spcPts val="0"/>
              </a:spcBef>
              <a:spcAft>
                <a:spcPts val="0"/>
              </a:spcAft>
              <a:buSzPts val="1400"/>
              <a:buAutoNum type="arabicPeriod"/>
            </a:pPr>
            <a:r>
              <a:rPr lang="en-GB"/>
              <a:t>Bayesian versus Frequentist tools</a:t>
            </a:r>
            <a:endParaRPr/>
          </a:p>
          <a:p>
            <a:pPr indent="-317500" lvl="0" marL="457200" rtl="0" algn="l">
              <a:spcBef>
                <a:spcPts val="0"/>
              </a:spcBef>
              <a:spcAft>
                <a:spcPts val="0"/>
              </a:spcAft>
              <a:buSzPts val="1400"/>
              <a:buAutoNum type="arabicPeriod"/>
            </a:pPr>
            <a:r>
              <a:rPr lang="en-GB"/>
              <a:t>Bayesian characterisation</a:t>
            </a:r>
            <a:endParaRPr/>
          </a:p>
          <a:p>
            <a:pPr indent="-317500" lvl="0" marL="457200" rtl="0" algn="l">
              <a:spcBef>
                <a:spcPts val="0"/>
              </a:spcBef>
              <a:spcAft>
                <a:spcPts val="0"/>
              </a:spcAft>
              <a:buSzPts val="1400"/>
              <a:buAutoNum type="arabicPeriod"/>
            </a:pPr>
            <a:r>
              <a:rPr lang="en-GB"/>
              <a:t>Linear versus non-linear problems</a:t>
            </a:r>
            <a:endParaRPr/>
          </a:p>
          <a:p>
            <a:pPr indent="-317500" lvl="0" marL="457200" rtl="0" algn="l">
              <a:spcBef>
                <a:spcPts val="0"/>
              </a:spcBef>
              <a:spcAft>
                <a:spcPts val="0"/>
              </a:spcAft>
              <a:buSzPts val="1400"/>
              <a:buAutoNum type="arabicPeriod"/>
            </a:pPr>
            <a:r>
              <a:rPr lang="en-GB"/>
              <a:t>Model inversion and machine learning</a:t>
            </a:r>
            <a:endParaRPr/>
          </a:p>
          <a:p>
            <a:pPr indent="-317500" lvl="0" marL="457200" rtl="0" algn="l">
              <a:spcBef>
                <a:spcPts val="0"/>
              </a:spcBef>
              <a:spcAft>
                <a:spcPts val="0"/>
              </a:spcAft>
              <a:buSzPts val="1400"/>
              <a:buAutoNum type="arabicPeriod"/>
            </a:pPr>
            <a:r>
              <a:rPr lang="en-GB"/>
              <a:t>Tips and recommendations</a:t>
            </a:r>
            <a:endParaRPr/>
          </a:p>
        </p:txBody>
      </p:sp>
      <p:pic>
        <p:nvPicPr>
          <p:cNvPr id="65" name="Google Shape;65;p14"/>
          <p:cNvPicPr preferRelativeResize="0"/>
          <p:nvPr/>
        </p:nvPicPr>
        <p:blipFill>
          <a:blip r:embed="rId3">
            <a:alphaModFix/>
          </a:blip>
          <a:stretch>
            <a:fillRect/>
          </a:stretch>
        </p:blipFill>
        <p:spPr>
          <a:xfrm>
            <a:off x="4506710" y="1320525"/>
            <a:ext cx="4358640" cy="2724150"/>
          </a:xfrm>
          <a:prstGeom prst="rect">
            <a:avLst/>
          </a:prstGeom>
          <a:noFill/>
          <a:ln>
            <a:noFill/>
          </a:ln>
        </p:spPr>
      </p:pic>
      <p:sp>
        <p:nvSpPr>
          <p:cNvPr id="66" name="Google Shape;66;p14"/>
          <p:cNvSpPr txBox="1"/>
          <p:nvPr/>
        </p:nvSpPr>
        <p:spPr>
          <a:xfrm>
            <a:off x="4311075" y="4170625"/>
            <a:ext cx="4749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A full course on the topic</a:t>
            </a:r>
            <a:endParaRPr/>
          </a:p>
          <a:p>
            <a:pPr indent="0" lvl="0" marL="0" rtl="0" algn="l">
              <a:spcBef>
                <a:spcPts val="0"/>
              </a:spcBef>
              <a:spcAft>
                <a:spcPts val="0"/>
              </a:spcAft>
              <a:buNone/>
            </a:pPr>
            <a:r>
              <a:rPr lang="en-GB" u="sng">
                <a:solidFill>
                  <a:schemeClr val="hlink"/>
                </a:solidFill>
                <a:hlinkClick r:id="rId4"/>
              </a:rPr>
              <a:t>https://github.com/dgerosa/astrostatistics_bicocca_2024</a:t>
            </a:r>
            <a:endParaRPr/>
          </a:p>
          <a:p>
            <a:pPr indent="0" lvl="0" marL="0" rtl="0" algn="l">
              <a:spcBef>
                <a:spcPts val="0"/>
              </a:spcBef>
              <a:spcAft>
                <a:spcPts val="0"/>
              </a:spcAft>
              <a:buNone/>
            </a:pPr>
            <a:r>
              <a:t/>
            </a:r>
            <a:endParaRPr/>
          </a:p>
        </p:txBody>
      </p:sp>
      <p:sp>
        <p:nvSpPr>
          <p:cNvPr id="67" name="Google Shape;67;p14"/>
          <p:cNvSpPr txBox="1"/>
          <p:nvPr/>
        </p:nvSpPr>
        <p:spPr>
          <a:xfrm>
            <a:off x="7400100" y="1043613"/>
            <a:ext cx="14322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600">
                <a:solidFill>
                  <a:srgbClr val="1F2328"/>
                </a:solidFill>
                <a:highlight>
                  <a:srgbClr val="FFFFFF"/>
                </a:highlight>
              </a:rPr>
              <a:t>Credits: </a:t>
            </a:r>
            <a:r>
              <a:rPr lang="en-GB" sz="600" u="sng">
                <a:solidFill>
                  <a:schemeClr val="hlink"/>
                </a:solidFill>
                <a:highlight>
                  <a:srgbClr val="FFFFFF"/>
                </a:highlight>
                <a:hlinkClick r:id="rId5"/>
              </a:rPr>
              <a:t>Steve Taylor</a:t>
            </a:r>
            <a:r>
              <a:rPr lang="en-GB" sz="600">
                <a:solidFill>
                  <a:srgbClr val="1F2328"/>
                </a:solidFill>
                <a:highlight>
                  <a:srgbClr val="FFFFFF"/>
                </a:highlight>
              </a:rPr>
              <a:t> (Vanderbilt)</a:t>
            </a:r>
            <a:endParaRPr sz="800"/>
          </a:p>
        </p:txBody>
      </p:sp>
      <p:sp>
        <p:nvSpPr>
          <p:cNvPr id="68" name="Google Shape;68;p14"/>
          <p:cNvSpPr/>
          <p:nvPr/>
        </p:nvSpPr>
        <p:spPr>
          <a:xfrm>
            <a:off x="0" y="4790325"/>
            <a:ext cx="9154200" cy="353100"/>
          </a:xfrm>
          <a:prstGeom prst="rect">
            <a:avLst/>
          </a:prstGeom>
          <a:solidFill>
            <a:srgbClr val="59595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 name="Google Shape;69;p14"/>
          <p:cNvSpPr txBox="1"/>
          <p:nvPr/>
        </p:nvSpPr>
        <p:spPr>
          <a:xfrm>
            <a:off x="1053725" y="4744175"/>
            <a:ext cx="7128900" cy="36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chemeClr val="lt1"/>
                </a:solidFill>
                <a:highlight>
                  <a:schemeClr val="dk2"/>
                </a:highlight>
              </a:rPr>
              <a:t>ICE- CSIC summer school 2024</a:t>
            </a:r>
            <a:endParaRPr sz="1600">
              <a:solidFill>
                <a:schemeClr val="lt1"/>
              </a:solidFill>
              <a:highlight>
                <a:schemeClr val="dk2"/>
              </a:high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Bayesian tools -</a:t>
            </a:r>
            <a:r>
              <a:rPr lang="en-GB"/>
              <a:t> Monte Carlo Markov Chain</a:t>
            </a:r>
            <a:endParaRPr/>
          </a:p>
        </p:txBody>
      </p:sp>
      <p:sp>
        <p:nvSpPr>
          <p:cNvPr id="329" name="Google Shape;329;p32"/>
          <p:cNvSpPr txBox="1"/>
          <p:nvPr>
            <p:ph idx="1" type="body"/>
          </p:nvPr>
        </p:nvSpPr>
        <p:spPr>
          <a:xfrm>
            <a:off x="311700" y="1152475"/>
            <a:ext cx="3640200" cy="3416400"/>
          </a:xfrm>
          <a:prstGeom prst="rect">
            <a:avLst/>
          </a:prstGeom>
        </p:spPr>
        <p:txBody>
          <a:bodyPr anchorCtr="0" anchor="t" bIns="91425" lIns="91425" spcFirstLastPara="1" rIns="91425" wrap="square" tIns="91425">
            <a:normAutofit fontScale="77500" lnSpcReduction="10000"/>
          </a:bodyPr>
          <a:lstStyle/>
          <a:p>
            <a:pPr indent="0" lvl="0" marL="0" rtl="0" algn="just">
              <a:spcBef>
                <a:spcPts val="0"/>
              </a:spcBef>
              <a:spcAft>
                <a:spcPts val="0"/>
              </a:spcAft>
              <a:buNone/>
            </a:pPr>
            <a:r>
              <a:rPr lang="en-GB"/>
              <a:t>Non-linear solvers will help you converge to the local minima. MCMC is a way to both converge to optimal minima while sampling the posterior probability distribution on the space of parameters.</a:t>
            </a:r>
            <a:endParaRPr/>
          </a:p>
          <a:p>
            <a:pPr indent="0" lvl="0" marL="0" rtl="0" algn="just">
              <a:spcBef>
                <a:spcPts val="1200"/>
              </a:spcBef>
              <a:spcAft>
                <a:spcPts val="0"/>
              </a:spcAft>
              <a:buNone/>
            </a:pPr>
            <a:r>
              <a:rPr lang="en-GB"/>
              <a:t>It is basically a random walker, that will accept the next step if the posterior (or likelihood) improves, and walk away with certain probability.</a:t>
            </a:r>
            <a:endParaRPr/>
          </a:p>
          <a:p>
            <a:pPr indent="0" lvl="0" marL="0" rtl="0" algn="just">
              <a:spcBef>
                <a:spcPts val="1200"/>
              </a:spcBef>
              <a:spcAft>
                <a:spcPts val="1200"/>
              </a:spcAft>
              <a:buNone/>
            </a:pPr>
            <a:r>
              <a:rPr lang="en-GB"/>
              <a:t>The result is a distribution what you can use directly to produce your paper table values (and uncertainties) by computing expected values numerically</a:t>
            </a:r>
            <a:endParaRPr/>
          </a:p>
        </p:txBody>
      </p:sp>
      <p:pic>
        <p:nvPicPr>
          <p:cNvPr id="330" name="Google Shape;330;p32"/>
          <p:cNvPicPr preferRelativeResize="0"/>
          <p:nvPr/>
        </p:nvPicPr>
        <p:blipFill>
          <a:blip r:embed="rId3">
            <a:alphaModFix/>
          </a:blip>
          <a:stretch>
            <a:fillRect/>
          </a:stretch>
        </p:blipFill>
        <p:spPr>
          <a:xfrm>
            <a:off x="4658375" y="1152475"/>
            <a:ext cx="3985850" cy="2295850"/>
          </a:xfrm>
          <a:prstGeom prst="rect">
            <a:avLst/>
          </a:prstGeom>
          <a:noFill/>
          <a:ln>
            <a:noFill/>
          </a:ln>
        </p:spPr>
      </p:pic>
      <p:sp>
        <p:nvSpPr>
          <p:cNvPr id="331" name="Google Shape;331;p32"/>
          <p:cNvSpPr txBox="1"/>
          <p:nvPr/>
        </p:nvSpPr>
        <p:spPr>
          <a:xfrm>
            <a:off x="4784300" y="3479275"/>
            <a:ext cx="3985800" cy="108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GB" sz="1800">
                <a:solidFill>
                  <a:schemeClr val="dk2"/>
                </a:solidFill>
              </a:rPr>
              <a:t>MCMC walker sampling the posterior distribution of two (locally linear) parameters</a:t>
            </a:r>
            <a:endParaRPr b="1" i="1" sz="1800">
              <a:solidFill>
                <a:schemeClr val="dk2"/>
              </a:solidFill>
            </a:endParaRPr>
          </a:p>
        </p:txBody>
      </p:sp>
      <p:pic>
        <p:nvPicPr>
          <p:cNvPr id="332" name="Google Shape;332;p32"/>
          <p:cNvPicPr preferRelativeResize="0"/>
          <p:nvPr/>
        </p:nvPicPr>
        <p:blipFill rotWithShape="1">
          <a:blip r:embed="rId4">
            <a:alphaModFix/>
          </a:blip>
          <a:srcRect b="0" l="0" r="69148" t="0"/>
          <a:stretch/>
        </p:blipFill>
        <p:spPr>
          <a:xfrm>
            <a:off x="7056075" y="2571750"/>
            <a:ext cx="1034100" cy="999875"/>
          </a:xfrm>
          <a:prstGeom prst="rect">
            <a:avLst/>
          </a:prstGeom>
          <a:noFill/>
          <a:ln>
            <a:noFill/>
          </a:ln>
        </p:spPr>
      </p:pic>
      <p:sp>
        <p:nvSpPr>
          <p:cNvPr id="333" name="Google Shape;333;p32"/>
          <p:cNvSpPr/>
          <p:nvPr/>
        </p:nvSpPr>
        <p:spPr>
          <a:xfrm>
            <a:off x="0" y="4790325"/>
            <a:ext cx="9154200" cy="353100"/>
          </a:xfrm>
          <a:prstGeom prst="rect">
            <a:avLst/>
          </a:prstGeom>
          <a:solidFill>
            <a:srgbClr val="59595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4" name="Google Shape;334;p32"/>
          <p:cNvSpPr txBox="1"/>
          <p:nvPr/>
        </p:nvSpPr>
        <p:spPr>
          <a:xfrm>
            <a:off x="1053725" y="4744175"/>
            <a:ext cx="7128900" cy="36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chemeClr val="lt1"/>
                </a:solidFill>
                <a:highlight>
                  <a:schemeClr val="dk2"/>
                </a:highlight>
              </a:rPr>
              <a:t>ICE- CSIC summer school 2024</a:t>
            </a:r>
            <a:endParaRPr sz="1600">
              <a:solidFill>
                <a:schemeClr val="lt1"/>
              </a:solidFill>
              <a:highlight>
                <a:schemeClr val="dk2"/>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Bayesian tools - </a:t>
            </a:r>
            <a:r>
              <a:rPr lang="en-GB"/>
              <a:t>Metropolis-Hastings MCMC</a:t>
            </a:r>
            <a:endParaRPr/>
          </a:p>
        </p:txBody>
      </p:sp>
      <p:pic>
        <p:nvPicPr>
          <p:cNvPr id="340" name="Google Shape;340;p33"/>
          <p:cNvPicPr preferRelativeResize="0"/>
          <p:nvPr/>
        </p:nvPicPr>
        <p:blipFill rotWithShape="1">
          <a:blip r:embed="rId3">
            <a:alphaModFix/>
          </a:blip>
          <a:srcRect b="40227" l="0" r="0" t="0"/>
          <a:stretch/>
        </p:blipFill>
        <p:spPr>
          <a:xfrm>
            <a:off x="311700" y="1165300"/>
            <a:ext cx="4201275" cy="3546099"/>
          </a:xfrm>
          <a:prstGeom prst="rect">
            <a:avLst/>
          </a:prstGeom>
          <a:noFill/>
          <a:ln>
            <a:noFill/>
          </a:ln>
        </p:spPr>
      </p:pic>
      <p:pic>
        <p:nvPicPr>
          <p:cNvPr id="341" name="Google Shape;341;p33"/>
          <p:cNvPicPr preferRelativeResize="0"/>
          <p:nvPr/>
        </p:nvPicPr>
        <p:blipFill rotWithShape="1">
          <a:blip r:embed="rId3">
            <a:alphaModFix/>
          </a:blip>
          <a:srcRect b="0" l="0" r="0" t="59329"/>
          <a:stretch/>
        </p:blipFill>
        <p:spPr>
          <a:xfrm>
            <a:off x="4656125" y="1165300"/>
            <a:ext cx="4309424" cy="2474924"/>
          </a:xfrm>
          <a:prstGeom prst="rect">
            <a:avLst/>
          </a:prstGeom>
          <a:noFill/>
          <a:ln>
            <a:noFill/>
          </a:ln>
        </p:spPr>
      </p:pic>
      <p:sp>
        <p:nvSpPr>
          <p:cNvPr id="342" name="Google Shape;342;p33"/>
          <p:cNvSpPr txBox="1"/>
          <p:nvPr/>
        </p:nvSpPr>
        <p:spPr>
          <a:xfrm>
            <a:off x="4765800" y="3824900"/>
            <a:ext cx="4309500" cy="99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00">
                <a:solidFill>
                  <a:schemeClr val="dk2"/>
                </a:solidFill>
              </a:rPr>
              <a:t>ChatGPT prompt (July 2, 2024)</a:t>
            </a:r>
            <a:endParaRPr sz="1600">
              <a:solidFill>
                <a:schemeClr val="dk2"/>
              </a:solidFill>
            </a:endParaRPr>
          </a:p>
          <a:p>
            <a:pPr indent="0" lvl="0" marL="0" rtl="0" algn="l">
              <a:spcBef>
                <a:spcPts val="0"/>
              </a:spcBef>
              <a:spcAft>
                <a:spcPts val="0"/>
              </a:spcAft>
              <a:buNone/>
            </a:pPr>
            <a:r>
              <a:rPr i="1" lang="en-GB" sz="1200">
                <a:solidFill>
                  <a:schemeClr val="dk2"/>
                </a:solidFill>
              </a:rPr>
              <a:t>Can you provide me with a simple code to implement the metropolis algorithm for a Monte Carlo Markov Chain code?</a:t>
            </a:r>
            <a:endParaRPr i="1" sz="1200">
              <a:solidFill>
                <a:schemeClr val="dk2"/>
              </a:solidFill>
            </a:endParaRPr>
          </a:p>
        </p:txBody>
      </p:sp>
      <p:sp>
        <p:nvSpPr>
          <p:cNvPr id="343" name="Google Shape;343;p33"/>
          <p:cNvSpPr/>
          <p:nvPr/>
        </p:nvSpPr>
        <p:spPr>
          <a:xfrm>
            <a:off x="0" y="4790325"/>
            <a:ext cx="9154200" cy="353100"/>
          </a:xfrm>
          <a:prstGeom prst="rect">
            <a:avLst/>
          </a:prstGeom>
          <a:solidFill>
            <a:srgbClr val="59595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4" name="Google Shape;344;p33"/>
          <p:cNvSpPr txBox="1"/>
          <p:nvPr/>
        </p:nvSpPr>
        <p:spPr>
          <a:xfrm>
            <a:off x="1053725" y="4744175"/>
            <a:ext cx="7128900" cy="36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chemeClr val="lt1"/>
                </a:solidFill>
                <a:highlight>
                  <a:schemeClr val="dk2"/>
                </a:highlight>
              </a:rPr>
              <a:t>ICE- CSIC summer school 2024</a:t>
            </a:r>
            <a:endParaRPr sz="1600">
              <a:solidFill>
                <a:schemeClr val="lt1"/>
              </a:solidFill>
              <a:highlight>
                <a:schemeClr val="dk2"/>
              </a:high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Bayesian tools - statistical characterisation of parameters</a:t>
            </a:r>
            <a:endParaRPr/>
          </a:p>
        </p:txBody>
      </p:sp>
      <p:sp>
        <p:nvSpPr>
          <p:cNvPr id="350" name="Google Shape;350;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sz="1500"/>
              <a:t>True power is on parameter estimation. An MCMC process produces a cloud of points reproducing your posterior distribution. provide meaningful ‘error bars’</a:t>
            </a:r>
            <a:endParaRPr sz="1500"/>
          </a:p>
        </p:txBody>
      </p:sp>
      <p:pic>
        <p:nvPicPr>
          <p:cNvPr id="351" name="Google Shape;351;p34"/>
          <p:cNvPicPr preferRelativeResize="0"/>
          <p:nvPr/>
        </p:nvPicPr>
        <p:blipFill>
          <a:blip r:embed="rId3">
            <a:alphaModFix/>
          </a:blip>
          <a:stretch>
            <a:fillRect/>
          </a:stretch>
        </p:blipFill>
        <p:spPr>
          <a:xfrm>
            <a:off x="311701" y="2646375"/>
            <a:ext cx="2639175" cy="1871826"/>
          </a:xfrm>
          <a:prstGeom prst="rect">
            <a:avLst/>
          </a:prstGeom>
          <a:noFill/>
          <a:ln>
            <a:noFill/>
          </a:ln>
        </p:spPr>
      </p:pic>
      <p:sp>
        <p:nvSpPr>
          <p:cNvPr id="352" name="Google Shape;352;p34"/>
          <p:cNvSpPr txBox="1"/>
          <p:nvPr/>
        </p:nvSpPr>
        <p:spPr>
          <a:xfrm>
            <a:off x="3146650" y="1822475"/>
            <a:ext cx="3440700" cy="3038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500">
                <a:solidFill>
                  <a:schemeClr val="dk2"/>
                </a:solidFill>
              </a:rPr>
              <a:t>From an MCMC cloud it is trivial to compute</a:t>
            </a:r>
            <a:endParaRPr sz="1500">
              <a:solidFill>
                <a:schemeClr val="dk2"/>
              </a:solidFill>
            </a:endParaRPr>
          </a:p>
          <a:p>
            <a:pPr indent="-304800" lvl="0" marL="457200" rtl="0" algn="l">
              <a:lnSpc>
                <a:spcPct val="115000"/>
              </a:lnSpc>
              <a:spcBef>
                <a:spcPts val="1200"/>
              </a:spcBef>
              <a:spcAft>
                <a:spcPts val="0"/>
              </a:spcAft>
              <a:buClr>
                <a:schemeClr val="dk2"/>
              </a:buClr>
              <a:buSzPts val="1200"/>
              <a:buChar char="●"/>
            </a:pPr>
            <a:r>
              <a:rPr lang="en-GB" sz="1500">
                <a:solidFill>
                  <a:schemeClr val="dk2"/>
                </a:solidFill>
              </a:rPr>
              <a:t>The expected values - Number that you will put in your paper results</a:t>
            </a:r>
            <a:endParaRPr sz="1500">
              <a:solidFill>
                <a:schemeClr val="dk2"/>
              </a:solidFill>
            </a:endParaRPr>
          </a:p>
          <a:p>
            <a:pPr indent="-304800" lvl="0" marL="457200" rtl="0" algn="l">
              <a:lnSpc>
                <a:spcPct val="115000"/>
              </a:lnSpc>
              <a:spcBef>
                <a:spcPts val="0"/>
              </a:spcBef>
              <a:spcAft>
                <a:spcPts val="0"/>
              </a:spcAft>
              <a:buClr>
                <a:schemeClr val="dk2"/>
              </a:buClr>
              <a:buSzPts val="1200"/>
              <a:buChar char="●"/>
            </a:pPr>
            <a:r>
              <a:rPr lang="en-GB" sz="1500">
                <a:solidFill>
                  <a:schemeClr val="dk2"/>
                </a:solidFill>
              </a:rPr>
              <a:t>Confidence intervals : integrate to the left and to the right until you have 68% of your probability which will be your 1-sigma error </a:t>
            </a:r>
            <a:endParaRPr sz="1500">
              <a:solidFill>
                <a:schemeClr val="dk2"/>
              </a:solidFill>
            </a:endParaRPr>
          </a:p>
          <a:p>
            <a:pPr indent="-323850" lvl="0" marL="457200" rtl="0" algn="l">
              <a:lnSpc>
                <a:spcPct val="115000"/>
              </a:lnSpc>
              <a:spcBef>
                <a:spcPts val="0"/>
              </a:spcBef>
              <a:spcAft>
                <a:spcPts val="0"/>
              </a:spcAft>
              <a:buClr>
                <a:schemeClr val="dk2"/>
              </a:buClr>
              <a:buSzPts val="1500"/>
              <a:buChar char="●"/>
            </a:pPr>
            <a:r>
              <a:rPr lang="en-GB" sz="1500">
                <a:solidFill>
                  <a:schemeClr val="dk2"/>
                </a:solidFill>
              </a:rPr>
              <a:t>Produce correlation plots which can be awesome…</a:t>
            </a:r>
            <a:endParaRPr sz="1500">
              <a:solidFill>
                <a:schemeClr val="dk2"/>
              </a:solidFill>
            </a:endParaRPr>
          </a:p>
        </p:txBody>
      </p:sp>
      <p:pic>
        <p:nvPicPr>
          <p:cNvPr id="353" name="Google Shape;353;p34"/>
          <p:cNvPicPr preferRelativeResize="0"/>
          <p:nvPr/>
        </p:nvPicPr>
        <p:blipFill>
          <a:blip r:embed="rId4">
            <a:alphaModFix/>
          </a:blip>
          <a:stretch>
            <a:fillRect/>
          </a:stretch>
        </p:blipFill>
        <p:spPr>
          <a:xfrm>
            <a:off x="6587350" y="2673600"/>
            <a:ext cx="2244949" cy="2244949"/>
          </a:xfrm>
          <a:prstGeom prst="rect">
            <a:avLst/>
          </a:prstGeom>
          <a:noFill/>
          <a:ln>
            <a:noFill/>
          </a:ln>
        </p:spPr>
      </p:pic>
      <p:sp>
        <p:nvSpPr>
          <p:cNvPr id="354" name="Google Shape;354;p34"/>
          <p:cNvSpPr txBox="1"/>
          <p:nvPr/>
        </p:nvSpPr>
        <p:spPr>
          <a:xfrm>
            <a:off x="6783125" y="1610100"/>
            <a:ext cx="2244900" cy="111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highlight>
                  <a:srgbClr val="FFFF00"/>
                </a:highlight>
              </a:rPr>
              <a:t>(in)Famous corner plot example with 3 parameters</a:t>
            </a:r>
            <a:endParaRPr sz="1800">
              <a:solidFill>
                <a:schemeClr val="dk2"/>
              </a:solidFill>
              <a:highlight>
                <a:srgbClr val="FFFF00"/>
              </a:high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GB"/>
              <a:t>Bayesian tools - statistical characterisation of parameters</a:t>
            </a:r>
            <a:endParaRPr/>
          </a:p>
          <a:p>
            <a:pPr indent="0" lvl="0" marL="0" rtl="0" algn="l">
              <a:spcBef>
                <a:spcPts val="0"/>
              </a:spcBef>
              <a:spcAft>
                <a:spcPts val="0"/>
              </a:spcAft>
              <a:buNone/>
            </a:pPr>
            <a:r>
              <a:t/>
            </a:r>
            <a:endParaRPr/>
          </a:p>
        </p:txBody>
      </p:sp>
      <p:pic>
        <p:nvPicPr>
          <p:cNvPr id="360" name="Google Shape;360;p35"/>
          <p:cNvPicPr preferRelativeResize="0"/>
          <p:nvPr/>
        </p:nvPicPr>
        <p:blipFill>
          <a:blip r:embed="rId3">
            <a:alphaModFix/>
          </a:blip>
          <a:stretch>
            <a:fillRect/>
          </a:stretch>
        </p:blipFill>
        <p:spPr>
          <a:xfrm>
            <a:off x="4572000" y="1069500"/>
            <a:ext cx="4073999" cy="4073999"/>
          </a:xfrm>
          <a:prstGeom prst="rect">
            <a:avLst/>
          </a:prstGeom>
          <a:noFill/>
          <a:ln>
            <a:noFill/>
          </a:ln>
        </p:spPr>
      </p:pic>
      <p:sp>
        <p:nvSpPr>
          <p:cNvPr id="361" name="Google Shape;361;p35"/>
          <p:cNvSpPr txBox="1"/>
          <p:nvPr/>
        </p:nvSpPr>
        <p:spPr>
          <a:xfrm>
            <a:off x="390625" y="1435675"/>
            <a:ext cx="4074000" cy="354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300">
                <a:solidFill>
                  <a:srgbClr val="FF0000"/>
                </a:solidFill>
              </a:rPr>
              <a:t>…or horrible!</a:t>
            </a:r>
            <a:endParaRPr b="1" sz="3300">
              <a:solidFill>
                <a:srgbClr val="FF0000"/>
              </a:solidFill>
            </a:endParaRPr>
          </a:p>
          <a:p>
            <a:pPr indent="0" lvl="0" marL="0" rtl="0" algn="l">
              <a:spcBef>
                <a:spcPts val="0"/>
              </a:spcBef>
              <a:spcAft>
                <a:spcPts val="0"/>
              </a:spcAft>
              <a:buNone/>
            </a:pPr>
            <a:r>
              <a:t/>
            </a:r>
            <a:endParaRPr sz="1800">
              <a:solidFill>
                <a:schemeClr val="dk2"/>
              </a:solidFill>
            </a:endParaRPr>
          </a:p>
          <a:p>
            <a:pPr indent="0" lvl="0" marL="0" rtl="0" algn="just">
              <a:spcBef>
                <a:spcPts val="0"/>
              </a:spcBef>
              <a:spcAft>
                <a:spcPts val="0"/>
              </a:spcAft>
              <a:buNone/>
            </a:pPr>
            <a:r>
              <a:rPr b="1" lang="en-GB" sz="1800">
                <a:solidFill>
                  <a:schemeClr val="dk2"/>
                </a:solidFill>
              </a:rPr>
              <a:t>Request</a:t>
            </a:r>
            <a:r>
              <a:rPr lang="en-GB" sz="1800">
                <a:solidFill>
                  <a:schemeClr val="dk2"/>
                </a:solidFill>
              </a:rPr>
              <a:t> - do NOT put corner plots like this in a paper (or at least move it to the appendices). Showing a couple MCMC samplings of the most relevant parameters is sufficient to illustrate a few key points or degeneracies</a:t>
            </a:r>
            <a:endParaRPr sz="1800">
              <a:solidFill>
                <a:schemeClr val="dk2"/>
              </a:solidFill>
            </a:endParaRPr>
          </a:p>
        </p:txBody>
      </p:sp>
      <p:sp>
        <p:nvSpPr>
          <p:cNvPr id="362" name="Google Shape;362;p35"/>
          <p:cNvSpPr txBox="1"/>
          <p:nvPr/>
        </p:nvSpPr>
        <p:spPr>
          <a:xfrm>
            <a:off x="6644600" y="1573175"/>
            <a:ext cx="1863000" cy="111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highlight>
                  <a:srgbClr val="FFFF00"/>
                </a:highlight>
              </a:rPr>
              <a:t>Corner plot with 16</a:t>
            </a:r>
            <a:r>
              <a:rPr lang="en-GB" sz="1800">
                <a:solidFill>
                  <a:schemeClr val="dk2"/>
                </a:solidFill>
                <a:highlight>
                  <a:srgbClr val="FFFF00"/>
                </a:highlight>
              </a:rPr>
              <a:t> parameters</a:t>
            </a:r>
            <a:endParaRPr sz="1800">
              <a:solidFill>
                <a:schemeClr val="dk2"/>
              </a:solidFill>
              <a:highlight>
                <a:srgbClr val="FFFF00"/>
              </a:high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Recommendation (personal)</a:t>
            </a:r>
            <a:endParaRPr/>
          </a:p>
        </p:txBody>
      </p:sp>
      <p:sp>
        <p:nvSpPr>
          <p:cNvPr id="368" name="Google Shape;368;p36"/>
          <p:cNvSpPr txBox="1"/>
          <p:nvPr>
            <p:ph idx="1" type="body"/>
          </p:nvPr>
        </p:nvSpPr>
        <p:spPr>
          <a:xfrm>
            <a:off x="311700" y="1152475"/>
            <a:ext cx="4103100" cy="1702800"/>
          </a:xfrm>
          <a:prstGeom prst="rect">
            <a:avLst/>
          </a:prstGeom>
        </p:spPr>
        <p:txBody>
          <a:bodyPr anchorCtr="0" anchor="t" bIns="91425" lIns="91425" spcFirstLastPara="1" rIns="91425" wrap="square" tIns="91425">
            <a:normAutofit fontScale="47500" lnSpcReduction="20000"/>
          </a:bodyPr>
          <a:lstStyle/>
          <a:p>
            <a:pPr indent="-282892" lvl="0" marL="457200" rtl="0" algn="l">
              <a:spcBef>
                <a:spcPts val="0"/>
              </a:spcBef>
              <a:spcAft>
                <a:spcPts val="0"/>
              </a:spcAft>
              <a:buSzPct val="100000"/>
              <a:buChar char="●"/>
            </a:pPr>
            <a:r>
              <a:rPr b="1" lang="en-GB"/>
              <a:t>Use frequentist log-likelihood ratios</a:t>
            </a:r>
            <a:r>
              <a:rPr lang="en-GB"/>
              <a:t> for quick examination for significance assessments of various models (with or without noise, one or two planets, etc). </a:t>
            </a:r>
            <a:endParaRPr/>
          </a:p>
          <a:p>
            <a:pPr indent="-282892" lvl="0" marL="457200" rtl="0" algn="l">
              <a:spcBef>
                <a:spcPts val="0"/>
              </a:spcBef>
              <a:spcAft>
                <a:spcPts val="0"/>
              </a:spcAft>
              <a:buSzPct val="100000"/>
              <a:buChar char="●"/>
            </a:pPr>
            <a:r>
              <a:rPr lang="en-GB"/>
              <a:t>If you feel confident with the algorithms, provide the evidence integrals performed with care with one of the available softwares (E.g. GEORGE/Python). Beware of non-linearities and local minima issues.</a:t>
            </a:r>
            <a:endParaRPr/>
          </a:p>
          <a:p>
            <a:pPr indent="-282892" lvl="0" marL="457200" rtl="0" algn="l">
              <a:spcBef>
                <a:spcPts val="0"/>
              </a:spcBef>
              <a:spcAft>
                <a:spcPts val="0"/>
              </a:spcAft>
              <a:buSzPct val="100000"/>
              <a:buChar char="●"/>
            </a:pPr>
            <a:r>
              <a:rPr b="1" lang="en-GB"/>
              <a:t>Run generous MCMCs and look at the (horrible) corner plots</a:t>
            </a:r>
            <a:r>
              <a:rPr lang="en-GB"/>
              <a:t> so you are sure non of your parameters is behaving strangely (discrete distributions, close to the edge, high degeneracy, etc).</a:t>
            </a:r>
            <a:endParaRPr/>
          </a:p>
          <a:p>
            <a:pPr indent="-282892" lvl="0" marL="457200" rtl="0" algn="l">
              <a:spcBef>
                <a:spcPts val="0"/>
              </a:spcBef>
              <a:spcAft>
                <a:spcPts val="0"/>
              </a:spcAft>
              <a:buSzPct val="100000"/>
              <a:buChar char="●"/>
            </a:pPr>
            <a:r>
              <a:rPr b="1" lang="en-GB"/>
              <a:t>Put expected values, and confidence intervals in tables, show one or two 2D plots</a:t>
            </a:r>
            <a:r>
              <a:rPr lang="en-GB"/>
              <a:t> of your more relevant variables (e.g. period, transit depth, molecule scale height, magnetic field intensity, etc.)</a:t>
            </a:r>
            <a:endParaRPr i="1"/>
          </a:p>
        </p:txBody>
      </p:sp>
      <p:sp>
        <p:nvSpPr>
          <p:cNvPr id="369" name="Google Shape;369;p36"/>
          <p:cNvSpPr txBox="1"/>
          <p:nvPr/>
        </p:nvSpPr>
        <p:spPr>
          <a:xfrm>
            <a:off x="4618150" y="1152475"/>
            <a:ext cx="4405800" cy="1440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100">
                <a:solidFill>
                  <a:schemeClr val="dk2"/>
                </a:solidFill>
                <a:highlight>
                  <a:srgbClr val="FFFF00"/>
                </a:highlight>
              </a:rPr>
              <a:t>Read a few papers to get a grasp of what is used in your subfield.</a:t>
            </a:r>
            <a:endParaRPr sz="1100">
              <a:solidFill>
                <a:schemeClr val="dk2"/>
              </a:solidFill>
              <a:highlight>
                <a:srgbClr val="FFFF00"/>
              </a:highlight>
            </a:endParaRPr>
          </a:p>
          <a:p>
            <a:pPr indent="0" lvl="0" marL="0" rtl="0" algn="l">
              <a:lnSpc>
                <a:spcPct val="115000"/>
              </a:lnSpc>
              <a:spcBef>
                <a:spcPts val="1200"/>
              </a:spcBef>
              <a:spcAft>
                <a:spcPts val="0"/>
              </a:spcAft>
              <a:buNone/>
            </a:pPr>
            <a:r>
              <a:rPr lang="en-GB" sz="1100">
                <a:solidFill>
                  <a:schemeClr val="dk2"/>
                </a:solidFill>
              </a:rPr>
              <a:t>Each subfield has its own thresholds and criteria to call for </a:t>
            </a:r>
            <a:r>
              <a:rPr b="1" i="1" lang="en-GB" sz="1100">
                <a:solidFill>
                  <a:schemeClr val="dk2"/>
                </a:solidFill>
              </a:rPr>
              <a:t>statistical detection</a:t>
            </a:r>
            <a:r>
              <a:rPr lang="en-GB" sz="1100">
                <a:solidFill>
                  <a:schemeClr val="dk2"/>
                </a:solidFill>
              </a:rPr>
              <a:t>. </a:t>
            </a:r>
            <a:endParaRPr sz="1100">
              <a:solidFill>
                <a:schemeClr val="dk2"/>
              </a:solidFill>
            </a:endParaRPr>
          </a:p>
          <a:p>
            <a:pPr indent="0" lvl="0" marL="0" rtl="0" algn="l">
              <a:lnSpc>
                <a:spcPct val="115000"/>
              </a:lnSpc>
              <a:spcBef>
                <a:spcPts val="1200"/>
              </a:spcBef>
              <a:spcAft>
                <a:spcPts val="1200"/>
              </a:spcAft>
              <a:buNone/>
            </a:pPr>
            <a:r>
              <a:rPr lang="en-GB" sz="1100">
                <a:solidFill>
                  <a:schemeClr val="dk2"/>
                </a:solidFill>
              </a:rPr>
              <a:t>On the other hand </a:t>
            </a:r>
            <a:r>
              <a:rPr b="1" i="1" lang="en-GB" sz="1100">
                <a:solidFill>
                  <a:schemeClr val="dk2"/>
                </a:solidFill>
              </a:rPr>
              <a:t>statistical characterisation</a:t>
            </a:r>
            <a:r>
              <a:rPr b="1" lang="en-GB" sz="1100">
                <a:solidFill>
                  <a:schemeClr val="dk2"/>
                </a:solidFill>
              </a:rPr>
              <a:t> thresholds</a:t>
            </a:r>
            <a:r>
              <a:rPr lang="en-GB" sz="1100">
                <a:solidFill>
                  <a:schemeClr val="dk2"/>
                </a:solidFill>
              </a:rPr>
              <a:t> are more universal (typically R&gt;150). </a:t>
            </a:r>
            <a:endParaRPr sz="1100">
              <a:solidFill>
                <a:schemeClr val="dk2"/>
              </a:solidFill>
            </a:endParaRPr>
          </a:p>
        </p:txBody>
      </p:sp>
      <p:sp>
        <p:nvSpPr>
          <p:cNvPr id="370" name="Google Shape;370;p36"/>
          <p:cNvSpPr txBox="1"/>
          <p:nvPr/>
        </p:nvSpPr>
        <p:spPr>
          <a:xfrm>
            <a:off x="490350" y="3178525"/>
            <a:ext cx="7710600" cy="151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dk2"/>
                </a:solidFill>
              </a:rPr>
              <a:t>If you are doing something </a:t>
            </a:r>
            <a:r>
              <a:rPr lang="en-GB" sz="1100">
                <a:solidFill>
                  <a:schemeClr val="dk2"/>
                </a:solidFill>
                <a:highlight>
                  <a:srgbClr val="00FF00"/>
                </a:highlight>
              </a:rPr>
              <a:t>VERY novel</a:t>
            </a:r>
            <a:r>
              <a:rPr lang="en-GB" sz="1100">
                <a:solidFill>
                  <a:schemeClr val="dk2"/>
                </a:solidFill>
              </a:rPr>
              <a:t>, </a:t>
            </a:r>
            <a:r>
              <a:rPr lang="en-GB" sz="1100">
                <a:solidFill>
                  <a:schemeClr val="dk2"/>
                </a:solidFill>
                <a:highlight>
                  <a:srgbClr val="FFFF00"/>
                </a:highlight>
              </a:rPr>
              <a:t>DO NOT INNOVATE too much with your statistics</a:t>
            </a:r>
            <a:r>
              <a:rPr lang="en-GB" sz="1100">
                <a:solidFill>
                  <a:schemeClr val="dk2"/>
                </a:solidFill>
              </a:rPr>
              <a:t>, or no-one will believe it. </a:t>
            </a:r>
            <a:endParaRPr sz="1100">
              <a:solidFill>
                <a:schemeClr val="dk2"/>
              </a:solidFill>
            </a:endParaRPr>
          </a:p>
          <a:p>
            <a:pPr indent="0" lvl="0" marL="0" rtl="0" algn="l">
              <a:spcBef>
                <a:spcPts val="0"/>
              </a:spcBef>
              <a:spcAft>
                <a:spcPts val="0"/>
              </a:spcAft>
              <a:buClr>
                <a:schemeClr val="dk1"/>
              </a:buClr>
              <a:buSzPts val="1100"/>
              <a:buFont typeface="Arial"/>
              <a:buNone/>
            </a:pPr>
            <a:r>
              <a:t/>
            </a:r>
            <a:endParaRPr sz="1100">
              <a:solidFill>
                <a:schemeClr val="dk2"/>
              </a:solidFill>
            </a:endParaRPr>
          </a:p>
          <a:p>
            <a:pPr indent="0" lvl="0" marL="0" rtl="0" algn="l">
              <a:spcBef>
                <a:spcPts val="0"/>
              </a:spcBef>
              <a:spcAft>
                <a:spcPts val="0"/>
              </a:spcAft>
              <a:buClr>
                <a:schemeClr val="dk1"/>
              </a:buClr>
              <a:buSzPts val="1100"/>
              <a:buFont typeface="Arial"/>
              <a:buNone/>
            </a:pPr>
            <a:r>
              <a:rPr lang="en-GB" sz="1100">
                <a:solidFill>
                  <a:schemeClr val="dk2"/>
                </a:solidFill>
              </a:rPr>
              <a:t>Bayesian is NOT ‘magic’ : what passes Bayesian tests shall also pass frequentist tests (and vice versa)</a:t>
            </a:r>
            <a:endParaRPr sz="1100">
              <a:solidFill>
                <a:schemeClr val="dk2"/>
              </a:solidFill>
            </a:endParaRPr>
          </a:p>
          <a:p>
            <a:pPr indent="0" lvl="0" marL="0" rtl="0" algn="l">
              <a:spcBef>
                <a:spcPts val="0"/>
              </a:spcBef>
              <a:spcAft>
                <a:spcPts val="0"/>
              </a:spcAft>
              <a:buNone/>
            </a:pPr>
            <a:r>
              <a:t/>
            </a:r>
            <a:endParaRPr sz="1100">
              <a:solidFill>
                <a:schemeClr val="dk2"/>
              </a:solidFill>
            </a:endParaRPr>
          </a:p>
          <a:p>
            <a:pPr indent="0" lvl="0" marL="0" rtl="0" algn="l">
              <a:spcBef>
                <a:spcPts val="0"/>
              </a:spcBef>
              <a:spcAft>
                <a:spcPts val="0"/>
              </a:spcAft>
              <a:buClr>
                <a:schemeClr val="dk1"/>
              </a:buClr>
              <a:buSzPts val="1100"/>
              <a:buFont typeface="Arial"/>
              <a:buNone/>
            </a:pPr>
            <a:r>
              <a:rPr lang="en-GB" sz="1100">
                <a:solidFill>
                  <a:schemeClr val="dk2"/>
                </a:solidFill>
              </a:rPr>
              <a:t>Unless you are SUPER excited and the result is super clear (e.g. verified independently) try to use sentences like </a:t>
            </a:r>
            <a:endParaRPr sz="1100">
              <a:solidFill>
                <a:schemeClr val="dk2"/>
              </a:solidFill>
            </a:endParaRPr>
          </a:p>
          <a:p>
            <a:pPr indent="0" lvl="0" marL="0" rtl="0" algn="l">
              <a:spcBef>
                <a:spcPts val="0"/>
              </a:spcBef>
              <a:spcAft>
                <a:spcPts val="0"/>
              </a:spcAft>
              <a:buNone/>
            </a:pPr>
            <a:r>
              <a:rPr i="1" lang="en-GB" sz="1100">
                <a:solidFill>
                  <a:schemeClr val="dk2"/>
                </a:solidFill>
              </a:rPr>
              <a:t>“The data is consistent with the presence of a planet…”,”We detect a signal…”</a:t>
            </a:r>
            <a:endParaRPr i="1" sz="1100">
              <a:solidFill>
                <a:schemeClr val="dk2"/>
              </a:solidFill>
            </a:endParaRPr>
          </a:p>
          <a:p>
            <a:pPr indent="0" lvl="0" marL="0" rtl="0" algn="l">
              <a:spcBef>
                <a:spcPts val="0"/>
              </a:spcBef>
              <a:spcAft>
                <a:spcPts val="0"/>
              </a:spcAft>
              <a:buClr>
                <a:schemeClr val="dk1"/>
              </a:buClr>
              <a:buSzPts val="1100"/>
              <a:buFont typeface="Arial"/>
              <a:buNone/>
            </a:pPr>
            <a:r>
              <a:rPr lang="en-GB" sz="1100">
                <a:solidFill>
                  <a:schemeClr val="dk2"/>
                </a:solidFill>
              </a:rPr>
              <a:t>rather than</a:t>
            </a:r>
            <a:endParaRPr sz="1100">
              <a:solidFill>
                <a:schemeClr val="dk2"/>
              </a:solidFill>
            </a:endParaRPr>
          </a:p>
          <a:p>
            <a:pPr indent="0" lvl="0" marL="0" rtl="0" algn="l">
              <a:spcBef>
                <a:spcPts val="0"/>
              </a:spcBef>
              <a:spcAft>
                <a:spcPts val="0"/>
              </a:spcAft>
              <a:buClr>
                <a:schemeClr val="dk1"/>
              </a:buClr>
              <a:buSzPts val="1100"/>
              <a:buFont typeface="Arial"/>
              <a:buNone/>
            </a:pPr>
            <a:r>
              <a:rPr lang="en-GB" sz="1100">
                <a:solidFill>
                  <a:schemeClr val="dk2"/>
                </a:solidFill>
              </a:rPr>
              <a:t>“We report the discovery of a planet…”, “We found 3 planets around…”</a:t>
            </a:r>
            <a:endParaRPr sz="1100">
              <a:solidFill>
                <a:schemeClr val="dk2"/>
              </a:solidFill>
            </a:endParaRPr>
          </a:p>
          <a:p>
            <a:pPr indent="0" lvl="0" marL="0" rtl="0" algn="l">
              <a:spcBef>
                <a:spcPts val="0"/>
              </a:spcBef>
              <a:spcAft>
                <a:spcPts val="0"/>
              </a:spcAft>
              <a:buClr>
                <a:schemeClr val="dk1"/>
              </a:buClr>
              <a:buSzPts val="1100"/>
              <a:buFont typeface="Arial"/>
              <a:buNone/>
            </a:pPr>
            <a:r>
              <a:t/>
            </a:r>
            <a:endParaRPr sz="1100">
              <a:solidFill>
                <a:schemeClr val="dk2"/>
              </a:solidFill>
            </a:endParaRPr>
          </a:p>
          <a:p>
            <a:pPr indent="0" lvl="0" marL="0" rtl="0" algn="l">
              <a:spcBef>
                <a:spcPts val="0"/>
              </a:spcBef>
              <a:spcAft>
                <a:spcPts val="0"/>
              </a:spcAft>
              <a:buNone/>
            </a:pPr>
            <a:r>
              <a:t/>
            </a:r>
            <a:endParaRPr sz="1100">
              <a:solidFill>
                <a:schemeClr val="dk2"/>
              </a:solidFill>
            </a:endParaRPr>
          </a:p>
        </p:txBody>
      </p:sp>
      <p:sp>
        <p:nvSpPr>
          <p:cNvPr id="371" name="Google Shape;371;p36"/>
          <p:cNvSpPr/>
          <p:nvPr/>
        </p:nvSpPr>
        <p:spPr>
          <a:xfrm>
            <a:off x="0" y="4790325"/>
            <a:ext cx="9154200" cy="353100"/>
          </a:xfrm>
          <a:prstGeom prst="rect">
            <a:avLst/>
          </a:prstGeom>
          <a:solidFill>
            <a:srgbClr val="59595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2" name="Google Shape;372;p36"/>
          <p:cNvSpPr txBox="1"/>
          <p:nvPr/>
        </p:nvSpPr>
        <p:spPr>
          <a:xfrm>
            <a:off x="1053725" y="4744175"/>
            <a:ext cx="7128900" cy="36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chemeClr val="lt1"/>
                </a:solidFill>
                <a:highlight>
                  <a:schemeClr val="dk2"/>
                </a:highlight>
              </a:rPr>
              <a:t>ICE- CSIC summer school 2024</a:t>
            </a:r>
            <a:endParaRPr sz="1600">
              <a:solidFill>
                <a:schemeClr val="lt1"/>
              </a:solidFill>
              <a:highlight>
                <a:schemeClr val="dk2"/>
              </a:high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Non-linear problems </a:t>
            </a:r>
            <a:endParaRPr/>
          </a:p>
        </p:txBody>
      </p:sp>
      <p:sp>
        <p:nvSpPr>
          <p:cNvPr id="378" name="Google Shape;378;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Clr>
                <a:schemeClr val="dk1"/>
              </a:buClr>
              <a:buSzPct val="61111"/>
              <a:buFont typeface="Arial"/>
              <a:buNone/>
            </a:pPr>
            <a:r>
              <a:rPr b="1" lang="en-GB"/>
              <a:t>Linear problems. </a:t>
            </a:r>
            <a:r>
              <a:rPr lang="en-GB"/>
              <a:t>The linearity condition comes from your math textbooks. A function </a:t>
            </a:r>
            <a:r>
              <a:rPr i="1" lang="en-GB"/>
              <a:t>f</a:t>
            </a:r>
            <a:r>
              <a:rPr lang="en-GB"/>
              <a:t>(a) is linear with </a:t>
            </a:r>
            <a:r>
              <a:rPr i="1" lang="en-GB"/>
              <a:t>a</a:t>
            </a:r>
            <a:r>
              <a:rPr lang="en-GB"/>
              <a:t>, if  </a:t>
            </a:r>
            <a:endParaRPr/>
          </a:p>
          <a:p>
            <a:pPr indent="-325755" lvl="0" marL="457200" rtl="0" algn="l">
              <a:spcBef>
                <a:spcPts val="1200"/>
              </a:spcBef>
              <a:spcAft>
                <a:spcPts val="0"/>
              </a:spcAft>
              <a:buSzPct val="100000"/>
              <a:buChar char="●"/>
            </a:pPr>
            <a:r>
              <a:rPr lang="en-GB"/>
              <a:t>f(a + b) = f(a) + f(b)</a:t>
            </a:r>
            <a:endParaRPr/>
          </a:p>
          <a:p>
            <a:pPr indent="-325755" lvl="0" marL="457200" rtl="0" algn="l">
              <a:spcBef>
                <a:spcPts val="0"/>
              </a:spcBef>
              <a:spcAft>
                <a:spcPts val="0"/>
              </a:spcAft>
              <a:buSzPct val="100000"/>
              <a:buChar char="●"/>
            </a:pPr>
            <a:r>
              <a:rPr lang="en-GB"/>
              <a:t>f(k * a) = k f(a)</a:t>
            </a:r>
            <a:endParaRPr/>
          </a:p>
          <a:p>
            <a:pPr indent="0" lvl="0" marL="0" rtl="0" algn="l">
              <a:spcBef>
                <a:spcPts val="1200"/>
              </a:spcBef>
              <a:spcAft>
                <a:spcPts val="0"/>
              </a:spcAft>
              <a:buNone/>
            </a:pPr>
            <a:r>
              <a:rPr lang="en-GB"/>
              <a:t>Where this f is the </a:t>
            </a:r>
            <a:r>
              <a:rPr lang="en-GB">
                <a:highlight>
                  <a:srgbClr val="FFFF00"/>
                </a:highlight>
              </a:rPr>
              <a:t>optimisation condition to be solved</a:t>
            </a:r>
            <a:r>
              <a:rPr lang="en-GB"/>
              <a:t>. Linear problems can be analytically solved VERY FAST!</a:t>
            </a:r>
            <a:endParaRPr/>
          </a:p>
          <a:p>
            <a:pPr indent="0" lvl="0" marL="0" rtl="0" algn="l">
              <a:spcBef>
                <a:spcPts val="1200"/>
              </a:spcBef>
              <a:spcAft>
                <a:spcPts val="0"/>
              </a:spcAft>
              <a:buClr>
                <a:schemeClr val="dk1"/>
              </a:buClr>
              <a:buSzPct val="61111"/>
              <a:buFont typeface="Arial"/>
              <a:buNone/>
            </a:pPr>
            <a:r>
              <a:rPr lang="en-GB"/>
              <a:t>In data analysis, a non-linear problem can emerge </a:t>
            </a:r>
            <a:endParaRPr/>
          </a:p>
          <a:p>
            <a:pPr indent="-325755" lvl="0" marL="457200" rtl="0" algn="l">
              <a:spcBef>
                <a:spcPts val="1200"/>
              </a:spcBef>
              <a:spcAft>
                <a:spcPts val="0"/>
              </a:spcAft>
              <a:buSzPct val="100000"/>
              <a:buChar char="●"/>
            </a:pPr>
            <a:r>
              <a:rPr lang="en-GB"/>
              <a:t>Intrinsically non-linear (e.g. Keplerian parameters) </a:t>
            </a:r>
            <a:endParaRPr/>
          </a:p>
          <a:p>
            <a:pPr indent="-325755" lvl="0" marL="457200" rtl="0" algn="l">
              <a:spcBef>
                <a:spcPts val="0"/>
              </a:spcBef>
              <a:spcAft>
                <a:spcPts val="0"/>
              </a:spcAft>
              <a:buSzPct val="100000"/>
              <a:buChar char="●"/>
            </a:pPr>
            <a:r>
              <a:rPr lang="en-GB"/>
              <a:t>‘Optimal’ condition for the ‘statistic’ is non-linear (e.g. gaussian log-likelihood with jitter)</a:t>
            </a:r>
            <a:endParaRPr/>
          </a:p>
          <a:p>
            <a:pPr indent="0" lvl="0" marL="0" rtl="0" algn="l">
              <a:spcBef>
                <a:spcPts val="1200"/>
              </a:spcBef>
              <a:spcAft>
                <a:spcPts val="1200"/>
              </a:spcAft>
              <a:buNone/>
            </a:pPr>
            <a:r>
              <a:rPr lang="en-GB"/>
              <a:t>Finding the optimal solution for non-linear problems requires </a:t>
            </a:r>
            <a:r>
              <a:rPr lang="en-GB">
                <a:highlight>
                  <a:srgbClr val="FFFF00"/>
                </a:highlight>
              </a:rPr>
              <a:t>iterative numerical procedures</a:t>
            </a:r>
            <a:r>
              <a:rPr lang="en-GB"/>
              <a:t>, even with the simplest of the ‘statistics’</a:t>
            </a:r>
            <a:endParaRPr/>
          </a:p>
        </p:txBody>
      </p:sp>
      <p:sp>
        <p:nvSpPr>
          <p:cNvPr id="379" name="Google Shape;379;p37"/>
          <p:cNvSpPr/>
          <p:nvPr/>
        </p:nvSpPr>
        <p:spPr>
          <a:xfrm>
            <a:off x="0" y="4790325"/>
            <a:ext cx="9154200" cy="353100"/>
          </a:xfrm>
          <a:prstGeom prst="rect">
            <a:avLst/>
          </a:prstGeom>
          <a:solidFill>
            <a:srgbClr val="59595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0" name="Google Shape;380;p37"/>
          <p:cNvSpPr txBox="1"/>
          <p:nvPr/>
        </p:nvSpPr>
        <p:spPr>
          <a:xfrm>
            <a:off x="1053725" y="4744175"/>
            <a:ext cx="7128900" cy="36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chemeClr val="lt1"/>
                </a:solidFill>
                <a:highlight>
                  <a:schemeClr val="dk2"/>
                </a:highlight>
              </a:rPr>
              <a:t>ICE- CSIC summer school 2024</a:t>
            </a:r>
            <a:endParaRPr sz="1600">
              <a:solidFill>
                <a:schemeClr val="lt1"/>
              </a:solidFill>
              <a:highlight>
                <a:schemeClr val="dk2"/>
              </a:high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GB"/>
              <a:t>Non-linear problems - Simplest examples</a:t>
            </a:r>
            <a:endParaRPr/>
          </a:p>
          <a:p>
            <a:pPr indent="0" lvl="0" marL="0" rtl="0" algn="l">
              <a:spcBef>
                <a:spcPts val="0"/>
              </a:spcBef>
              <a:spcAft>
                <a:spcPts val="0"/>
              </a:spcAft>
              <a:buNone/>
            </a:pPr>
            <a:r>
              <a:t/>
            </a:r>
            <a:endParaRPr/>
          </a:p>
        </p:txBody>
      </p:sp>
      <p:sp>
        <p:nvSpPr>
          <p:cNvPr id="386" name="Google Shape;386;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GB"/>
              <a:t>Fully linear problem</a:t>
            </a:r>
            <a:endParaRPr b="1"/>
          </a:p>
          <a:p>
            <a:pPr indent="-342900" lvl="0" marL="457200" rtl="0" algn="l">
              <a:spcBef>
                <a:spcPts val="1200"/>
              </a:spcBef>
              <a:spcAft>
                <a:spcPts val="0"/>
              </a:spcAft>
              <a:buSzPts val="1800"/>
              <a:buChar char="●"/>
            </a:pPr>
            <a:r>
              <a:rPr lang="en-GB"/>
              <a:t>Linear regression</a:t>
            </a:r>
            <a:endParaRPr/>
          </a:p>
          <a:p>
            <a:pPr indent="0" lvl="0" marL="0" rtl="0" algn="l">
              <a:spcBef>
                <a:spcPts val="1200"/>
              </a:spcBef>
              <a:spcAft>
                <a:spcPts val="0"/>
              </a:spcAft>
              <a:buNone/>
            </a:pPr>
            <a:r>
              <a:rPr b="1" lang="en-GB"/>
              <a:t>(apparently) Non-linear problem</a:t>
            </a:r>
            <a:endParaRPr b="1"/>
          </a:p>
          <a:p>
            <a:pPr indent="-342900" lvl="0" marL="457200" rtl="0" algn="l">
              <a:spcBef>
                <a:spcPts val="1200"/>
              </a:spcBef>
              <a:spcAft>
                <a:spcPts val="0"/>
              </a:spcAft>
              <a:buSzPts val="1800"/>
              <a:buChar char="●"/>
            </a:pPr>
            <a:r>
              <a:rPr lang="en-GB"/>
              <a:t>Linear regression with squared parameters</a:t>
            </a:r>
            <a:endParaRPr/>
          </a:p>
          <a:p>
            <a:pPr indent="0" lvl="0" marL="0" rtl="0" algn="l">
              <a:spcBef>
                <a:spcPts val="1200"/>
              </a:spcBef>
              <a:spcAft>
                <a:spcPts val="0"/>
              </a:spcAft>
              <a:buNone/>
            </a:pPr>
            <a:r>
              <a:rPr b="1" lang="en-GB"/>
              <a:t>Non-linear problem due to statistic</a:t>
            </a:r>
            <a:endParaRPr b="1"/>
          </a:p>
          <a:p>
            <a:pPr indent="-342900" lvl="0" marL="457200" rtl="0" algn="l">
              <a:spcBef>
                <a:spcPts val="1200"/>
              </a:spcBef>
              <a:spcAft>
                <a:spcPts val="0"/>
              </a:spcAft>
              <a:buSzPts val="1800"/>
              <a:buChar char="●"/>
            </a:pPr>
            <a:r>
              <a:rPr lang="en-GB"/>
              <a:t>Adding jitter to a Gaussian likelihood</a:t>
            </a:r>
            <a:endParaRPr/>
          </a:p>
          <a:p>
            <a:pPr indent="0" lvl="0" marL="0" rtl="0" algn="l">
              <a:spcBef>
                <a:spcPts val="1200"/>
              </a:spcBef>
              <a:spcAft>
                <a:spcPts val="0"/>
              </a:spcAft>
              <a:buNone/>
            </a:pPr>
            <a:r>
              <a:rPr b="1" lang="en-GB"/>
              <a:t>General non-linear problem </a:t>
            </a:r>
            <a:endParaRPr b="1"/>
          </a:p>
          <a:p>
            <a:pPr indent="-342900" lvl="0" marL="457200" rtl="0" algn="l">
              <a:spcBef>
                <a:spcPts val="1200"/>
              </a:spcBef>
              <a:spcAft>
                <a:spcPts val="0"/>
              </a:spcAft>
              <a:buSzPts val="1800"/>
              <a:buChar char="●"/>
            </a:pPr>
            <a:r>
              <a:rPr lang="en-GB"/>
              <a:t>likelihood function as a GP, model is a Keplerian solution</a:t>
            </a:r>
            <a:endParaRPr/>
          </a:p>
        </p:txBody>
      </p:sp>
      <p:sp>
        <p:nvSpPr>
          <p:cNvPr id="387" name="Google Shape;387;p38"/>
          <p:cNvSpPr/>
          <p:nvPr/>
        </p:nvSpPr>
        <p:spPr>
          <a:xfrm>
            <a:off x="0" y="4790325"/>
            <a:ext cx="9154200" cy="353100"/>
          </a:xfrm>
          <a:prstGeom prst="rect">
            <a:avLst/>
          </a:prstGeom>
          <a:solidFill>
            <a:srgbClr val="59595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8" name="Google Shape;388;p38"/>
          <p:cNvSpPr txBox="1"/>
          <p:nvPr/>
        </p:nvSpPr>
        <p:spPr>
          <a:xfrm>
            <a:off x="1053725" y="4744175"/>
            <a:ext cx="7128900" cy="36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chemeClr val="lt1"/>
                </a:solidFill>
                <a:highlight>
                  <a:schemeClr val="dk2"/>
                </a:highlight>
              </a:rPr>
              <a:t>ICE- CSIC summer school 2024</a:t>
            </a:r>
            <a:endParaRPr sz="1600">
              <a:solidFill>
                <a:schemeClr val="lt1"/>
              </a:solidFill>
              <a:highlight>
                <a:schemeClr val="dk2"/>
              </a:high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Nonlinear problems : periodograms</a:t>
            </a:r>
            <a:endParaRPr/>
          </a:p>
        </p:txBody>
      </p:sp>
      <p:sp>
        <p:nvSpPr>
          <p:cNvPr id="394" name="Google Shape;394;p39"/>
          <p:cNvSpPr txBox="1"/>
          <p:nvPr>
            <p:ph idx="1" type="body"/>
          </p:nvPr>
        </p:nvSpPr>
        <p:spPr>
          <a:xfrm>
            <a:off x="311700" y="1152475"/>
            <a:ext cx="4092900" cy="34164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i="1" lang="en-GB">
                <a:highlight>
                  <a:srgbClr val="FFFF00"/>
                </a:highlight>
              </a:rPr>
              <a:t>Finding the best sinusoid model that fits the data</a:t>
            </a:r>
            <a:r>
              <a:rPr lang="en-GB"/>
              <a:t> in a least squares sense. </a:t>
            </a:r>
            <a:endParaRPr/>
          </a:p>
          <a:p>
            <a:pPr indent="-308610" lvl="0" marL="457200" rtl="0" algn="l">
              <a:spcBef>
                <a:spcPts val="1200"/>
              </a:spcBef>
              <a:spcAft>
                <a:spcPts val="0"/>
              </a:spcAft>
              <a:buSzPct val="100000"/>
              <a:buChar char="●"/>
            </a:pPr>
            <a:r>
              <a:rPr lang="en-GB"/>
              <a:t>One VERY </a:t>
            </a:r>
            <a:r>
              <a:rPr lang="en-GB"/>
              <a:t>nonlinear</a:t>
            </a:r>
            <a:r>
              <a:rPr lang="en-GB"/>
              <a:t> parameter (frequency </a:t>
            </a:r>
            <a:r>
              <a:rPr lang="en-GB" sz="2800">
                <a:solidFill>
                  <a:schemeClr val="dk1"/>
                </a:solidFill>
              </a:rPr>
              <a:t>𝜈</a:t>
            </a:r>
            <a:r>
              <a:rPr lang="en-GB"/>
              <a:t>) </a:t>
            </a:r>
            <a:endParaRPr/>
          </a:p>
          <a:p>
            <a:pPr indent="-308610" lvl="0" marL="457200" rtl="0" algn="l">
              <a:spcBef>
                <a:spcPts val="0"/>
              </a:spcBef>
              <a:spcAft>
                <a:spcPts val="0"/>
              </a:spcAft>
              <a:buSzPct val="100000"/>
              <a:buChar char="●"/>
            </a:pPr>
            <a:r>
              <a:rPr lang="en-GB"/>
              <a:t>Three linear parameters (A and B amplitudes, and C constant offset)</a:t>
            </a:r>
            <a:endParaRPr/>
          </a:p>
          <a:p>
            <a:pPr indent="0" lvl="0" marL="0" rtl="0" algn="l">
              <a:spcBef>
                <a:spcPts val="1200"/>
              </a:spcBef>
              <a:spcAft>
                <a:spcPts val="0"/>
              </a:spcAft>
              <a:buNone/>
            </a:pPr>
            <a:r>
              <a:rPr lang="en-GB"/>
              <a:t>Lomb-Scargle 1979-&gt; Fix the non-linear parameter </a:t>
            </a:r>
            <a:r>
              <a:rPr lang="en-GB" sz="2800">
                <a:solidFill>
                  <a:schemeClr val="dk1"/>
                </a:solidFill>
              </a:rPr>
              <a:t>𝜈</a:t>
            </a:r>
            <a:r>
              <a:rPr lang="en-GB"/>
              <a:t>, solve for the linear ones (regular linear regression), and repeat the process of all possible </a:t>
            </a:r>
            <a:r>
              <a:rPr lang="en-GB" sz="2800">
                <a:solidFill>
                  <a:schemeClr val="dk1"/>
                </a:solidFill>
              </a:rPr>
              <a:t>𝜈</a:t>
            </a:r>
            <a:r>
              <a:rPr lang="en-GB"/>
              <a:t> . Make a plot of the optimal value of the statistic as a function of </a:t>
            </a:r>
            <a:r>
              <a:rPr lang="en-GB" sz="2800">
                <a:solidFill>
                  <a:schemeClr val="dk1"/>
                </a:solidFill>
              </a:rPr>
              <a:t>𝜈 </a:t>
            </a:r>
            <a:r>
              <a:rPr lang="en-GB"/>
              <a:t>(periodogram plot)</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395" name="Google Shape;395;p39"/>
          <p:cNvPicPr preferRelativeResize="0"/>
          <p:nvPr/>
        </p:nvPicPr>
        <p:blipFill rotWithShape="1">
          <a:blip r:embed="rId3">
            <a:alphaModFix/>
          </a:blip>
          <a:srcRect b="11975" l="2853" r="4484" t="36135"/>
          <a:stretch/>
        </p:blipFill>
        <p:spPr>
          <a:xfrm>
            <a:off x="311700" y="4148425"/>
            <a:ext cx="3806426" cy="269800"/>
          </a:xfrm>
          <a:prstGeom prst="rect">
            <a:avLst/>
          </a:prstGeom>
          <a:noFill/>
          <a:ln>
            <a:noFill/>
          </a:ln>
        </p:spPr>
      </p:pic>
      <p:pic>
        <p:nvPicPr>
          <p:cNvPr id="396" name="Google Shape;396;p39"/>
          <p:cNvPicPr preferRelativeResize="0"/>
          <p:nvPr/>
        </p:nvPicPr>
        <p:blipFill>
          <a:blip r:embed="rId4">
            <a:alphaModFix/>
          </a:blip>
          <a:stretch>
            <a:fillRect/>
          </a:stretch>
        </p:blipFill>
        <p:spPr>
          <a:xfrm>
            <a:off x="6306900" y="496844"/>
            <a:ext cx="2328100" cy="1462150"/>
          </a:xfrm>
          <a:prstGeom prst="rect">
            <a:avLst/>
          </a:prstGeom>
          <a:noFill/>
          <a:ln>
            <a:noFill/>
          </a:ln>
        </p:spPr>
      </p:pic>
      <p:pic>
        <p:nvPicPr>
          <p:cNvPr id="397" name="Google Shape;397;p39"/>
          <p:cNvPicPr preferRelativeResize="0"/>
          <p:nvPr/>
        </p:nvPicPr>
        <p:blipFill>
          <a:blip r:embed="rId5">
            <a:alphaModFix/>
          </a:blip>
          <a:stretch>
            <a:fillRect/>
          </a:stretch>
        </p:blipFill>
        <p:spPr>
          <a:xfrm>
            <a:off x="5301404" y="1877575"/>
            <a:ext cx="2932550" cy="2434850"/>
          </a:xfrm>
          <a:prstGeom prst="rect">
            <a:avLst/>
          </a:prstGeom>
          <a:noFill/>
          <a:ln>
            <a:noFill/>
          </a:ln>
        </p:spPr>
      </p:pic>
      <p:sp>
        <p:nvSpPr>
          <p:cNvPr id="398" name="Google Shape;398;p39"/>
          <p:cNvSpPr txBox="1"/>
          <p:nvPr/>
        </p:nvSpPr>
        <p:spPr>
          <a:xfrm>
            <a:off x="5523400" y="4418225"/>
            <a:ext cx="30000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n-GB" sz="1000">
                <a:solidFill>
                  <a:schemeClr val="dk2"/>
                </a:solidFill>
              </a:rPr>
              <a:t>Zechmeister 2009, A&amp;A</a:t>
            </a:r>
            <a:endParaRPr b="1" sz="1000">
              <a:solidFill>
                <a:schemeClr val="dk2"/>
              </a:solidFill>
            </a:endParaRPr>
          </a:p>
        </p:txBody>
      </p:sp>
      <p:sp>
        <p:nvSpPr>
          <p:cNvPr id="399" name="Google Shape;399;p39"/>
          <p:cNvSpPr/>
          <p:nvPr/>
        </p:nvSpPr>
        <p:spPr>
          <a:xfrm>
            <a:off x="0" y="4790325"/>
            <a:ext cx="9154200" cy="353100"/>
          </a:xfrm>
          <a:prstGeom prst="rect">
            <a:avLst/>
          </a:prstGeom>
          <a:solidFill>
            <a:srgbClr val="59595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0" name="Google Shape;400;p39"/>
          <p:cNvSpPr txBox="1"/>
          <p:nvPr/>
        </p:nvSpPr>
        <p:spPr>
          <a:xfrm>
            <a:off x="1053725" y="4744175"/>
            <a:ext cx="7128900" cy="36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chemeClr val="lt1"/>
                </a:solidFill>
                <a:highlight>
                  <a:schemeClr val="dk2"/>
                </a:highlight>
              </a:rPr>
              <a:t>ICE- CSIC summer school 2024</a:t>
            </a:r>
            <a:endParaRPr sz="1600">
              <a:solidFill>
                <a:schemeClr val="lt1"/>
              </a:solidFill>
              <a:highlight>
                <a:schemeClr val="dk2"/>
              </a:high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GB"/>
              <a:t>Examples</a:t>
            </a:r>
            <a:endParaRPr/>
          </a:p>
        </p:txBody>
      </p:sp>
      <p:pic>
        <p:nvPicPr>
          <p:cNvPr id="406" name="Google Shape;406;p40"/>
          <p:cNvPicPr preferRelativeResize="0"/>
          <p:nvPr/>
        </p:nvPicPr>
        <p:blipFill rotWithShape="1">
          <a:blip r:embed="rId3">
            <a:alphaModFix/>
          </a:blip>
          <a:srcRect b="8285" l="4671" r="3736" t="7849"/>
          <a:stretch/>
        </p:blipFill>
        <p:spPr>
          <a:xfrm>
            <a:off x="3223675" y="526150"/>
            <a:ext cx="5438999" cy="2207400"/>
          </a:xfrm>
          <a:prstGeom prst="rect">
            <a:avLst/>
          </a:prstGeom>
          <a:noFill/>
          <a:ln>
            <a:noFill/>
          </a:ln>
        </p:spPr>
      </p:pic>
      <p:pic>
        <p:nvPicPr>
          <p:cNvPr id="407" name="Google Shape;407;p40"/>
          <p:cNvPicPr preferRelativeResize="0"/>
          <p:nvPr/>
        </p:nvPicPr>
        <p:blipFill>
          <a:blip r:embed="rId4">
            <a:alphaModFix/>
          </a:blip>
          <a:stretch>
            <a:fillRect/>
          </a:stretch>
        </p:blipFill>
        <p:spPr>
          <a:xfrm>
            <a:off x="3606050" y="2922875"/>
            <a:ext cx="4853475" cy="1907225"/>
          </a:xfrm>
          <a:prstGeom prst="rect">
            <a:avLst/>
          </a:prstGeom>
          <a:noFill/>
          <a:ln>
            <a:noFill/>
          </a:ln>
        </p:spPr>
      </p:pic>
      <p:sp>
        <p:nvSpPr>
          <p:cNvPr id="408" name="Google Shape;408;p40"/>
          <p:cNvSpPr/>
          <p:nvPr/>
        </p:nvSpPr>
        <p:spPr>
          <a:xfrm>
            <a:off x="0" y="4790325"/>
            <a:ext cx="9154200" cy="353100"/>
          </a:xfrm>
          <a:prstGeom prst="rect">
            <a:avLst/>
          </a:prstGeom>
          <a:solidFill>
            <a:srgbClr val="59595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9" name="Google Shape;409;p40"/>
          <p:cNvSpPr txBox="1"/>
          <p:nvPr/>
        </p:nvSpPr>
        <p:spPr>
          <a:xfrm>
            <a:off x="1053725" y="4744175"/>
            <a:ext cx="7128900" cy="36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chemeClr val="lt1"/>
                </a:solidFill>
                <a:highlight>
                  <a:schemeClr val="dk2"/>
                </a:highlight>
              </a:rPr>
              <a:t>ICE- CSIC summer school 2024</a:t>
            </a:r>
            <a:endParaRPr sz="1600">
              <a:solidFill>
                <a:schemeClr val="lt1"/>
              </a:solidFill>
              <a:highlight>
                <a:schemeClr val="dk2"/>
              </a:high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GB"/>
              <a:t>Examples</a:t>
            </a:r>
            <a:endParaRPr/>
          </a:p>
        </p:txBody>
      </p:sp>
      <p:pic>
        <p:nvPicPr>
          <p:cNvPr id="415" name="Google Shape;415;p41"/>
          <p:cNvPicPr preferRelativeResize="0"/>
          <p:nvPr/>
        </p:nvPicPr>
        <p:blipFill>
          <a:blip r:embed="rId3">
            <a:alphaModFix/>
          </a:blip>
          <a:stretch>
            <a:fillRect/>
          </a:stretch>
        </p:blipFill>
        <p:spPr>
          <a:xfrm>
            <a:off x="3714100" y="1761175"/>
            <a:ext cx="5118201" cy="2146875"/>
          </a:xfrm>
          <a:prstGeom prst="rect">
            <a:avLst/>
          </a:prstGeom>
          <a:noFill/>
          <a:ln>
            <a:noFill/>
          </a:ln>
        </p:spPr>
      </p:pic>
      <p:pic>
        <p:nvPicPr>
          <p:cNvPr id="416" name="Google Shape;416;p41"/>
          <p:cNvPicPr preferRelativeResize="0"/>
          <p:nvPr/>
        </p:nvPicPr>
        <p:blipFill>
          <a:blip r:embed="rId4">
            <a:alphaModFix/>
          </a:blip>
          <a:stretch>
            <a:fillRect/>
          </a:stretch>
        </p:blipFill>
        <p:spPr>
          <a:xfrm>
            <a:off x="411000" y="2185629"/>
            <a:ext cx="3303100" cy="1297975"/>
          </a:xfrm>
          <a:prstGeom prst="rect">
            <a:avLst/>
          </a:prstGeom>
          <a:noFill/>
          <a:ln>
            <a:noFill/>
          </a:ln>
        </p:spPr>
      </p:pic>
      <p:sp>
        <p:nvSpPr>
          <p:cNvPr id="417" name="Google Shape;417;p41"/>
          <p:cNvSpPr/>
          <p:nvPr/>
        </p:nvSpPr>
        <p:spPr>
          <a:xfrm>
            <a:off x="3546875" y="2679850"/>
            <a:ext cx="258600" cy="341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8" name="Google Shape;418;p41"/>
          <p:cNvSpPr/>
          <p:nvPr/>
        </p:nvSpPr>
        <p:spPr>
          <a:xfrm>
            <a:off x="6100200" y="2663763"/>
            <a:ext cx="258600" cy="341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9" name="Google Shape;419;p41"/>
          <p:cNvSpPr/>
          <p:nvPr/>
        </p:nvSpPr>
        <p:spPr>
          <a:xfrm>
            <a:off x="0" y="4790325"/>
            <a:ext cx="9154200" cy="353100"/>
          </a:xfrm>
          <a:prstGeom prst="rect">
            <a:avLst/>
          </a:prstGeom>
          <a:solidFill>
            <a:srgbClr val="59595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0" name="Google Shape;420;p41"/>
          <p:cNvSpPr txBox="1"/>
          <p:nvPr/>
        </p:nvSpPr>
        <p:spPr>
          <a:xfrm>
            <a:off x="1053725" y="4744175"/>
            <a:ext cx="7128900" cy="36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chemeClr val="lt1"/>
                </a:solidFill>
                <a:highlight>
                  <a:schemeClr val="dk2"/>
                </a:highlight>
              </a:rPr>
              <a:t>ICE- CSIC summer school 2024</a:t>
            </a:r>
            <a:endParaRPr sz="1600">
              <a:solidFill>
                <a:schemeClr val="lt1"/>
              </a:solidFill>
              <a:highlight>
                <a:schemeClr val="dk2"/>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GB"/>
              <a:t>It is</a:t>
            </a:r>
            <a:r>
              <a:rPr lang="en-GB"/>
              <a:t> all about model comparison</a:t>
            </a:r>
            <a:endParaRPr/>
          </a:p>
          <a:p>
            <a:pPr indent="0" lvl="0" marL="0" rtl="0" algn="l">
              <a:spcBef>
                <a:spcPts val="0"/>
              </a:spcBef>
              <a:spcAft>
                <a:spcPts val="0"/>
              </a:spcAft>
              <a:buNone/>
            </a:pPr>
            <a:r>
              <a:t/>
            </a:r>
            <a:endParaRPr/>
          </a:p>
        </p:txBody>
      </p:sp>
      <p:sp>
        <p:nvSpPr>
          <p:cNvPr id="75" name="Google Shape;75;p15"/>
          <p:cNvSpPr txBox="1"/>
          <p:nvPr>
            <p:ph idx="1" type="body"/>
          </p:nvPr>
        </p:nvSpPr>
        <p:spPr>
          <a:xfrm>
            <a:off x="311700" y="1152475"/>
            <a:ext cx="8520600" cy="980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t>Or more precisely, </a:t>
            </a:r>
            <a:r>
              <a:rPr lang="en-GB">
                <a:highlight>
                  <a:srgbClr val="FFFFFF"/>
                </a:highlight>
              </a:rPr>
              <a:t>comparison of the performance of </a:t>
            </a:r>
            <a:r>
              <a:rPr lang="en-GB">
                <a:highlight>
                  <a:srgbClr val="FFFF00"/>
                </a:highlight>
              </a:rPr>
              <a:t>different models</a:t>
            </a:r>
            <a:r>
              <a:rPr lang="en-GB"/>
              <a:t> against the data, which is the </a:t>
            </a:r>
            <a:r>
              <a:rPr lang="en-GB">
                <a:highlight>
                  <a:srgbClr val="00FF00"/>
                </a:highlight>
              </a:rPr>
              <a:t>observed ‘truth</a:t>
            </a:r>
            <a:r>
              <a:rPr lang="en-GB"/>
              <a:t>’.</a:t>
            </a:r>
            <a:endParaRPr/>
          </a:p>
        </p:txBody>
      </p:sp>
      <p:pic>
        <p:nvPicPr>
          <p:cNvPr id="76" name="Google Shape;76;p15"/>
          <p:cNvPicPr preferRelativeResize="0"/>
          <p:nvPr/>
        </p:nvPicPr>
        <p:blipFill>
          <a:blip r:embed="rId3">
            <a:alphaModFix/>
          </a:blip>
          <a:stretch>
            <a:fillRect/>
          </a:stretch>
        </p:blipFill>
        <p:spPr>
          <a:xfrm>
            <a:off x="3010575" y="3343138"/>
            <a:ext cx="1483350" cy="791125"/>
          </a:xfrm>
          <a:prstGeom prst="rect">
            <a:avLst/>
          </a:prstGeom>
          <a:noFill/>
          <a:ln>
            <a:noFill/>
          </a:ln>
        </p:spPr>
      </p:pic>
      <p:pic>
        <p:nvPicPr>
          <p:cNvPr id="77" name="Google Shape;77;p15"/>
          <p:cNvPicPr preferRelativeResize="0"/>
          <p:nvPr/>
        </p:nvPicPr>
        <p:blipFill>
          <a:blip r:embed="rId4">
            <a:alphaModFix/>
          </a:blip>
          <a:stretch>
            <a:fillRect/>
          </a:stretch>
        </p:blipFill>
        <p:spPr>
          <a:xfrm>
            <a:off x="3028350" y="2291437"/>
            <a:ext cx="1447800" cy="723900"/>
          </a:xfrm>
          <a:prstGeom prst="rect">
            <a:avLst/>
          </a:prstGeom>
          <a:noFill/>
          <a:ln>
            <a:noFill/>
          </a:ln>
        </p:spPr>
      </p:pic>
      <p:sp>
        <p:nvSpPr>
          <p:cNvPr id="78" name="Google Shape;78;p15"/>
          <p:cNvSpPr txBox="1"/>
          <p:nvPr/>
        </p:nvSpPr>
        <p:spPr>
          <a:xfrm>
            <a:off x="311700" y="2373725"/>
            <a:ext cx="2293500" cy="183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500">
                <a:solidFill>
                  <a:schemeClr val="dk2"/>
                </a:solidFill>
              </a:rPr>
              <a:t>Experiment</a:t>
            </a:r>
            <a:endParaRPr b="1" sz="1500">
              <a:solidFill>
                <a:schemeClr val="dk2"/>
              </a:solidFill>
            </a:endParaRPr>
          </a:p>
          <a:p>
            <a:pPr indent="0" lvl="0" marL="0" rtl="0" algn="l">
              <a:spcBef>
                <a:spcPts val="0"/>
              </a:spcBef>
              <a:spcAft>
                <a:spcPts val="0"/>
              </a:spcAft>
              <a:buNone/>
            </a:pPr>
            <a:r>
              <a:t/>
            </a:r>
            <a:endParaRPr sz="900">
              <a:solidFill>
                <a:schemeClr val="dk2"/>
              </a:solidFill>
            </a:endParaRPr>
          </a:p>
          <a:p>
            <a:pPr indent="0" lvl="0" marL="0" rtl="0" algn="l">
              <a:spcBef>
                <a:spcPts val="0"/>
              </a:spcBef>
              <a:spcAft>
                <a:spcPts val="0"/>
              </a:spcAft>
              <a:buNone/>
            </a:pPr>
            <a:r>
              <a:rPr b="1" lang="en-GB" sz="900">
                <a:solidFill>
                  <a:schemeClr val="dk2"/>
                </a:solidFill>
              </a:rPr>
              <a:t>Objective - </a:t>
            </a:r>
            <a:r>
              <a:rPr lang="en-GB" sz="900">
                <a:solidFill>
                  <a:schemeClr val="dk2"/>
                </a:solidFill>
              </a:rPr>
              <a:t>Find alien life</a:t>
            </a:r>
            <a:endParaRPr sz="900">
              <a:solidFill>
                <a:schemeClr val="dk2"/>
              </a:solidFill>
            </a:endParaRPr>
          </a:p>
          <a:p>
            <a:pPr indent="0" lvl="0" marL="0" rtl="0" algn="l">
              <a:spcBef>
                <a:spcPts val="0"/>
              </a:spcBef>
              <a:spcAft>
                <a:spcPts val="0"/>
              </a:spcAft>
              <a:buNone/>
            </a:pPr>
            <a:r>
              <a:t/>
            </a:r>
            <a:endParaRPr sz="900">
              <a:solidFill>
                <a:schemeClr val="dk2"/>
              </a:solidFill>
            </a:endParaRPr>
          </a:p>
          <a:p>
            <a:pPr indent="0" lvl="0" marL="0" rtl="0" algn="l">
              <a:spcBef>
                <a:spcPts val="0"/>
              </a:spcBef>
              <a:spcAft>
                <a:spcPts val="0"/>
              </a:spcAft>
              <a:buNone/>
            </a:pPr>
            <a:r>
              <a:rPr b="1" lang="en-GB" sz="900">
                <a:solidFill>
                  <a:schemeClr val="dk2"/>
                </a:solidFill>
              </a:rPr>
              <a:t>Strategy -</a:t>
            </a:r>
            <a:r>
              <a:rPr lang="en-GB" sz="900">
                <a:solidFill>
                  <a:schemeClr val="dk2"/>
                </a:solidFill>
              </a:rPr>
              <a:t> I will do it by detecting UFOs</a:t>
            </a:r>
            <a:endParaRPr sz="900">
              <a:solidFill>
                <a:schemeClr val="dk2"/>
              </a:solidFill>
            </a:endParaRPr>
          </a:p>
          <a:p>
            <a:pPr indent="0" lvl="0" marL="0" rtl="0" algn="l">
              <a:spcBef>
                <a:spcPts val="0"/>
              </a:spcBef>
              <a:spcAft>
                <a:spcPts val="0"/>
              </a:spcAft>
              <a:buNone/>
            </a:pPr>
            <a:r>
              <a:t/>
            </a:r>
            <a:endParaRPr sz="900">
              <a:solidFill>
                <a:schemeClr val="dk2"/>
              </a:solidFill>
            </a:endParaRPr>
          </a:p>
          <a:p>
            <a:pPr indent="0" lvl="0" marL="0" rtl="0" algn="l">
              <a:spcBef>
                <a:spcPts val="0"/>
              </a:spcBef>
              <a:spcAft>
                <a:spcPts val="0"/>
              </a:spcAft>
              <a:buNone/>
            </a:pPr>
            <a:r>
              <a:rPr b="1" lang="en-GB" sz="900">
                <a:solidFill>
                  <a:schemeClr val="dk2"/>
                </a:solidFill>
              </a:rPr>
              <a:t>Immediate goal -</a:t>
            </a:r>
            <a:r>
              <a:rPr lang="en-GB" sz="900">
                <a:solidFill>
                  <a:schemeClr val="dk2"/>
                </a:solidFill>
              </a:rPr>
              <a:t> obtain an image of a flying saucer that appears every first Friday of every months near Montserrat</a:t>
            </a:r>
            <a:endParaRPr sz="900">
              <a:solidFill>
                <a:schemeClr val="dk2"/>
              </a:solidFill>
            </a:endParaRPr>
          </a:p>
          <a:p>
            <a:pPr indent="0" lvl="0" marL="0" rtl="0" algn="l">
              <a:spcBef>
                <a:spcPts val="0"/>
              </a:spcBef>
              <a:spcAft>
                <a:spcPts val="0"/>
              </a:spcAft>
              <a:buNone/>
            </a:pPr>
            <a:r>
              <a:t/>
            </a:r>
            <a:endParaRPr sz="900">
              <a:solidFill>
                <a:schemeClr val="dk2"/>
              </a:solidFill>
            </a:endParaRPr>
          </a:p>
        </p:txBody>
      </p:sp>
      <p:sp>
        <p:nvSpPr>
          <p:cNvPr id="79" name="Google Shape;79;p15"/>
          <p:cNvSpPr txBox="1"/>
          <p:nvPr/>
        </p:nvSpPr>
        <p:spPr>
          <a:xfrm>
            <a:off x="4695550" y="2267625"/>
            <a:ext cx="2293500" cy="79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Image of the sky with nothing in it</a:t>
            </a:r>
            <a:endParaRPr sz="1800">
              <a:solidFill>
                <a:schemeClr val="dk2"/>
              </a:solidFill>
            </a:endParaRPr>
          </a:p>
        </p:txBody>
      </p:sp>
      <p:sp>
        <p:nvSpPr>
          <p:cNvPr id="80" name="Google Shape;80;p15"/>
          <p:cNvSpPr txBox="1"/>
          <p:nvPr/>
        </p:nvSpPr>
        <p:spPr>
          <a:xfrm>
            <a:off x="4761263" y="3343163"/>
            <a:ext cx="2293500" cy="79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Image of the sky with a ‘Detection’</a:t>
            </a:r>
            <a:endParaRPr sz="1800">
              <a:solidFill>
                <a:schemeClr val="dk2"/>
              </a:solidFill>
            </a:endParaRPr>
          </a:p>
        </p:txBody>
      </p:sp>
      <p:sp>
        <p:nvSpPr>
          <p:cNvPr id="81" name="Google Shape;81;p15"/>
          <p:cNvSpPr/>
          <p:nvPr/>
        </p:nvSpPr>
        <p:spPr>
          <a:xfrm>
            <a:off x="6530425" y="2879575"/>
            <a:ext cx="732000" cy="615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2" name="Google Shape;82;p15"/>
          <p:cNvSpPr txBox="1"/>
          <p:nvPr/>
        </p:nvSpPr>
        <p:spPr>
          <a:xfrm>
            <a:off x="7341650" y="2676250"/>
            <a:ext cx="16332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2"/>
                </a:solidFill>
              </a:rPr>
              <a:t>I detected a flying saucer -&gt; Aliens exist -&gt; We are not alone in the universe</a:t>
            </a:r>
            <a:endParaRPr sz="1200">
              <a:solidFill>
                <a:schemeClr val="dk2"/>
              </a:solidFill>
            </a:endParaRPr>
          </a:p>
        </p:txBody>
      </p:sp>
      <p:sp>
        <p:nvSpPr>
          <p:cNvPr id="83" name="Google Shape;83;p15"/>
          <p:cNvSpPr/>
          <p:nvPr/>
        </p:nvSpPr>
        <p:spPr>
          <a:xfrm>
            <a:off x="0" y="4790325"/>
            <a:ext cx="9154200" cy="353100"/>
          </a:xfrm>
          <a:prstGeom prst="rect">
            <a:avLst/>
          </a:prstGeom>
          <a:solidFill>
            <a:srgbClr val="59595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4" name="Google Shape;84;p15"/>
          <p:cNvSpPr txBox="1"/>
          <p:nvPr/>
        </p:nvSpPr>
        <p:spPr>
          <a:xfrm>
            <a:off x="1053725" y="4744175"/>
            <a:ext cx="7128900" cy="36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chemeClr val="lt1"/>
                </a:solidFill>
                <a:highlight>
                  <a:schemeClr val="dk2"/>
                </a:highlight>
              </a:rPr>
              <a:t>ICE- CSIC summer school 2024</a:t>
            </a:r>
            <a:endParaRPr sz="1600">
              <a:solidFill>
                <a:schemeClr val="lt1"/>
              </a:solidFill>
              <a:highlight>
                <a:schemeClr val="dk2"/>
              </a:high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42"/>
          <p:cNvSpPr/>
          <p:nvPr/>
        </p:nvSpPr>
        <p:spPr>
          <a:xfrm>
            <a:off x="3839175" y="1427975"/>
            <a:ext cx="4993200" cy="2681700"/>
          </a:xfrm>
          <a:prstGeom prst="roundRect">
            <a:avLst>
              <a:gd fmla="val 16667" name="adj"/>
            </a:avLst>
          </a:prstGeom>
          <a:solidFill>
            <a:srgbClr val="EAD1DC"/>
          </a:solidFill>
          <a:ln cap="flat" cmpd="sng" w="9525">
            <a:solidFill>
              <a:srgbClr val="EAD1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6" name="Google Shape;426;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2020"/>
              <a:t>Noise models : from w</a:t>
            </a:r>
            <a:r>
              <a:rPr lang="en-GB" sz="2020"/>
              <a:t>hite noise to correlated noise</a:t>
            </a:r>
            <a:endParaRPr sz="2020"/>
          </a:p>
        </p:txBody>
      </p:sp>
      <p:sp>
        <p:nvSpPr>
          <p:cNvPr id="427" name="Google Shape;427;p42"/>
          <p:cNvSpPr txBox="1"/>
          <p:nvPr>
            <p:ph idx="1" type="body"/>
          </p:nvPr>
        </p:nvSpPr>
        <p:spPr>
          <a:xfrm>
            <a:off x="311700" y="1152475"/>
            <a:ext cx="3118200" cy="3775200"/>
          </a:xfrm>
          <a:prstGeom prst="rect">
            <a:avLst/>
          </a:prstGeom>
        </p:spPr>
        <p:txBody>
          <a:bodyPr anchorCtr="0" anchor="t" bIns="91425" lIns="91425" spcFirstLastPara="1" rIns="91425" wrap="square" tIns="91425">
            <a:normAutofit fontScale="77500"/>
          </a:bodyPr>
          <a:lstStyle/>
          <a:p>
            <a:pPr indent="0" lvl="0" marL="0" rtl="0" algn="l">
              <a:spcBef>
                <a:spcPts val="0"/>
              </a:spcBef>
              <a:spcAft>
                <a:spcPts val="0"/>
              </a:spcAft>
              <a:buNone/>
            </a:pPr>
            <a:r>
              <a:rPr lang="en-GB">
                <a:highlight>
                  <a:srgbClr val="FFFF00"/>
                </a:highlight>
              </a:rPr>
              <a:t>Your measurements may not be (fully) statistically independent.</a:t>
            </a:r>
            <a:r>
              <a:rPr lang="en-GB"/>
              <a:t> What this means? Means that, for some reason, the measurement of day 1 is related to the measurement of day 2.</a:t>
            </a:r>
            <a:endParaRPr/>
          </a:p>
          <a:p>
            <a:pPr indent="0" lvl="0" marL="0" rtl="0" algn="l">
              <a:spcBef>
                <a:spcPts val="1200"/>
              </a:spcBef>
              <a:spcAft>
                <a:spcPts val="0"/>
              </a:spcAft>
              <a:buNone/>
            </a:pPr>
            <a:r>
              <a:rPr lang="en-GB"/>
              <a:t>The likelihood as a complete description of your </a:t>
            </a:r>
            <a:r>
              <a:rPr lang="en-GB" u="sng"/>
              <a:t>data and model</a:t>
            </a:r>
            <a:r>
              <a:rPr lang="en-GB"/>
              <a:t> comes fully into focus here. </a:t>
            </a:r>
            <a:endParaRPr/>
          </a:p>
          <a:p>
            <a:pPr indent="0" lvl="0" marL="0" rtl="0" algn="l">
              <a:spcBef>
                <a:spcPts val="1200"/>
              </a:spcBef>
              <a:spcAft>
                <a:spcPts val="1200"/>
              </a:spcAft>
              <a:buNone/>
            </a:pPr>
            <a:r>
              <a:rPr b="1" lang="en-GB"/>
              <a:t>Modelling an effect as a </a:t>
            </a:r>
            <a:r>
              <a:rPr b="1" lang="en-GB">
                <a:highlight>
                  <a:srgbClr val="FF9900"/>
                </a:highlight>
              </a:rPr>
              <a:t>Gaussian process</a:t>
            </a:r>
            <a:r>
              <a:rPr b="1" lang="en-GB"/>
              <a:t> or as an </a:t>
            </a:r>
            <a:r>
              <a:rPr b="1" lang="en-GB">
                <a:highlight>
                  <a:srgbClr val="FF9900"/>
                </a:highlight>
              </a:rPr>
              <a:t>explicit part of a model</a:t>
            </a:r>
            <a:r>
              <a:rPr b="1" lang="en-GB"/>
              <a:t> is a </a:t>
            </a:r>
            <a:r>
              <a:rPr b="1" lang="en-GB" sz="2574" u="sng">
                <a:highlight>
                  <a:srgbClr val="00FFFF"/>
                </a:highlight>
              </a:rPr>
              <a:t>matter of choice</a:t>
            </a:r>
            <a:r>
              <a:rPr b="1" lang="en-GB"/>
              <a:t> (or available information, or computational power…)</a:t>
            </a:r>
            <a:endParaRPr b="1"/>
          </a:p>
        </p:txBody>
      </p:sp>
      <p:sp>
        <p:nvSpPr>
          <p:cNvPr id="428" name="Google Shape;428;p42"/>
          <p:cNvSpPr/>
          <p:nvPr/>
        </p:nvSpPr>
        <p:spPr>
          <a:xfrm>
            <a:off x="3325475" y="3996500"/>
            <a:ext cx="852900" cy="861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429" name="Google Shape;429;p42"/>
          <p:cNvPicPr preferRelativeResize="0"/>
          <p:nvPr/>
        </p:nvPicPr>
        <p:blipFill>
          <a:blip r:embed="rId3">
            <a:alphaModFix/>
          </a:blip>
          <a:stretch>
            <a:fillRect/>
          </a:stretch>
        </p:blipFill>
        <p:spPr>
          <a:xfrm>
            <a:off x="5175814" y="1594313"/>
            <a:ext cx="2256176" cy="1503536"/>
          </a:xfrm>
          <a:prstGeom prst="rect">
            <a:avLst/>
          </a:prstGeom>
          <a:noFill/>
          <a:ln>
            <a:noFill/>
          </a:ln>
        </p:spPr>
      </p:pic>
      <p:sp>
        <p:nvSpPr>
          <p:cNvPr id="430" name="Google Shape;430;p42"/>
          <p:cNvSpPr txBox="1"/>
          <p:nvPr/>
        </p:nvSpPr>
        <p:spPr>
          <a:xfrm>
            <a:off x="5285700" y="1661238"/>
            <a:ext cx="2036400" cy="77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highlight>
                  <a:schemeClr val="lt1"/>
                </a:highlight>
                <a:latin typeface="Pacifico"/>
                <a:ea typeface="Pacifico"/>
                <a:cs typeface="Pacifico"/>
                <a:sym typeface="Pacifico"/>
              </a:rPr>
              <a:t>Likelihood function</a:t>
            </a:r>
            <a:endParaRPr sz="1800">
              <a:solidFill>
                <a:schemeClr val="dk2"/>
              </a:solidFill>
              <a:highlight>
                <a:schemeClr val="lt1"/>
              </a:highlight>
              <a:latin typeface="Pacifico"/>
              <a:ea typeface="Pacifico"/>
              <a:cs typeface="Pacifico"/>
              <a:sym typeface="Pacifico"/>
            </a:endParaRPr>
          </a:p>
        </p:txBody>
      </p:sp>
      <p:sp>
        <p:nvSpPr>
          <p:cNvPr id="431" name="Google Shape;431;p42"/>
          <p:cNvSpPr txBox="1"/>
          <p:nvPr/>
        </p:nvSpPr>
        <p:spPr>
          <a:xfrm>
            <a:off x="3839175" y="2032121"/>
            <a:ext cx="1198500" cy="62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000">
                <a:solidFill>
                  <a:schemeClr val="dk2"/>
                </a:solidFill>
              </a:rPr>
              <a:t>Statistically </a:t>
            </a:r>
            <a:r>
              <a:rPr b="1" lang="en-GB" sz="1000">
                <a:solidFill>
                  <a:schemeClr val="dk2"/>
                </a:solidFill>
              </a:rPr>
              <a:t>independent </a:t>
            </a:r>
            <a:r>
              <a:rPr lang="en-GB" sz="1000">
                <a:solidFill>
                  <a:schemeClr val="dk2"/>
                </a:solidFill>
              </a:rPr>
              <a:t>measurements</a:t>
            </a:r>
            <a:endParaRPr sz="1000">
              <a:solidFill>
                <a:schemeClr val="dk2"/>
              </a:solidFill>
            </a:endParaRPr>
          </a:p>
        </p:txBody>
      </p:sp>
      <p:sp>
        <p:nvSpPr>
          <p:cNvPr id="432" name="Google Shape;432;p42"/>
          <p:cNvSpPr txBox="1"/>
          <p:nvPr/>
        </p:nvSpPr>
        <p:spPr>
          <a:xfrm>
            <a:off x="7570150" y="2059738"/>
            <a:ext cx="11985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000">
                <a:solidFill>
                  <a:schemeClr val="dk2"/>
                </a:solidFill>
              </a:rPr>
              <a:t>Statistically </a:t>
            </a:r>
            <a:r>
              <a:rPr b="1" lang="en-GB" sz="1000">
                <a:solidFill>
                  <a:schemeClr val="dk2"/>
                </a:solidFill>
              </a:rPr>
              <a:t>dependent</a:t>
            </a:r>
            <a:r>
              <a:rPr lang="en-GB" sz="1000">
                <a:solidFill>
                  <a:schemeClr val="dk2"/>
                </a:solidFill>
              </a:rPr>
              <a:t> measurements</a:t>
            </a:r>
            <a:endParaRPr sz="1000">
              <a:solidFill>
                <a:schemeClr val="dk2"/>
              </a:solidFill>
            </a:endParaRPr>
          </a:p>
        </p:txBody>
      </p:sp>
      <p:sp>
        <p:nvSpPr>
          <p:cNvPr id="433" name="Google Shape;433;p42"/>
          <p:cNvSpPr/>
          <p:nvPr/>
        </p:nvSpPr>
        <p:spPr>
          <a:xfrm>
            <a:off x="4273125" y="2660025"/>
            <a:ext cx="330600" cy="2955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4" name="Google Shape;434;p42"/>
          <p:cNvSpPr txBox="1"/>
          <p:nvPr/>
        </p:nvSpPr>
        <p:spPr>
          <a:xfrm>
            <a:off x="3865875" y="2998275"/>
            <a:ext cx="1145100" cy="548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GB" sz="1100">
                <a:solidFill>
                  <a:schemeClr val="dk2"/>
                </a:solidFill>
                <a:highlight>
                  <a:srgbClr val="FF9900"/>
                </a:highlight>
              </a:rPr>
              <a:t>explicit part of a model</a:t>
            </a:r>
            <a:endParaRPr sz="700"/>
          </a:p>
        </p:txBody>
      </p:sp>
      <p:sp>
        <p:nvSpPr>
          <p:cNvPr id="435" name="Google Shape;435;p42"/>
          <p:cNvSpPr txBox="1"/>
          <p:nvPr/>
        </p:nvSpPr>
        <p:spPr>
          <a:xfrm>
            <a:off x="7596850" y="3068600"/>
            <a:ext cx="1145100" cy="743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GB" sz="1100">
                <a:solidFill>
                  <a:schemeClr val="dk2"/>
                </a:solidFill>
                <a:highlight>
                  <a:srgbClr val="FF9900"/>
                </a:highlight>
              </a:rPr>
              <a:t>Covariances : Gaussian processes</a:t>
            </a:r>
            <a:endParaRPr sz="700"/>
          </a:p>
        </p:txBody>
      </p:sp>
      <p:sp>
        <p:nvSpPr>
          <p:cNvPr id="436" name="Google Shape;436;p42"/>
          <p:cNvSpPr/>
          <p:nvPr/>
        </p:nvSpPr>
        <p:spPr>
          <a:xfrm>
            <a:off x="8030800" y="2702775"/>
            <a:ext cx="330600" cy="2955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437" name="Google Shape;437;p42"/>
          <p:cNvPicPr preferRelativeResize="0"/>
          <p:nvPr/>
        </p:nvPicPr>
        <p:blipFill>
          <a:blip r:embed="rId4">
            <a:alphaModFix/>
          </a:blip>
          <a:stretch>
            <a:fillRect/>
          </a:stretch>
        </p:blipFill>
        <p:spPr>
          <a:xfrm>
            <a:off x="5772363" y="2908750"/>
            <a:ext cx="1063100" cy="1063100"/>
          </a:xfrm>
          <a:prstGeom prst="rect">
            <a:avLst/>
          </a:prstGeom>
          <a:noFill/>
          <a:ln>
            <a:noFill/>
          </a:ln>
        </p:spPr>
      </p:pic>
      <p:sp>
        <p:nvSpPr>
          <p:cNvPr id="438" name="Google Shape;438;p42"/>
          <p:cNvSpPr/>
          <p:nvPr/>
        </p:nvSpPr>
        <p:spPr>
          <a:xfrm>
            <a:off x="0" y="4790325"/>
            <a:ext cx="9154200" cy="353100"/>
          </a:xfrm>
          <a:prstGeom prst="rect">
            <a:avLst/>
          </a:prstGeom>
          <a:solidFill>
            <a:srgbClr val="59595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9" name="Google Shape;439;p42"/>
          <p:cNvSpPr txBox="1"/>
          <p:nvPr/>
        </p:nvSpPr>
        <p:spPr>
          <a:xfrm>
            <a:off x="1053725" y="4744175"/>
            <a:ext cx="7128900" cy="36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chemeClr val="lt1"/>
                </a:solidFill>
                <a:highlight>
                  <a:schemeClr val="dk2"/>
                </a:highlight>
              </a:rPr>
              <a:t>ICE- CSIC summer school 2024</a:t>
            </a:r>
            <a:endParaRPr sz="1600">
              <a:solidFill>
                <a:schemeClr val="lt1"/>
              </a:solidFill>
              <a:highlight>
                <a:schemeClr val="dk2"/>
              </a:high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Gaussian Processes </a:t>
            </a:r>
            <a:endParaRPr/>
          </a:p>
        </p:txBody>
      </p:sp>
      <p:pic>
        <p:nvPicPr>
          <p:cNvPr id="445" name="Google Shape;445;p43"/>
          <p:cNvPicPr preferRelativeResize="0"/>
          <p:nvPr/>
        </p:nvPicPr>
        <p:blipFill>
          <a:blip r:embed="rId3">
            <a:alphaModFix/>
          </a:blip>
          <a:stretch>
            <a:fillRect/>
          </a:stretch>
        </p:blipFill>
        <p:spPr>
          <a:xfrm>
            <a:off x="808025" y="1304925"/>
            <a:ext cx="4667250" cy="1266825"/>
          </a:xfrm>
          <a:prstGeom prst="rect">
            <a:avLst/>
          </a:prstGeom>
          <a:noFill/>
          <a:ln>
            <a:noFill/>
          </a:ln>
        </p:spPr>
      </p:pic>
      <p:pic>
        <p:nvPicPr>
          <p:cNvPr id="446" name="Google Shape;446;p43"/>
          <p:cNvPicPr preferRelativeResize="0"/>
          <p:nvPr/>
        </p:nvPicPr>
        <p:blipFill>
          <a:blip r:embed="rId4">
            <a:alphaModFix/>
          </a:blip>
          <a:stretch>
            <a:fillRect/>
          </a:stretch>
        </p:blipFill>
        <p:spPr>
          <a:xfrm>
            <a:off x="734150" y="3407475"/>
            <a:ext cx="4138975" cy="648275"/>
          </a:xfrm>
          <a:prstGeom prst="rect">
            <a:avLst/>
          </a:prstGeom>
          <a:noFill/>
          <a:ln>
            <a:noFill/>
          </a:ln>
        </p:spPr>
      </p:pic>
      <p:pic>
        <p:nvPicPr>
          <p:cNvPr id="447" name="Google Shape;447;p43"/>
          <p:cNvPicPr preferRelativeResize="0"/>
          <p:nvPr/>
        </p:nvPicPr>
        <p:blipFill>
          <a:blip r:embed="rId5">
            <a:alphaModFix/>
          </a:blip>
          <a:stretch>
            <a:fillRect/>
          </a:stretch>
        </p:blipFill>
        <p:spPr>
          <a:xfrm>
            <a:off x="5560100" y="1217981"/>
            <a:ext cx="3272200" cy="1440700"/>
          </a:xfrm>
          <a:prstGeom prst="rect">
            <a:avLst/>
          </a:prstGeom>
          <a:noFill/>
          <a:ln>
            <a:noFill/>
          </a:ln>
        </p:spPr>
      </p:pic>
      <p:sp>
        <p:nvSpPr>
          <p:cNvPr id="448" name="Google Shape;448;p43"/>
          <p:cNvSpPr/>
          <p:nvPr/>
        </p:nvSpPr>
        <p:spPr>
          <a:xfrm rot="-2539010">
            <a:off x="3056493" y="2444905"/>
            <a:ext cx="3081414" cy="378439"/>
          </a:xfrm>
          <a:prstGeom prst="rightArrow">
            <a:avLst>
              <a:gd fmla="val 50000" name="adj1"/>
              <a:gd fmla="val 50000" name="adj2"/>
            </a:avLst>
          </a:prstGeom>
          <a:solidFill>
            <a:srgbClr val="B1C76B"/>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chemeClr val="accent1"/>
              </a:highlight>
            </a:endParaRPr>
          </a:p>
        </p:txBody>
      </p:sp>
      <p:cxnSp>
        <p:nvCxnSpPr>
          <p:cNvPr id="449" name="Google Shape;449;p43"/>
          <p:cNvCxnSpPr/>
          <p:nvPr/>
        </p:nvCxnSpPr>
        <p:spPr>
          <a:xfrm flipH="1" rot="10800000">
            <a:off x="4248700" y="2033575"/>
            <a:ext cx="1699200" cy="1542000"/>
          </a:xfrm>
          <a:prstGeom prst="straightConnector1">
            <a:avLst/>
          </a:prstGeom>
          <a:noFill/>
          <a:ln cap="flat" cmpd="sng" w="38100">
            <a:solidFill>
              <a:srgbClr val="FF0000"/>
            </a:solidFill>
            <a:prstDash val="solid"/>
            <a:round/>
            <a:headEnd len="med" w="med" type="none"/>
            <a:tailEnd len="med" w="med" type="triangle"/>
          </a:ln>
        </p:spPr>
      </p:cxnSp>
      <p:cxnSp>
        <p:nvCxnSpPr>
          <p:cNvPr id="450" name="Google Shape;450;p43"/>
          <p:cNvCxnSpPr/>
          <p:nvPr/>
        </p:nvCxnSpPr>
        <p:spPr>
          <a:xfrm flipH="1" rot="10800000">
            <a:off x="4267150" y="2495400"/>
            <a:ext cx="1800900" cy="1107900"/>
          </a:xfrm>
          <a:prstGeom prst="straightConnector1">
            <a:avLst/>
          </a:prstGeom>
          <a:noFill/>
          <a:ln cap="flat" cmpd="sng" w="38100">
            <a:solidFill>
              <a:srgbClr val="FF0000"/>
            </a:solidFill>
            <a:prstDash val="solid"/>
            <a:round/>
            <a:headEnd len="med" w="med" type="none"/>
            <a:tailEnd len="med" w="med" type="triangle"/>
          </a:ln>
        </p:spPr>
      </p:cxnSp>
      <p:cxnSp>
        <p:nvCxnSpPr>
          <p:cNvPr id="451" name="Google Shape;451;p43"/>
          <p:cNvCxnSpPr/>
          <p:nvPr/>
        </p:nvCxnSpPr>
        <p:spPr>
          <a:xfrm flipH="1" rot="10800000">
            <a:off x="4285625" y="2365850"/>
            <a:ext cx="2677800" cy="1228200"/>
          </a:xfrm>
          <a:prstGeom prst="straightConnector1">
            <a:avLst/>
          </a:prstGeom>
          <a:noFill/>
          <a:ln cap="flat" cmpd="sng" w="38100">
            <a:solidFill>
              <a:srgbClr val="FF0000"/>
            </a:solidFill>
            <a:prstDash val="solid"/>
            <a:round/>
            <a:headEnd len="med" w="med" type="none"/>
            <a:tailEnd len="med" w="med" type="triangle"/>
          </a:ln>
        </p:spPr>
      </p:cxnSp>
      <p:sp>
        <p:nvSpPr>
          <p:cNvPr id="452" name="Google Shape;452;p43"/>
          <p:cNvSpPr/>
          <p:nvPr/>
        </p:nvSpPr>
        <p:spPr>
          <a:xfrm>
            <a:off x="0" y="4790325"/>
            <a:ext cx="9154200" cy="353100"/>
          </a:xfrm>
          <a:prstGeom prst="rect">
            <a:avLst/>
          </a:prstGeom>
          <a:solidFill>
            <a:srgbClr val="59595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3" name="Google Shape;453;p43"/>
          <p:cNvSpPr txBox="1"/>
          <p:nvPr/>
        </p:nvSpPr>
        <p:spPr>
          <a:xfrm>
            <a:off x="1053725" y="4744175"/>
            <a:ext cx="7128900" cy="36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chemeClr val="lt1"/>
                </a:solidFill>
                <a:highlight>
                  <a:schemeClr val="dk2"/>
                </a:highlight>
              </a:rPr>
              <a:t>ICE- CSIC summer school 2024</a:t>
            </a:r>
            <a:endParaRPr sz="1600">
              <a:solidFill>
                <a:schemeClr val="lt1"/>
              </a:solidFill>
              <a:highlight>
                <a:schemeClr val="dk2"/>
              </a:high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4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GB" sz="2320"/>
              <a:t>Gaussian processes : kernels I (math motivated)</a:t>
            </a:r>
            <a:endParaRPr sz="2320"/>
          </a:p>
        </p:txBody>
      </p:sp>
      <p:pic>
        <p:nvPicPr>
          <p:cNvPr id="459" name="Google Shape;459;p44"/>
          <p:cNvPicPr preferRelativeResize="0"/>
          <p:nvPr/>
        </p:nvPicPr>
        <p:blipFill>
          <a:blip r:embed="rId3">
            <a:alphaModFix/>
          </a:blip>
          <a:stretch>
            <a:fillRect/>
          </a:stretch>
        </p:blipFill>
        <p:spPr>
          <a:xfrm>
            <a:off x="4572000" y="1424025"/>
            <a:ext cx="4415075" cy="2871850"/>
          </a:xfrm>
          <a:prstGeom prst="rect">
            <a:avLst/>
          </a:prstGeom>
          <a:noFill/>
          <a:ln>
            <a:noFill/>
          </a:ln>
        </p:spPr>
      </p:pic>
      <p:pic>
        <p:nvPicPr>
          <p:cNvPr id="460" name="Google Shape;460;p44"/>
          <p:cNvPicPr preferRelativeResize="0"/>
          <p:nvPr/>
        </p:nvPicPr>
        <p:blipFill>
          <a:blip r:embed="rId4">
            <a:alphaModFix/>
          </a:blip>
          <a:stretch>
            <a:fillRect/>
          </a:stretch>
        </p:blipFill>
        <p:spPr>
          <a:xfrm>
            <a:off x="152400" y="1424025"/>
            <a:ext cx="4267201" cy="3045446"/>
          </a:xfrm>
          <a:prstGeom prst="rect">
            <a:avLst/>
          </a:prstGeom>
          <a:noFill/>
          <a:ln>
            <a:noFill/>
          </a:ln>
        </p:spPr>
      </p:pic>
      <p:sp>
        <p:nvSpPr>
          <p:cNvPr id="461" name="Google Shape;461;p44"/>
          <p:cNvSpPr txBox="1"/>
          <p:nvPr/>
        </p:nvSpPr>
        <p:spPr>
          <a:xfrm>
            <a:off x="2062950" y="4390125"/>
            <a:ext cx="577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u="sng">
                <a:solidFill>
                  <a:schemeClr val="hlink"/>
                </a:solidFill>
                <a:hlinkClick r:id="rId5"/>
              </a:rPr>
              <a:t>https://distill.pub/2019/visual-exploration-gaussian-processes/</a:t>
            </a:r>
            <a:r>
              <a:rPr lang="en-GB"/>
              <a:t> </a:t>
            </a:r>
            <a:endParaRPr/>
          </a:p>
        </p:txBody>
      </p:sp>
      <p:sp>
        <p:nvSpPr>
          <p:cNvPr id="462" name="Google Shape;462;p44"/>
          <p:cNvSpPr/>
          <p:nvPr/>
        </p:nvSpPr>
        <p:spPr>
          <a:xfrm>
            <a:off x="0" y="4790325"/>
            <a:ext cx="9154200" cy="353100"/>
          </a:xfrm>
          <a:prstGeom prst="rect">
            <a:avLst/>
          </a:prstGeom>
          <a:solidFill>
            <a:srgbClr val="59595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3" name="Google Shape;463;p44"/>
          <p:cNvSpPr txBox="1"/>
          <p:nvPr/>
        </p:nvSpPr>
        <p:spPr>
          <a:xfrm>
            <a:off x="1053725" y="4744175"/>
            <a:ext cx="7128900" cy="36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chemeClr val="lt1"/>
                </a:solidFill>
                <a:highlight>
                  <a:schemeClr val="dk2"/>
                </a:highlight>
              </a:rPr>
              <a:t>ICE- CSIC summer school 2024</a:t>
            </a:r>
            <a:endParaRPr sz="1600">
              <a:solidFill>
                <a:schemeClr val="lt1"/>
              </a:solidFill>
              <a:highlight>
                <a:schemeClr val="dk2"/>
              </a:high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4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GB" sz="2320"/>
              <a:t>Gaussian processes : kernels II (physically motivated)</a:t>
            </a:r>
            <a:endParaRPr sz="2320"/>
          </a:p>
        </p:txBody>
      </p:sp>
      <p:pic>
        <p:nvPicPr>
          <p:cNvPr id="469" name="Google Shape;469;p45"/>
          <p:cNvPicPr preferRelativeResize="0"/>
          <p:nvPr/>
        </p:nvPicPr>
        <p:blipFill>
          <a:blip r:embed="rId3">
            <a:alphaModFix/>
          </a:blip>
          <a:stretch>
            <a:fillRect/>
          </a:stretch>
        </p:blipFill>
        <p:spPr>
          <a:xfrm>
            <a:off x="311700" y="1238700"/>
            <a:ext cx="2493999" cy="2880125"/>
          </a:xfrm>
          <a:prstGeom prst="rect">
            <a:avLst/>
          </a:prstGeom>
          <a:noFill/>
          <a:ln>
            <a:noFill/>
          </a:ln>
        </p:spPr>
      </p:pic>
      <p:pic>
        <p:nvPicPr>
          <p:cNvPr id="470" name="Google Shape;470;p45"/>
          <p:cNvPicPr preferRelativeResize="0"/>
          <p:nvPr/>
        </p:nvPicPr>
        <p:blipFill>
          <a:blip r:embed="rId4">
            <a:alphaModFix/>
          </a:blip>
          <a:stretch>
            <a:fillRect/>
          </a:stretch>
        </p:blipFill>
        <p:spPr>
          <a:xfrm>
            <a:off x="2996615" y="1745977"/>
            <a:ext cx="2532325" cy="1981274"/>
          </a:xfrm>
          <a:prstGeom prst="rect">
            <a:avLst/>
          </a:prstGeom>
          <a:noFill/>
          <a:ln>
            <a:noFill/>
          </a:ln>
        </p:spPr>
      </p:pic>
      <p:pic>
        <p:nvPicPr>
          <p:cNvPr id="471" name="Google Shape;471;p45"/>
          <p:cNvPicPr preferRelativeResize="0"/>
          <p:nvPr/>
        </p:nvPicPr>
        <p:blipFill>
          <a:blip r:embed="rId5">
            <a:alphaModFix/>
          </a:blip>
          <a:stretch>
            <a:fillRect/>
          </a:stretch>
        </p:blipFill>
        <p:spPr>
          <a:xfrm>
            <a:off x="6051875" y="2123033"/>
            <a:ext cx="2855525" cy="897450"/>
          </a:xfrm>
          <a:prstGeom prst="rect">
            <a:avLst/>
          </a:prstGeom>
          <a:noFill/>
          <a:ln>
            <a:noFill/>
          </a:ln>
        </p:spPr>
      </p:pic>
      <p:pic>
        <p:nvPicPr>
          <p:cNvPr id="472" name="Google Shape;472;p45"/>
          <p:cNvPicPr preferRelativeResize="0"/>
          <p:nvPr/>
        </p:nvPicPr>
        <p:blipFill>
          <a:blip r:embed="rId6">
            <a:alphaModFix/>
          </a:blip>
          <a:stretch>
            <a:fillRect/>
          </a:stretch>
        </p:blipFill>
        <p:spPr>
          <a:xfrm>
            <a:off x="5740050" y="1745975"/>
            <a:ext cx="3092250" cy="362725"/>
          </a:xfrm>
          <a:prstGeom prst="rect">
            <a:avLst/>
          </a:prstGeom>
          <a:noFill/>
          <a:ln>
            <a:noFill/>
          </a:ln>
        </p:spPr>
      </p:pic>
      <p:sp>
        <p:nvSpPr>
          <p:cNvPr id="473" name="Google Shape;473;p45"/>
          <p:cNvSpPr txBox="1"/>
          <p:nvPr/>
        </p:nvSpPr>
        <p:spPr>
          <a:xfrm>
            <a:off x="5619300" y="3546125"/>
            <a:ext cx="35247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chemeClr val="dk2"/>
                </a:solidFill>
              </a:rPr>
              <a:t>Perger, Anglada-Escudé… Ribas, J.C. Morales 2021 A&amp;A</a:t>
            </a:r>
            <a:endParaRPr sz="1000">
              <a:solidFill>
                <a:schemeClr val="dk2"/>
              </a:solidFill>
            </a:endParaRPr>
          </a:p>
          <a:p>
            <a:pPr indent="0" lvl="0" marL="0" rtl="0" algn="l">
              <a:spcBef>
                <a:spcPts val="0"/>
              </a:spcBef>
              <a:spcAft>
                <a:spcPts val="0"/>
              </a:spcAft>
              <a:buNone/>
            </a:pPr>
            <a:r>
              <a:t/>
            </a:r>
            <a:endParaRPr sz="1000">
              <a:solidFill>
                <a:schemeClr val="dk2"/>
              </a:solidFill>
            </a:endParaRPr>
          </a:p>
          <a:p>
            <a:pPr indent="0" lvl="0" marL="0" rtl="0" algn="l">
              <a:spcBef>
                <a:spcPts val="0"/>
              </a:spcBef>
              <a:spcAft>
                <a:spcPts val="0"/>
              </a:spcAft>
              <a:buNone/>
            </a:pPr>
            <a:r>
              <a:rPr lang="en-GB" sz="1000" u="sng">
                <a:solidFill>
                  <a:schemeClr val="hlink"/>
                </a:solidFill>
                <a:hlinkClick r:id="rId7"/>
              </a:rPr>
              <a:t>https://ui.adsabs.harvard.edu/abs/2021A%26A...645A..58P/abstract</a:t>
            </a:r>
            <a:endParaRPr sz="1000">
              <a:solidFill>
                <a:schemeClr val="dk2"/>
              </a:solidFill>
            </a:endParaRPr>
          </a:p>
          <a:p>
            <a:pPr indent="0" lvl="0" marL="0" rtl="0" algn="l">
              <a:spcBef>
                <a:spcPts val="0"/>
              </a:spcBef>
              <a:spcAft>
                <a:spcPts val="0"/>
              </a:spcAft>
              <a:buNone/>
            </a:pPr>
            <a:r>
              <a:t/>
            </a:r>
            <a:endParaRPr sz="1000">
              <a:solidFill>
                <a:schemeClr val="dk2"/>
              </a:solidFill>
            </a:endParaRPr>
          </a:p>
        </p:txBody>
      </p:sp>
      <p:sp>
        <p:nvSpPr>
          <p:cNvPr id="474" name="Google Shape;474;p45"/>
          <p:cNvSpPr/>
          <p:nvPr/>
        </p:nvSpPr>
        <p:spPr>
          <a:xfrm>
            <a:off x="0" y="4790325"/>
            <a:ext cx="9154200" cy="353100"/>
          </a:xfrm>
          <a:prstGeom prst="rect">
            <a:avLst/>
          </a:prstGeom>
          <a:solidFill>
            <a:srgbClr val="59595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5" name="Google Shape;475;p45"/>
          <p:cNvSpPr txBox="1"/>
          <p:nvPr/>
        </p:nvSpPr>
        <p:spPr>
          <a:xfrm>
            <a:off x="1053725" y="4744175"/>
            <a:ext cx="7128900" cy="36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chemeClr val="lt1"/>
                </a:solidFill>
                <a:highlight>
                  <a:schemeClr val="dk2"/>
                </a:highlight>
              </a:rPr>
              <a:t>ICE- CSIC summer school 2024</a:t>
            </a:r>
            <a:endParaRPr sz="1600">
              <a:solidFill>
                <a:schemeClr val="lt1"/>
              </a:solidFill>
              <a:highlight>
                <a:schemeClr val="dk2"/>
              </a:high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Gaussian processes - others</a:t>
            </a:r>
            <a:endParaRPr/>
          </a:p>
        </p:txBody>
      </p:sp>
      <p:pic>
        <p:nvPicPr>
          <p:cNvPr id="481" name="Google Shape;481;p46"/>
          <p:cNvPicPr preferRelativeResize="0"/>
          <p:nvPr/>
        </p:nvPicPr>
        <p:blipFill>
          <a:blip r:embed="rId3">
            <a:alphaModFix/>
          </a:blip>
          <a:stretch>
            <a:fillRect/>
          </a:stretch>
        </p:blipFill>
        <p:spPr>
          <a:xfrm>
            <a:off x="688125" y="1145950"/>
            <a:ext cx="3561200" cy="3339300"/>
          </a:xfrm>
          <a:prstGeom prst="rect">
            <a:avLst/>
          </a:prstGeom>
          <a:noFill/>
          <a:ln>
            <a:noFill/>
          </a:ln>
        </p:spPr>
      </p:pic>
      <p:sp>
        <p:nvSpPr>
          <p:cNvPr id="482" name="Google Shape;482;p46"/>
          <p:cNvSpPr txBox="1"/>
          <p:nvPr/>
        </p:nvSpPr>
        <p:spPr>
          <a:xfrm>
            <a:off x="5135700" y="2747125"/>
            <a:ext cx="36966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t>Mitigating flicker noise in high-precision photometry</a:t>
            </a:r>
            <a:endParaRPr b="1"/>
          </a:p>
          <a:p>
            <a:pPr indent="0" lvl="0" marL="0" rtl="0" algn="l">
              <a:spcBef>
                <a:spcPts val="0"/>
              </a:spcBef>
              <a:spcAft>
                <a:spcPts val="0"/>
              </a:spcAft>
              <a:buNone/>
            </a:pPr>
            <a:r>
              <a:rPr lang="en-GB" sz="1000"/>
              <a:t>I. Characterization of the noise structure, impact on the inferred transit parameters, and predictions for CHEOPS observations, A&amp;A 2020</a:t>
            </a:r>
            <a:endParaRPr sz="1000"/>
          </a:p>
          <a:p>
            <a:pPr indent="0" lvl="0" marL="0" rtl="0" algn="l">
              <a:spcBef>
                <a:spcPts val="0"/>
              </a:spcBef>
              <a:spcAft>
                <a:spcPts val="0"/>
              </a:spcAft>
              <a:buNone/>
            </a:pPr>
            <a:r>
              <a:t/>
            </a:r>
            <a:endParaRPr/>
          </a:p>
          <a:p>
            <a:pPr indent="0" lvl="0" marL="0" rtl="0" algn="l">
              <a:spcBef>
                <a:spcPts val="0"/>
              </a:spcBef>
              <a:spcAft>
                <a:spcPts val="0"/>
              </a:spcAft>
              <a:buNone/>
            </a:pPr>
            <a:r>
              <a:t/>
            </a:r>
            <a:endParaRPr sz="1200"/>
          </a:p>
          <a:p>
            <a:pPr indent="0" lvl="0" marL="0" rtl="0" algn="l">
              <a:spcBef>
                <a:spcPts val="0"/>
              </a:spcBef>
              <a:spcAft>
                <a:spcPts val="0"/>
              </a:spcAft>
              <a:buNone/>
            </a:pPr>
            <a:r>
              <a:rPr lang="en-GB" sz="1200"/>
              <a:t>S. Sulis, M. Lendl, S. Hofmeister, A. Veronig, L. Fossati, P. Cubillos and V. Van Grootel</a:t>
            </a:r>
            <a:endParaRPr sz="1200"/>
          </a:p>
        </p:txBody>
      </p:sp>
      <p:pic>
        <p:nvPicPr>
          <p:cNvPr id="483" name="Google Shape;483;p46"/>
          <p:cNvPicPr preferRelativeResize="0"/>
          <p:nvPr/>
        </p:nvPicPr>
        <p:blipFill>
          <a:blip r:embed="rId4">
            <a:alphaModFix/>
          </a:blip>
          <a:stretch>
            <a:fillRect/>
          </a:stretch>
        </p:blipFill>
        <p:spPr>
          <a:xfrm>
            <a:off x="5559164" y="445100"/>
            <a:ext cx="2214775" cy="2131200"/>
          </a:xfrm>
          <a:prstGeom prst="rect">
            <a:avLst/>
          </a:prstGeom>
          <a:noFill/>
          <a:ln>
            <a:noFill/>
          </a:ln>
        </p:spPr>
      </p:pic>
      <p:sp>
        <p:nvSpPr>
          <p:cNvPr id="484" name="Google Shape;484;p46"/>
          <p:cNvSpPr/>
          <p:nvPr/>
        </p:nvSpPr>
        <p:spPr>
          <a:xfrm>
            <a:off x="0" y="4790325"/>
            <a:ext cx="9154200" cy="353100"/>
          </a:xfrm>
          <a:prstGeom prst="rect">
            <a:avLst/>
          </a:prstGeom>
          <a:solidFill>
            <a:srgbClr val="59595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5" name="Google Shape;485;p46"/>
          <p:cNvSpPr txBox="1"/>
          <p:nvPr/>
        </p:nvSpPr>
        <p:spPr>
          <a:xfrm>
            <a:off x="1053725" y="4744175"/>
            <a:ext cx="7128900" cy="36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chemeClr val="lt1"/>
                </a:solidFill>
                <a:highlight>
                  <a:schemeClr val="dk2"/>
                </a:highlight>
              </a:rPr>
              <a:t>ICE- CSIC summer school 2024</a:t>
            </a:r>
            <a:endParaRPr sz="1600">
              <a:solidFill>
                <a:schemeClr val="lt1"/>
              </a:solidFill>
              <a:highlight>
                <a:schemeClr val="dk2"/>
              </a:highlight>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47"/>
          <p:cNvSpPr/>
          <p:nvPr/>
        </p:nvSpPr>
        <p:spPr>
          <a:xfrm>
            <a:off x="6295425" y="3023575"/>
            <a:ext cx="1354500" cy="742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1" name="Google Shape;491;p47"/>
          <p:cNvSpPr/>
          <p:nvPr/>
        </p:nvSpPr>
        <p:spPr>
          <a:xfrm>
            <a:off x="7080953" y="3937525"/>
            <a:ext cx="1251900" cy="857400"/>
          </a:xfrm>
          <a:prstGeom prst="rect">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2" name="Google Shape;492;p47"/>
          <p:cNvSpPr/>
          <p:nvPr/>
        </p:nvSpPr>
        <p:spPr>
          <a:xfrm>
            <a:off x="7748625" y="3014950"/>
            <a:ext cx="1345500" cy="765900"/>
          </a:xfrm>
          <a:prstGeom prst="rect">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3" name="Google Shape;493;p47"/>
          <p:cNvSpPr txBox="1"/>
          <p:nvPr>
            <p:ph type="title"/>
          </p:nvPr>
        </p:nvSpPr>
        <p:spPr>
          <a:xfrm>
            <a:off x="311700" y="216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Model inversion problem and machine learning</a:t>
            </a:r>
            <a:endParaRPr/>
          </a:p>
        </p:txBody>
      </p:sp>
      <p:sp>
        <p:nvSpPr>
          <p:cNvPr id="494" name="Google Shape;494;p47"/>
          <p:cNvSpPr txBox="1"/>
          <p:nvPr>
            <p:ph idx="1" type="body"/>
          </p:nvPr>
        </p:nvSpPr>
        <p:spPr>
          <a:xfrm>
            <a:off x="311700" y="1152475"/>
            <a:ext cx="3770700" cy="34164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lang="en-GB"/>
              <a:t>Recovering the physically relevant parameters from your data can be challenging (nonlinear models, statistics, noise, sampling, etc).</a:t>
            </a:r>
            <a:endParaRPr/>
          </a:p>
          <a:p>
            <a:pPr indent="0" lvl="0" marL="0" rtl="0" algn="l">
              <a:spcBef>
                <a:spcPts val="1200"/>
              </a:spcBef>
              <a:spcAft>
                <a:spcPts val="0"/>
              </a:spcAft>
              <a:buNone/>
            </a:pPr>
            <a:r>
              <a:rPr lang="en-GB"/>
              <a:t>… but it is even worse.</a:t>
            </a:r>
            <a:endParaRPr/>
          </a:p>
          <a:p>
            <a:pPr indent="0" lvl="0" marL="0" rtl="0" algn="l">
              <a:spcBef>
                <a:spcPts val="1200"/>
              </a:spcBef>
              <a:spcAft>
                <a:spcPts val="0"/>
              </a:spcAft>
              <a:buNone/>
            </a:pPr>
            <a:r>
              <a:rPr lang="en-GB"/>
              <a:t>Having perfectly sophisticated simulation and codes able to reproduce realistic </a:t>
            </a:r>
            <a:r>
              <a:rPr lang="en-GB" u="sng"/>
              <a:t>data</a:t>
            </a:r>
            <a:r>
              <a:rPr lang="en-GB"/>
              <a:t> does NOT imply that you know can recover the physically relevant parameters from it.</a:t>
            </a:r>
            <a:endParaRPr/>
          </a:p>
          <a:p>
            <a:pPr indent="0" lvl="0" marL="0" rtl="0" algn="l">
              <a:spcBef>
                <a:spcPts val="1200"/>
              </a:spcBef>
              <a:spcAft>
                <a:spcPts val="1200"/>
              </a:spcAft>
              <a:buNone/>
            </a:pPr>
            <a:r>
              <a:rPr lang="en-GB"/>
              <a:t>Simulations are an </a:t>
            </a:r>
            <a:r>
              <a:rPr b="1" lang="en-GB" sz="3371" u="sng"/>
              <a:t>‘injection’</a:t>
            </a:r>
            <a:r>
              <a:rPr lang="en-GB"/>
              <a:t> from parameter space to data (look at your algebra textbook). Exploring the cosmos involves finding the ‘inverse’ of this injection, which may not always exist, or can only be partially solved (so-called degeneracies)</a:t>
            </a:r>
            <a:endParaRPr/>
          </a:p>
        </p:txBody>
      </p:sp>
      <p:pic>
        <p:nvPicPr>
          <p:cNvPr id="495" name="Google Shape;495;p47"/>
          <p:cNvPicPr preferRelativeResize="0"/>
          <p:nvPr/>
        </p:nvPicPr>
        <p:blipFill>
          <a:blip r:embed="rId3">
            <a:alphaModFix/>
          </a:blip>
          <a:stretch>
            <a:fillRect/>
          </a:stretch>
        </p:blipFill>
        <p:spPr>
          <a:xfrm>
            <a:off x="4676172" y="1643367"/>
            <a:ext cx="944869" cy="529132"/>
          </a:xfrm>
          <a:prstGeom prst="rect">
            <a:avLst/>
          </a:prstGeom>
          <a:noFill/>
          <a:ln>
            <a:noFill/>
          </a:ln>
        </p:spPr>
      </p:pic>
      <p:sp>
        <p:nvSpPr>
          <p:cNvPr id="496" name="Google Shape;496;p47"/>
          <p:cNvSpPr/>
          <p:nvPr/>
        </p:nvSpPr>
        <p:spPr>
          <a:xfrm>
            <a:off x="4888288" y="1737630"/>
            <a:ext cx="316200" cy="3408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7" name="Google Shape;497;p47"/>
          <p:cNvSpPr/>
          <p:nvPr/>
        </p:nvSpPr>
        <p:spPr>
          <a:xfrm>
            <a:off x="5204577" y="1737630"/>
            <a:ext cx="316200" cy="3408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8" name="Google Shape;498;p47"/>
          <p:cNvSpPr/>
          <p:nvPr/>
        </p:nvSpPr>
        <p:spPr>
          <a:xfrm>
            <a:off x="4888288" y="1397025"/>
            <a:ext cx="316200" cy="3408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9" name="Google Shape;499;p47"/>
          <p:cNvSpPr/>
          <p:nvPr/>
        </p:nvSpPr>
        <p:spPr>
          <a:xfrm>
            <a:off x="5204577" y="1397025"/>
            <a:ext cx="316200" cy="3408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0" name="Google Shape;500;p47"/>
          <p:cNvSpPr/>
          <p:nvPr/>
        </p:nvSpPr>
        <p:spPr>
          <a:xfrm>
            <a:off x="4888288" y="2078235"/>
            <a:ext cx="316200" cy="3408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1" name="Google Shape;501;p47"/>
          <p:cNvSpPr/>
          <p:nvPr/>
        </p:nvSpPr>
        <p:spPr>
          <a:xfrm>
            <a:off x="5204577" y="2078235"/>
            <a:ext cx="316200" cy="3408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2" name="Google Shape;502;p47"/>
          <p:cNvSpPr/>
          <p:nvPr/>
        </p:nvSpPr>
        <p:spPr>
          <a:xfrm>
            <a:off x="4572000" y="1737630"/>
            <a:ext cx="316200" cy="3408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3" name="Google Shape;503;p47"/>
          <p:cNvSpPr/>
          <p:nvPr/>
        </p:nvSpPr>
        <p:spPr>
          <a:xfrm>
            <a:off x="4572000" y="1397025"/>
            <a:ext cx="316200" cy="3408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4" name="Google Shape;504;p47"/>
          <p:cNvSpPr/>
          <p:nvPr/>
        </p:nvSpPr>
        <p:spPr>
          <a:xfrm>
            <a:off x="4572000" y="2078235"/>
            <a:ext cx="316200" cy="3408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5" name="Google Shape;505;p47"/>
          <p:cNvSpPr/>
          <p:nvPr/>
        </p:nvSpPr>
        <p:spPr>
          <a:xfrm>
            <a:off x="5520865" y="1397025"/>
            <a:ext cx="316200" cy="3408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6" name="Google Shape;506;p47"/>
          <p:cNvSpPr/>
          <p:nvPr/>
        </p:nvSpPr>
        <p:spPr>
          <a:xfrm>
            <a:off x="5520865" y="1737630"/>
            <a:ext cx="316200" cy="3408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7" name="Google Shape;507;p47"/>
          <p:cNvSpPr/>
          <p:nvPr/>
        </p:nvSpPr>
        <p:spPr>
          <a:xfrm>
            <a:off x="5520865" y="2078235"/>
            <a:ext cx="316200" cy="3408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8" name="Google Shape;508;p47"/>
          <p:cNvSpPr/>
          <p:nvPr/>
        </p:nvSpPr>
        <p:spPr>
          <a:xfrm>
            <a:off x="6665175" y="2078273"/>
            <a:ext cx="316200" cy="340800"/>
          </a:xfrm>
          <a:prstGeom prst="rec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9" name="Google Shape;509;p47"/>
          <p:cNvSpPr/>
          <p:nvPr/>
        </p:nvSpPr>
        <p:spPr>
          <a:xfrm>
            <a:off x="6665200" y="1737585"/>
            <a:ext cx="316200" cy="3408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0" name="Google Shape;510;p47"/>
          <p:cNvSpPr/>
          <p:nvPr/>
        </p:nvSpPr>
        <p:spPr>
          <a:xfrm>
            <a:off x="6665200" y="1397073"/>
            <a:ext cx="316200" cy="3408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1" name="Google Shape;511;p47"/>
          <p:cNvSpPr/>
          <p:nvPr/>
        </p:nvSpPr>
        <p:spPr>
          <a:xfrm>
            <a:off x="6981388" y="2078198"/>
            <a:ext cx="316200" cy="3408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2" name="Google Shape;512;p47"/>
          <p:cNvSpPr/>
          <p:nvPr/>
        </p:nvSpPr>
        <p:spPr>
          <a:xfrm>
            <a:off x="6981413" y="1737510"/>
            <a:ext cx="316200" cy="340800"/>
          </a:xfrm>
          <a:prstGeom prst="rect">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3" name="Google Shape;513;p47"/>
          <p:cNvSpPr/>
          <p:nvPr/>
        </p:nvSpPr>
        <p:spPr>
          <a:xfrm>
            <a:off x="6981413" y="1396998"/>
            <a:ext cx="316200" cy="3408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4" name="Google Shape;514;p47"/>
          <p:cNvSpPr/>
          <p:nvPr/>
        </p:nvSpPr>
        <p:spPr>
          <a:xfrm>
            <a:off x="7297638" y="2078198"/>
            <a:ext cx="316200" cy="3408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5" name="Google Shape;515;p47"/>
          <p:cNvSpPr/>
          <p:nvPr/>
        </p:nvSpPr>
        <p:spPr>
          <a:xfrm>
            <a:off x="7297663" y="1737510"/>
            <a:ext cx="316200" cy="3408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6" name="Google Shape;516;p47"/>
          <p:cNvSpPr/>
          <p:nvPr/>
        </p:nvSpPr>
        <p:spPr>
          <a:xfrm>
            <a:off x="7297663" y="1396998"/>
            <a:ext cx="316200" cy="3408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7" name="Google Shape;517;p47"/>
          <p:cNvSpPr/>
          <p:nvPr/>
        </p:nvSpPr>
        <p:spPr>
          <a:xfrm>
            <a:off x="7613913" y="2078198"/>
            <a:ext cx="316200" cy="3408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8" name="Google Shape;518;p47"/>
          <p:cNvSpPr/>
          <p:nvPr/>
        </p:nvSpPr>
        <p:spPr>
          <a:xfrm>
            <a:off x="7613938" y="1737510"/>
            <a:ext cx="316200" cy="340800"/>
          </a:xfrm>
          <a:prstGeom prst="rec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9" name="Google Shape;519;p47"/>
          <p:cNvSpPr/>
          <p:nvPr/>
        </p:nvSpPr>
        <p:spPr>
          <a:xfrm>
            <a:off x="7613938" y="1396998"/>
            <a:ext cx="316200" cy="3408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0" name="Google Shape;520;p47"/>
          <p:cNvSpPr/>
          <p:nvPr/>
        </p:nvSpPr>
        <p:spPr>
          <a:xfrm>
            <a:off x="5965975" y="1757500"/>
            <a:ext cx="470100" cy="4149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1" name="Google Shape;521;p47"/>
          <p:cNvSpPr/>
          <p:nvPr/>
        </p:nvSpPr>
        <p:spPr>
          <a:xfrm rot="8518078">
            <a:off x="5863326" y="2604922"/>
            <a:ext cx="470377" cy="247489"/>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2" name="Google Shape;522;p47"/>
          <p:cNvSpPr/>
          <p:nvPr/>
        </p:nvSpPr>
        <p:spPr>
          <a:xfrm rot="5400000">
            <a:off x="6904454" y="2656142"/>
            <a:ext cx="470100" cy="2475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3" name="Google Shape;523;p47"/>
          <p:cNvSpPr/>
          <p:nvPr/>
        </p:nvSpPr>
        <p:spPr>
          <a:xfrm rot="2700000">
            <a:off x="7632547" y="2605011"/>
            <a:ext cx="470085" cy="247346"/>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524" name="Google Shape;524;p47"/>
          <p:cNvPicPr preferRelativeResize="0"/>
          <p:nvPr/>
        </p:nvPicPr>
        <p:blipFill>
          <a:blip r:embed="rId4">
            <a:alphaModFix/>
          </a:blip>
          <a:stretch>
            <a:fillRect/>
          </a:stretch>
        </p:blipFill>
        <p:spPr>
          <a:xfrm>
            <a:off x="8177999" y="3206101"/>
            <a:ext cx="595475" cy="377450"/>
          </a:xfrm>
          <a:prstGeom prst="rect">
            <a:avLst/>
          </a:prstGeom>
          <a:noFill/>
          <a:ln>
            <a:noFill/>
          </a:ln>
        </p:spPr>
      </p:pic>
      <p:pic>
        <p:nvPicPr>
          <p:cNvPr id="525" name="Google Shape;525;p47"/>
          <p:cNvPicPr preferRelativeResize="0"/>
          <p:nvPr/>
        </p:nvPicPr>
        <p:blipFill rotWithShape="1">
          <a:blip r:embed="rId5">
            <a:alphaModFix/>
          </a:blip>
          <a:srcRect b="-8959" l="-1432" r="15668" t="8960"/>
          <a:stretch/>
        </p:blipFill>
        <p:spPr>
          <a:xfrm>
            <a:off x="6591525" y="3087750"/>
            <a:ext cx="1040975" cy="679725"/>
          </a:xfrm>
          <a:prstGeom prst="rect">
            <a:avLst/>
          </a:prstGeom>
          <a:noFill/>
          <a:ln>
            <a:noFill/>
          </a:ln>
        </p:spPr>
      </p:pic>
      <p:pic>
        <p:nvPicPr>
          <p:cNvPr id="526" name="Google Shape;526;p47"/>
          <p:cNvPicPr preferRelativeResize="0"/>
          <p:nvPr/>
        </p:nvPicPr>
        <p:blipFill>
          <a:blip r:embed="rId6">
            <a:alphaModFix/>
          </a:blip>
          <a:stretch>
            <a:fillRect/>
          </a:stretch>
        </p:blipFill>
        <p:spPr>
          <a:xfrm>
            <a:off x="4581776" y="2928575"/>
            <a:ext cx="1251975" cy="683835"/>
          </a:xfrm>
          <a:prstGeom prst="rect">
            <a:avLst/>
          </a:prstGeom>
          <a:noFill/>
          <a:ln>
            <a:noFill/>
          </a:ln>
        </p:spPr>
      </p:pic>
      <p:pic>
        <p:nvPicPr>
          <p:cNvPr id="527" name="Google Shape;527;p47"/>
          <p:cNvPicPr preferRelativeResize="0"/>
          <p:nvPr/>
        </p:nvPicPr>
        <p:blipFill>
          <a:blip r:embed="rId7">
            <a:alphaModFix/>
          </a:blip>
          <a:stretch>
            <a:fillRect/>
          </a:stretch>
        </p:blipFill>
        <p:spPr>
          <a:xfrm>
            <a:off x="7785622" y="3459465"/>
            <a:ext cx="335626" cy="306609"/>
          </a:xfrm>
          <a:prstGeom prst="rect">
            <a:avLst/>
          </a:prstGeom>
          <a:noFill/>
          <a:ln>
            <a:noFill/>
          </a:ln>
        </p:spPr>
      </p:pic>
      <p:pic>
        <p:nvPicPr>
          <p:cNvPr id="528" name="Google Shape;528;p47"/>
          <p:cNvPicPr preferRelativeResize="0"/>
          <p:nvPr/>
        </p:nvPicPr>
        <p:blipFill>
          <a:blip r:embed="rId5">
            <a:alphaModFix/>
          </a:blip>
          <a:stretch>
            <a:fillRect/>
          </a:stretch>
        </p:blipFill>
        <p:spPr>
          <a:xfrm>
            <a:off x="7294084" y="3981820"/>
            <a:ext cx="1038752" cy="581703"/>
          </a:xfrm>
          <a:prstGeom prst="rect">
            <a:avLst/>
          </a:prstGeom>
          <a:noFill/>
          <a:ln>
            <a:noFill/>
          </a:ln>
        </p:spPr>
      </p:pic>
      <p:pic>
        <p:nvPicPr>
          <p:cNvPr id="529" name="Google Shape;529;p47"/>
          <p:cNvPicPr preferRelativeResize="0"/>
          <p:nvPr/>
        </p:nvPicPr>
        <p:blipFill>
          <a:blip r:embed="rId7">
            <a:alphaModFix/>
          </a:blip>
          <a:stretch>
            <a:fillRect/>
          </a:stretch>
        </p:blipFill>
        <p:spPr>
          <a:xfrm>
            <a:off x="7080950" y="4503128"/>
            <a:ext cx="319253" cy="291651"/>
          </a:xfrm>
          <a:prstGeom prst="rect">
            <a:avLst/>
          </a:prstGeom>
          <a:noFill/>
          <a:ln>
            <a:noFill/>
          </a:ln>
        </p:spPr>
      </p:pic>
      <p:pic>
        <p:nvPicPr>
          <p:cNvPr id="530" name="Google Shape;530;p47"/>
          <p:cNvPicPr preferRelativeResize="0"/>
          <p:nvPr/>
        </p:nvPicPr>
        <p:blipFill rotWithShape="1">
          <a:blip r:embed="rId5">
            <a:alphaModFix/>
          </a:blip>
          <a:srcRect b="55155" l="3636" r="73792" t="3714"/>
          <a:stretch/>
        </p:blipFill>
        <p:spPr>
          <a:xfrm>
            <a:off x="6333125" y="3513499"/>
            <a:ext cx="247500" cy="252575"/>
          </a:xfrm>
          <a:prstGeom prst="rect">
            <a:avLst/>
          </a:prstGeom>
          <a:noFill/>
          <a:ln>
            <a:noFill/>
          </a:ln>
        </p:spPr>
      </p:pic>
      <p:sp>
        <p:nvSpPr>
          <p:cNvPr id="531" name="Google Shape;531;p47"/>
          <p:cNvSpPr/>
          <p:nvPr/>
        </p:nvSpPr>
        <p:spPr>
          <a:xfrm>
            <a:off x="0" y="4790325"/>
            <a:ext cx="9154200" cy="353100"/>
          </a:xfrm>
          <a:prstGeom prst="rect">
            <a:avLst/>
          </a:prstGeom>
          <a:solidFill>
            <a:srgbClr val="59595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32" name="Google Shape;532;p47"/>
          <p:cNvSpPr txBox="1"/>
          <p:nvPr/>
        </p:nvSpPr>
        <p:spPr>
          <a:xfrm>
            <a:off x="1053725" y="4744175"/>
            <a:ext cx="7128900" cy="36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chemeClr val="lt1"/>
                </a:solidFill>
                <a:highlight>
                  <a:schemeClr val="dk2"/>
                </a:highlight>
              </a:rPr>
              <a:t>ICE- CSIC summer school 2024</a:t>
            </a:r>
            <a:endParaRPr sz="1600">
              <a:solidFill>
                <a:schemeClr val="lt1"/>
              </a:solidFill>
              <a:highlight>
                <a:schemeClr val="dk2"/>
              </a:highlight>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Inversion of highly complex models - classic approach</a:t>
            </a:r>
            <a:endParaRPr/>
          </a:p>
        </p:txBody>
      </p:sp>
      <p:sp>
        <p:nvSpPr>
          <p:cNvPr id="538" name="Google Shape;538;p48"/>
          <p:cNvSpPr txBox="1"/>
          <p:nvPr/>
        </p:nvSpPr>
        <p:spPr>
          <a:xfrm>
            <a:off x="878175" y="1580975"/>
            <a:ext cx="7332000" cy="125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Nothing else to add. It is what you have seen!</a:t>
            </a:r>
            <a:endParaRPr sz="1800">
              <a:solidFill>
                <a:schemeClr val="dk2"/>
              </a:solidFill>
            </a:endParaRPr>
          </a:p>
        </p:txBody>
      </p:sp>
      <p:sp>
        <p:nvSpPr>
          <p:cNvPr id="539" name="Google Shape;539;p48"/>
          <p:cNvSpPr/>
          <p:nvPr/>
        </p:nvSpPr>
        <p:spPr>
          <a:xfrm>
            <a:off x="0" y="4790325"/>
            <a:ext cx="9154200" cy="353100"/>
          </a:xfrm>
          <a:prstGeom prst="rect">
            <a:avLst/>
          </a:prstGeom>
          <a:solidFill>
            <a:srgbClr val="59595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40" name="Google Shape;540;p48"/>
          <p:cNvSpPr txBox="1"/>
          <p:nvPr/>
        </p:nvSpPr>
        <p:spPr>
          <a:xfrm>
            <a:off x="1053725" y="4744175"/>
            <a:ext cx="7128900" cy="36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chemeClr val="lt1"/>
                </a:solidFill>
                <a:highlight>
                  <a:schemeClr val="dk2"/>
                </a:highlight>
              </a:rPr>
              <a:t>ICE- CSIC summer school 2024</a:t>
            </a:r>
            <a:endParaRPr sz="1600">
              <a:solidFill>
                <a:schemeClr val="lt1"/>
              </a:solidFill>
              <a:highlight>
                <a:schemeClr val="dk2"/>
              </a:highlight>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Inversion of highly complex models - Machine learning/AI</a:t>
            </a:r>
            <a:endParaRPr/>
          </a:p>
        </p:txBody>
      </p:sp>
      <p:sp>
        <p:nvSpPr>
          <p:cNvPr id="546" name="Google Shape;546;p49"/>
          <p:cNvSpPr txBox="1"/>
          <p:nvPr/>
        </p:nvSpPr>
        <p:spPr>
          <a:xfrm>
            <a:off x="841225" y="1248525"/>
            <a:ext cx="7332000" cy="12558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GB" sz="1800">
                <a:solidFill>
                  <a:schemeClr val="dk2"/>
                </a:solidFill>
              </a:rPr>
              <a:t>Instead of fitting, generate a large sample of realistic observations and train algorithms to extract the </a:t>
            </a:r>
            <a:r>
              <a:rPr lang="en-GB" sz="1800">
                <a:solidFill>
                  <a:schemeClr val="dk2"/>
                </a:solidFill>
              </a:rPr>
              <a:t>relevant information without explicitly coding everything (Manuel’s Perger lecture on Thursday!)</a:t>
            </a:r>
            <a:endParaRPr sz="1800">
              <a:solidFill>
                <a:schemeClr val="dk2"/>
              </a:solidFill>
            </a:endParaRPr>
          </a:p>
        </p:txBody>
      </p:sp>
      <p:pic>
        <p:nvPicPr>
          <p:cNvPr id="547" name="Google Shape;547;p49"/>
          <p:cNvPicPr preferRelativeResize="0"/>
          <p:nvPr/>
        </p:nvPicPr>
        <p:blipFill>
          <a:blip r:embed="rId3">
            <a:alphaModFix/>
          </a:blip>
          <a:stretch>
            <a:fillRect/>
          </a:stretch>
        </p:blipFill>
        <p:spPr>
          <a:xfrm>
            <a:off x="2494199" y="2522825"/>
            <a:ext cx="3702949" cy="1791200"/>
          </a:xfrm>
          <a:prstGeom prst="rect">
            <a:avLst/>
          </a:prstGeom>
          <a:noFill/>
          <a:ln>
            <a:noFill/>
          </a:ln>
        </p:spPr>
      </p:pic>
      <p:sp>
        <p:nvSpPr>
          <p:cNvPr id="548" name="Google Shape;548;p49"/>
          <p:cNvSpPr txBox="1"/>
          <p:nvPr/>
        </p:nvSpPr>
        <p:spPr>
          <a:xfrm>
            <a:off x="985800" y="2993800"/>
            <a:ext cx="1508400" cy="6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00">
                <a:solidFill>
                  <a:schemeClr val="dk2"/>
                </a:solidFill>
              </a:rPr>
              <a:t>Input : simulated observations</a:t>
            </a:r>
            <a:endParaRPr sz="1600">
              <a:solidFill>
                <a:schemeClr val="dk2"/>
              </a:solidFill>
            </a:endParaRPr>
          </a:p>
        </p:txBody>
      </p:sp>
      <p:sp>
        <p:nvSpPr>
          <p:cNvPr id="549" name="Google Shape;549;p49"/>
          <p:cNvSpPr txBox="1"/>
          <p:nvPr/>
        </p:nvSpPr>
        <p:spPr>
          <a:xfrm>
            <a:off x="6401750" y="3072075"/>
            <a:ext cx="2039400" cy="6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00">
                <a:solidFill>
                  <a:schemeClr val="dk2"/>
                </a:solidFill>
              </a:rPr>
              <a:t>Output </a:t>
            </a:r>
            <a:r>
              <a:rPr lang="en-GB" sz="1600">
                <a:solidFill>
                  <a:schemeClr val="dk2"/>
                </a:solidFill>
              </a:rPr>
              <a:t>: simulated precision measurements</a:t>
            </a:r>
            <a:endParaRPr sz="1600">
              <a:solidFill>
                <a:schemeClr val="dk2"/>
              </a:solidFill>
            </a:endParaRPr>
          </a:p>
        </p:txBody>
      </p:sp>
      <p:sp>
        <p:nvSpPr>
          <p:cNvPr id="550" name="Google Shape;550;p49"/>
          <p:cNvSpPr txBox="1"/>
          <p:nvPr/>
        </p:nvSpPr>
        <p:spPr>
          <a:xfrm>
            <a:off x="1325875" y="4376775"/>
            <a:ext cx="69015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1800">
                <a:solidFill>
                  <a:schemeClr val="dk2"/>
                </a:solidFill>
              </a:rPr>
              <a:t>The </a:t>
            </a:r>
            <a:r>
              <a:rPr i="1" lang="en-GB" sz="1800">
                <a:solidFill>
                  <a:schemeClr val="dk2"/>
                </a:solidFill>
              </a:rPr>
              <a:t>algorithm</a:t>
            </a:r>
            <a:r>
              <a:rPr i="1" lang="en-GB" sz="1800">
                <a:solidFill>
                  <a:schemeClr val="dk2"/>
                </a:solidFill>
              </a:rPr>
              <a:t> tunes itself to find the sufficient inverse problem</a:t>
            </a:r>
            <a:endParaRPr i="1" sz="1800">
              <a:solidFill>
                <a:schemeClr val="dk2"/>
              </a:solidFill>
            </a:endParaRPr>
          </a:p>
        </p:txBody>
      </p:sp>
      <p:sp>
        <p:nvSpPr>
          <p:cNvPr id="551" name="Google Shape;551;p49"/>
          <p:cNvSpPr/>
          <p:nvPr/>
        </p:nvSpPr>
        <p:spPr>
          <a:xfrm>
            <a:off x="0" y="4790325"/>
            <a:ext cx="9154200" cy="353100"/>
          </a:xfrm>
          <a:prstGeom prst="rect">
            <a:avLst/>
          </a:prstGeom>
          <a:solidFill>
            <a:srgbClr val="59595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2" name="Google Shape;552;p49"/>
          <p:cNvSpPr txBox="1"/>
          <p:nvPr/>
        </p:nvSpPr>
        <p:spPr>
          <a:xfrm>
            <a:off x="1053725" y="4744175"/>
            <a:ext cx="7128900" cy="36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chemeClr val="lt1"/>
                </a:solidFill>
                <a:highlight>
                  <a:schemeClr val="dk2"/>
                </a:highlight>
              </a:rPr>
              <a:t>ICE- CSIC summer school 2024</a:t>
            </a:r>
            <a:endParaRPr sz="1600">
              <a:solidFill>
                <a:schemeClr val="lt1"/>
              </a:solidFill>
              <a:highlight>
                <a:schemeClr val="dk2"/>
              </a:highlight>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5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Other uses of Machine learning/AI </a:t>
            </a:r>
            <a:endParaRPr/>
          </a:p>
        </p:txBody>
      </p:sp>
      <p:sp>
        <p:nvSpPr>
          <p:cNvPr id="558" name="Google Shape;558;p5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en-GB"/>
              <a:t>Classification</a:t>
            </a:r>
            <a:endParaRPr/>
          </a:p>
          <a:p>
            <a:pPr indent="-342900" lvl="0" marL="457200" rtl="0" algn="l">
              <a:spcBef>
                <a:spcPts val="0"/>
              </a:spcBef>
              <a:spcAft>
                <a:spcPts val="0"/>
              </a:spcAft>
              <a:buSzPts val="1800"/>
              <a:buChar char="●"/>
            </a:pPr>
            <a:r>
              <a:rPr lang="en-GB"/>
              <a:t>Population analysis</a:t>
            </a:r>
            <a:endParaRPr/>
          </a:p>
          <a:p>
            <a:pPr indent="-342900" lvl="0" marL="457200" rtl="0" algn="l">
              <a:spcBef>
                <a:spcPts val="0"/>
              </a:spcBef>
              <a:spcAft>
                <a:spcPts val="0"/>
              </a:spcAft>
              <a:buSzPts val="1800"/>
              <a:buChar char="●"/>
            </a:pPr>
            <a:r>
              <a:rPr lang="en-GB"/>
              <a:t>Measuring dimensionality</a:t>
            </a:r>
            <a:endParaRPr/>
          </a:p>
          <a:p>
            <a:pPr indent="-342900" lvl="0" marL="457200" rtl="0" algn="l">
              <a:spcBef>
                <a:spcPts val="0"/>
              </a:spcBef>
              <a:spcAft>
                <a:spcPts val="0"/>
              </a:spcAft>
              <a:buSzPts val="1800"/>
              <a:buChar char="●"/>
            </a:pPr>
            <a:r>
              <a:rPr lang="en-GB"/>
              <a:t>Image reconstruction</a:t>
            </a:r>
            <a:endParaRPr/>
          </a:p>
          <a:p>
            <a:pPr indent="-342900" lvl="0" marL="457200" rtl="0" algn="l">
              <a:spcBef>
                <a:spcPts val="0"/>
              </a:spcBef>
              <a:spcAft>
                <a:spcPts val="0"/>
              </a:spcAft>
              <a:buSzPts val="1800"/>
              <a:buChar char="●"/>
            </a:pPr>
            <a:r>
              <a:rPr lang="en-GB"/>
              <a:t>Abstract writing for talks</a:t>
            </a:r>
            <a:endParaRPr/>
          </a:p>
          <a:p>
            <a:pPr indent="-342900" lvl="0" marL="457200" rtl="0" algn="l">
              <a:spcBef>
                <a:spcPts val="0"/>
              </a:spcBef>
              <a:spcAft>
                <a:spcPts val="0"/>
              </a:spcAft>
              <a:buSzPts val="1800"/>
              <a:buChar char="●"/>
            </a:pPr>
            <a:r>
              <a:rPr lang="en-GB"/>
              <a:t>…</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GB"/>
              <a:t>There are supervised and unsupervised techniques, which have different uses. </a:t>
            </a:r>
            <a:endParaRPr/>
          </a:p>
          <a:p>
            <a:pPr indent="0" lvl="0" marL="0" rtl="0" algn="l">
              <a:spcBef>
                <a:spcPts val="1200"/>
              </a:spcBef>
              <a:spcAft>
                <a:spcPts val="0"/>
              </a:spcAft>
              <a:buNone/>
            </a:pPr>
            <a:r>
              <a:rPr lang="en-GB"/>
              <a:t>Again, see Manuel’s lecture on Thursday</a:t>
            </a:r>
            <a:endParaRPr/>
          </a:p>
          <a:p>
            <a:pPr indent="0" lvl="0" marL="0" rtl="0" algn="l">
              <a:spcBef>
                <a:spcPts val="1200"/>
              </a:spcBef>
              <a:spcAft>
                <a:spcPts val="1200"/>
              </a:spcAft>
              <a:buNone/>
            </a:pPr>
            <a:r>
              <a:t/>
            </a:r>
            <a:endParaRPr/>
          </a:p>
        </p:txBody>
      </p:sp>
      <p:sp>
        <p:nvSpPr>
          <p:cNvPr id="559" name="Google Shape;559;p50"/>
          <p:cNvSpPr/>
          <p:nvPr/>
        </p:nvSpPr>
        <p:spPr>
          <a:xfrm>
            <a:off x="0" y="4790325"/>
            <a:ext cx="9154200" cy="353100"/>
          </a:xfrm>
          <a:prstGeom prst="rect">
            <a:avLst/>
          </a:prstGeom>
          <a:solidFill>
            <a:srgbClr val="59595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0" name="Google Shape;560;p50"/>
          <p:cNvSpPr txBox="1"/>
          <p:nvPr/>
        </p:nvSpPr>
        <p:spPr>
          <a:xfrm>
            <a:off x="1053725" y="4744175"/>
            <a:ext cx="7128900" cy="36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chemeClr val="lt1"/>
                </a:solidFill>
                <a:highlight>
                  <a:schemeClr val="dk2"/>
                </a:highlight>
              </a:rPr>
              <a:t>ICE- CSIC summer school 2024</a:t>
            </a:r>
            <a:endParaRPr sz="1600">
              <a:solidFill>
                <a:schemeClr val="lt1"/>
              </a:solidFill>
              <a:highlight>
                <a:schemeClr val="dk2"/>
              </a:highlight>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5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Summary</a:t>
            </a:r>
            <a:endParaRPr/>
          </a:p>
        </p:txBody>
      </p:sp>
      <p:sp>
        <p:nvSpPr>
          <p:cNvPr id="566" name="Google Shape;566;p5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GB"/>
              <a:t>Understand your fundamental statistics</a:t>
            </a:r>
            <a:endParaRPr/>
          </a:p>
          <a:p>
            <a:pPr indent="-342900" lvl="0" marL="457200" rtl="0" algn="l">
              <a:spcBef>
                <a:spcPts val="0"/>
              </a:spcBef>
              <a:spcAft>
                <a:spcPts val="0"/>
              </a:spcAft>
              <a:buSzPts val="1800"/>
              <a:buChar char="●"/>
            </a:pPr>
            <a:r>
              <a:rPr lang="en-GB">
                <a:highlight>
                  <a:srgbClr val="FFFF00"/>
                </a:highlight>
              </a:rPr>
              <a:t>Likelihood function </a:t>
            </a:r>
            <a:r>
              <a:rPr lang="en-GB"/>
              <a:t>: understand your data</a:t>
            </a:r>
            <a:endParaRPr/>
          </a:p>
          <a:p>
            <a:pPr indent="-342900" lvl="0" marL="457200" rtl="0" algn="l">
              <a:spcBef>
                <a:spcPts val="0"/>
              </a:spcBef>
              <a:spcAft>
                <a:spcPts val="0"/>
              </a:spcAft>
              <a:buSzPts val="1800"/>
              <a:buChar char="●"/>
            </a:pPr>
            <a:r>
              <a:rPr lang="en-GB"/>
              <a:t>Detection is a </a:t>
            </a:r>
            <a:r>
              <a:rPr lang="en-GB">
                <a:highlight>
                  <a:srgbClr val="FFFF00"/>
                </a:highlight>
              </a:rPr>
              <a:t>model comparison</a:t>
            </a:r>
            <a:r>
              <a:rPr lang="en-GB"/>
              <a:t> problem: null case vs possible models</a:t>
            </a:r>
            <a:endParaRPr/>
          </a:p>
          <a:p>
            <a:pPr indent="-342900" lvl="0" marL="457200" rtl="0" algn="l">
              <a:spcBef>
                <a:spcPts val="0"/>
              </a:spcBef>
              <a:spcAft>
                <a:spcPts val="0"/>
              </a:spcAft>
              <a:buSzPts val="1800"/>
              <a:buChar char="●"/>
            </a:pPr>
            <a:r>
              <a:rPr lang="en-GB">
                <a:highlight>
                  <a:srgbClr val="FFFF00"/>
                </a:highlight>
              </a:rPr>
              <a:t>Noise : it is part of the model</a:t>
            </a:r>
            <a:r>
              <a:rPr lang="en-GB"/>
              <a:t> of your data. Can be </a:t>
            </a:r>
            <a:r>
              <a:rPr lang="en-GB"/>
              <a:t>explicit</a:t>
            </a:r>
            <a:r>
              <a:rPr lang="en-GB"/>
              <a:t> or implicit (GPs)</a:t>
            </a:r>
            <a:endParaRPr/>
          </a:p>
          <a:p>
            <a:pPr indent="-342900" lvl="0" marL="457200" rtl="0" algn="l">
              <a:spcBef>
                <a:spcPts val="0"/>
              </a:spcBef>
              <a:spcAft>
                <a:spcPts val="0"/>
              </a:spcAft>
              <a:buSzPts val="1800"/>
              <a:buChar char="●"/>
            </a:pPr>
            <a:r>
              <a:rPr lang="en-GB"/>
              <a:t>Inversion of complex models - Algorithmic versus machine learning methods</a:t>
            </a:r>
            <a:endParaRPr/>
          </a:p>
          <a:p>
            <a:pPr indent="-342900" lvl="0" marL="457200" rtl="0" algn="l">
              <a:spcBef>
                <a:spcPts val="0"/>
              </a:spcBef>
              <a:spcAft>
                <a:spcPts val="0"/>
              </a:spcAft>
              <a:buSzPts val="1800"/>
              <a:buChar char="●"/>
            </a:pPr>
            <a:r>
              <a:rPr lang="en-GB"/>
              <a:t>Active research on : stellar ‘noise’, instrumental ‘noise’, combination of heterogeneous datasets &amp; prior literature knowledge (see other lectures!)</a:t>
            </a:r>
            <a:endParaRPr/>
          </a:p>
          <a:p>
            <a:pPr indent="0" lvl="0" marL="0" rtl="0" algn="l">
              <a:spcBef>
                <a:spcPts val="1200"/>
              </a:spcBef>
              <a:spcAft>
                <a:spcPts val="1200"/>
              </a:spcAft>
              <a:buNone/>
            </a:pPr>
            <a:r>
              <a:rPr b="1" lang="en-GB"/>
              <a:t>This applies to </a:t>
            </a:r>
            <a:r>
              <a:rPr b="1" lang="en-GB" sz="2200">
                <a:highlight>
                  <a:srgbClr val="00FF00"/>
                </a:highlight>
              </a:rPr>
              <a:t>EVERYTHING </a:t>
            </a:r>
            <a:r>
              <a:rPr b="1" lang="en-GB"/>
              <a:t>(spectra, photometry, time-series, imaging, intensity maps, bitcoin forecast, etc.), even to the strength of the connections in your brain </a:t>
            </a:r>
            <a:r>
              <a:rPr b="1" lang="en-GB"/>
              <a:t>training</a:t>
            </a:r>
            <a:r>
              <a:rPr b="1" lang="en-GB"/>
              <a:t> to make sense of all this information.</a:t>
            </a:r>
            <a:endParaRPr/>
          </a:p>
        </p:txBody>
      </p:sp>
      <p:sp>
        <p:nvSpPr>
          <p:cNvPr id="567" name="Google Shape;567;p51"/>
          <p:cNvSpPr/>
          <p:nvPr/>
        </p:nvSpPr>
        <p:spPr>
          <a:xfrm>
            <a:off x="0" y="4790325"/>
            <a:ext cx="9154200" cy="353100"/>
          </a:xfrm>
          <a:prstGeom prst="rect">
            <a:avLst/>
          </a:prstGeom>
          <a:solidFill>
            <a:srgbClr val="59595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8" name="Google Shape;568;p51"/>
          <p:cNvSpPr txBox="1"/>
          <p:nvPr/>
        </p:nvSpPr>
        <p:spPr>
          <a:xfrm>
            <a:off x="1053725" y="4744175"/>
            <a:ext cx="7128900" cy="36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chemeClr val="lt1"/>
                </a:solidFill>
                <a:highlight>
                  <a:schemeClr val="dk2"/>
                </a:highlight>
              </a:rPr>
              <a:t>ICE- CSIC summer school 2024</a:t>
            </a:r>
            <a:endParaRPr sz="1600">
              <a:solidFill>
                <a:schemeClr val="lt1"/>
              </a:solidFill>
              <a:highlight>
                <a:schemeClr val="dk2"/>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GB"/>
              <a:t>It is all about model comparison</a:t>
            </a:r>
            <a:endParaRPr/>
          </a:p>
          <a:p>
            <a:pPr indent="0" lvl="0" marL="0" rtl="0" algn="l">
              <a:spcBef>
                <a:spcPts val="0"/>
              </a:spcBef>
              <a:spcAft>
                <a:spcPts val="0"/>
              </a:spcAft>
              <a:buNone/>
            </a:pPr>
            <a:r>
              <a:t/>
            </a:r>
            <a:endParaRPr/>
          </a:p>
        </p:txBody>
      </p:sp>
      <p:sp>
        <p:nvSpPr>
          <p:cNvPr id="90" name="Google Shape;90;p16"/>
          <p:cNvSpPr txBox="1"/>
          <p:nvPr>
            <p:ph idx="1" type="body"/>
          </p:nvPr>
        </p:nvSpPr>
        <p:spPr>
          <a:xfrm>
            <a:off x="311700" y="1152475"/>
            <a:ext cx="8520600" cy="980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t>Or more precisely, </a:t>
            </a:r>
            <a:r>
              <a:rPr lang="en-GB">
                <a:highlight>
                  <a:srgbClr val="FFFFFF"/>
                </a:highlight>
              </a:rPr>
              <a:t>comparison of the performance of </a:t>
            </a:r>
            <a:r>
              <a:rPr lang="en-GB">
                <a:highlight>
                  <a:srgbClr val="FFFF00"/>
                </a:highlight>
              </a:rPr>
              <a:t>different models</a:t>
            </a:r>
            <a:r>
              <a:rPr lang="en-GB"/>
              <a:t> against the data, which is the </a:t>
            </a:r>
            <a:r>
              <a:rPr lang="en-GB">
                <a:highlight>
                  <a:srgbClr val="00FF00"/>
                </a:highlight>
              </a:rPr>
              <a:t>observed ‘truth</a:t>
            </a:r>
            <a:r>
              <a:rPr lang="en-GB"/>
              <a:t>’.</a:t>
            </a:r>
            <a:endParaRPr/>
          </a:p>
        </p:txBody>
      </p:sp>
      <p:pic>
        <p:nvPicPr>
          <p:cNvPr id="91" name="Google Shape;91;p16"/>
          <p:cNvPicPr preferRelativeResize="0"/>
          <p:nvPr/>
        </p:nvPicPr>
        <p:blipFill rotWithShape="1">
          <a:blip r:embed="rId3">
            <a:alphaModFix/>
          </a:blip>
          <a:srcRect b="26756" l="36680" r="0" t="0"/>
          <a:stretch/>
        </p:blipFill>
        <p:spPr>
          <a:xfrm>
            <a:off x="4998101" y="2500025"/>
            <a:ext cx="2568901" cy="1981849"/>
          </a:xfrm>
          <a:prstGeom prst="rect">
            <a:avLst/>
          </a:prstGeom>
          <a:noFill/>
          <a:ln>
            <a:noFill/>
          </a:ln>
        </p:spPr>
      </p:pic>
      <p:sp>
        <p:nvSpPr>
          <p:cNvPr id="92" name="Google Shape;92;p16"/>
          <p:cNvSpPr txBox="1"/>
          <p:nvPr/>
        </p:nvSpPr>
        <p:spPr>
          <a:xfrm>
            <a:off x="991200" y="2919450"/>
            <a:ext cx="3580800" cy="183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500">
                <a:solidFill>
                  <a:schemeClr val="dk2"/>
                </a:solidFill>
              </a:rPr>
              <a:t>While the data remains ‘true’, as more information comes in the interpretation of Alien life detection </a:t>
            </a:r>
            <a:r>
              <a:rPr b="1" lang="en-GB" sz="1500">
                <a:solidFill>
                  <a:schemeClr val="dk2"/>
                </a:solidFill>
              </a:rPr>
              <a:t>collapses</a:t>
            </a:r>
            <a:r>
              <a:rPr b="1" lang="en-GB" sz="1500">
                <a:solidFill>
                  <a:schemeClr val="dk2"/>
                </a:solidFill>
              </a:rPr>
              <a:t> like a house of cards…</a:t>
            </a:r>
            <a:endParaRPr sz="900">
              <a:solidFill>
                <a:schemeClr val="dk2"/>
              </a:solidFill>
            </a:endParaRPr>
          </a:p>
          <a:p>
            <a:pPr indent="0" lvl="0" marL="0" rtl="0" algn="l">
              <a:spcBef>
                <a:spcPts val="0"/>
              </a:spcBef>
              <a:spcAft>
                <a:spcPts val="0"/>
              </a:spcAft>
              <a:buNone/>
            </a:pPr>
            <a:r>
              <a:t/>
            </a:r>
            <a:endParaRPr sz="900">
              <a:solidFill>
                <a:schemeClr val="dk2"/>
              </a:solidFill>
            </a:endParaRPr>
          </a:p>
        </p:txBody>
      </p:sp>
      <p:sp>
        <p:nvSpPr>
          <p:cNvPr id="93" name="Google Shape;93;p16"/>
          <p:cNvSpPr/>
          <p:nvPr/>
        </p:nvSpPr>
        <p:spPr>
          <a:xfrm>
            <a:off x="0" y="4790325"/>
            <a:ext cx="9154200" cy="353100"/>
          </a:xfrm>
          <a:prstGeom prst="rect">
            <a:avLst/>
          </a:prstGeom>
          <a:solidFill>
            <a:srgbClr val="59595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4" name="Google Shape;94;p16"/>
          <p:cNvSpPr txBox="1"/>
          <p:nvPr/>
        </p:nvSpPr>
        <p:spPr>
          <a:xfrm>
            <a:off x="1053725" y="4744175"/>
            <a:ext cx="7128900" cy="36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chemeClr val="lt1"/>
                </a:solidFill>
                <a:highlight>
                  <a:schemeClr val="dk2"/>
                </a:highlight>
              </a:rPr>
              <a:t>ICE- CSIC summer school 2024</a:t>
            </a:r>
            <a:endParaRPr sz="1600">
              <a:solidFill>
                <a:schemeClr val="lt1"/>
              </a:solidFill>
              <a:highlight>
                <a:schemeClr val="dk2"/>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What is a </a:t>
            </a:r>
            <a:r>
              <a:rPr i="1" lang="en-GB"/>
              <a:t>detection</a:t>
            </a:r>
            <a:r>
              <a:rPr lang="en-GB"/>
              <a:t>?</a:t>
            </a:r>
            <a:endParaRPr/>
          </a:p>
        </p:txBody>
      </p:sp>
      <p:sp>
        <p:nvSpPr>
          <p:cNvPr id="100" name="Google Shape;100;p17"/>
          <p:cNvSpPr txBox="1"/>
          <p:nvPr>
            <p:ph idx="1" type="body"/>
          </p:nvPr>
        </p:nvSpPr>
        <p:spPr>
          <a:xfrm>
            <a:off x="311700" y="1152475"/>
            <a:ext cx="59163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GB"/>
              <a:t>T</a:t>
            </a:r>
            <a:r>
              <a:rPr lang="en-GB"/>
              <a:t>wo conditions shall be satisfied. The first one :</a:t>
            </a:r>
            <a:endParaRPr/>
          </a:p>
          <a:p>
            <a:pPr indent="0" lvl="0" marL="0" rtl="0" algn="l">
              <a:spcBef>
                <a:spcPts val="1200"/>
              </a:spcBef>
              <a:spcAft>
                <a:spcPts val="0"/>
              </a:spcAft>
              <a:buNone/>
            </a:pPr>
            <a:r>
              <a:t/>
            </a:r>
            <a:endParaRPr/>
          </a:p>
          <a:p>
            <a:pPr indent="0" lvl="0" marL="0" rtl="0" algn="l">
              <a:spcBef>
                <a:spcPts val="1200"/>
              </a:spcBef>
              <a:spcAft>
                <a:spcPts val="0"/>
              </a:spcAft>
              <a:buNone/>
            </a:pPr>
            <a:r>
              <a:rPr b="1" lang="en-GB"/>
              <a:t>Statistical detection : </a:t>
            </a:r>
            <a:r>
              <a:rPr b="1" lang="en-GB"/>
              <a:t>The model compares favourably against the null hypothesis using some figure of merit</a:t>
            </a:r>
            <a:endParaRPr b="1"/>
          </a:p>
          <a:p>
            <a:pPr indent="0" lvl="0" marL="0" rtl="0" algn="l">
              <a:spcBef>
                <a:spcPts val="1200"/>
              </a:spcBef>
              <a:spcAft>
                <a:spcPts val="0"/>
              </a:spcAft>
              <a:buNone/>
            </a:pPr>
            <a:r>
              <a:t/>
            </a:r>
            <a:endParaRPr/>
          </a:p>
          <a:p>
            <a:pPr indent="0" lvl="0" marL="0" rtl="0" algn="l">
              <a:spcBef>
                <a:spcPts val="1200"/>
              </a:spcBef>
              <a:spcAft>
                <a:spcPts val="1200"/>
              </a:spcAft>
              <a:buNone/>
            </a:pPr>
            <a:r>
              <a:rPr lang="en-GB"/>
              <a:t>Typical statistical tests are based on ruling-out the null hypothesis on probabilistic grounds, but negation of null hypothesis </a:t>
            </a:r>
            <a:r>
              <a:rPr lang="en-GB">
                <a:highlight>
                  <a:srgbClr val="FF9900"/>
                </a:highlight>
              </a:rPr>
              <a:t>cannot be the full story…</a:t>
            </a:r>
            <a:endParaRPr>
              <a:highlight>
                <a:srgbClr val="FF9900"/>
              </a:highlight>
            </a:endParaRPr>
          </a:p>
        </p:txBody>
      </p:sp>
      <p:sp>
        <p:nvSpPr>
          <p:cNvPr id="101" name="Google Shape;101;p17"/>
          <p:cNvSpPr txBox="1"/>
          <p:nvPr/>
        </p:nvSpPr>
        <p:spPr>
          <a:xfrm>
            <a:off x="6421875" y="445025"/>
            <a:ext cx="21570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800">
                <a:solidFill>
                  <a:schemeClr val="dk2"/>
                </a:solidFill>
                <a:highlight>
                  <a:srgbClr val="00FF00"/>
                </a:highlight>
              </a:rPr>
              <a:t>DATA is truth</a:t>
            </a:r>
            <a:endParaRPr sz="1800">
              <a:solidFill>
                <a:schemeClr val="dk2"/>
              </a:solidFill>
              <a:highlight>
                <a:srgbClr val="00FF00"/>
              </a:highlight>
            </a:endParaRPr>
          </a:p>
        </p:txBody>
      </p:sp>
      <p:pic>
        <p:nvPicPr>
          <p:cNvPr id="102" name="Google Shape;102;p17"/>
          <p:cNvPicPr preferRelativeResize="0"/>
          <p:nvPr/>
        </p:nvPicPr>
        <p:blipFill>
          <a:blip r:embed="rId3">
            <a:alphaModFix/>
          </a:blip>
          <a:stretch>
            <a:fillRect/>
          </a:stretch>
        </p:blipFill>
        <p:spPr>
          <a:xfrm>
            <a:off x="6758700" y="1988788"/>
            <a:ext cx="1483350" cy="791125"/>
          </a:xfrm>
          <a:prstGeom prst="rect">
            <a:avLst/>
          </a:prstGeom>
          <a:noFill/>
          <a:ln>
            <a:noFill/>
          </a:ln>
        </p:spPr>
      </p:pic>
      <p:pic>
        <p:nvPicPr>
          <p:cNvPr id="103" name="Google Shape;103;p17"/>
          <p:cNvPicPr preferRelativeResize="0"/>
          <p:nvPr/>
        </p:nvPicPr>
        <p:blipFill>
          <a:blip r:embed="rId4">
            <a:alphaModFix/>
          </a:blip>
          <a:stretch>
            <a:fillRect/>
          </a:stretch>
        </p:blipFill>
        <p:spPr>
          <a:xfrm>
            <a:off x="6776475" y="937087"/>
            <a:ext cx="1447800" cy="723900"/>
          </a:xfrm>
          <a:prstGeom prst="rect">
            <a:avLst/>
          </a:prstGeom>
          <a:noFill/>
          <a:ln>
            <a:noFill/>
          </a:ln>
        </p:spPr>
      </p:pic>
      <p:sp>
        <p:nvSpPr>
          <p:cNvPr id="104" name="Google Shape;104;p17"/>
          <p:cNvSpPr/>
          <p:nvPr/>
        </p:nvSpPr>
        <p:spPr>
          <a:xfrm>
            <a:off x="0" y="4790325"/>
            <a:ext cx="9154200" cy="353100"/>
          </a:xfrm>
          <a:prstGeom prst="rect">
            <a:avLst/>
          </a:prstGeom>
          <a:solidFill>
            <a:srgbClr val="59595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5" name="Google Shape;105;p17"/>
          <p:cNvSpPr txBox="1"/>
          <p:nvPr/>
        </p:nvSpPr>
        <p:spPr>
          <a:xfrm>
            <a:off x="1053725" y="4744175"/>
            <a:ext cx="7128900" cy="36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chemeClr val="lt1"/>
                </a:solidFill>
                <a:highlight>
                  <a:schemeClr val="dk2"/>
                </a:highlight>
              </a:rPr>
              <a:t>ICE- CSIC summer school 2024</a:t>
            </a:r>
            <a:endParaRPr sz="1600">
              <a:solidFill>
                <a:schemeClr val="lt1"/>
              </a:solidFill>
              <a:highlight>
                <a:schemeClr val="dk2"/>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What is a </a:t>
            </a:r>
            <a:r>
              <a:rPr i="1" lang="en-GB"/>
              <a:t>detection</a:t>
            </a:r>
            <a:r>
              <a:rPr lang="en-GB"/>
              <a:t>?</a:t>
            </a:r>
            <a:endParaRPr/>
          </a:p>
        </p:txBody>
      </p:sp>
      <p:sp>
        <p:nvSpPr>
          <p:cNvPr id="111" name="Google Shape;111;p18"/>
          <p:cNvSpPr txBox="1"/>
          <p:nvPr>
            <p:ph idx="1" type="body"/>
          </p:nvPr>
        </p:nvSpPr>
        <p:spPr>
          <a:xfrm>
            <a:off x="599650" y="1190800"/>
            <a:ext cx="5006100" cy="3027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GB"/>
              <a:t>Assuming we already have a ‘statistical detection’ of something we need</a:t>
            </a:r>
            <a:endParaRPr/>
          </a:p>
          <a:p>
            <a:pPr indent="0" lvl="0" marL="0" rtl="0" algn="l">
              <a:spcBef>
                <a:spcPts val="1200"/>
              </a:spcBef>
              <a:spcAft>
                <a:spcPts val="0"/>
              </a:spcAft>
              <a:buNone/>
            </a:pPr>
            <a:r>
              <a:t/>
            </a:r>
            <a:endParaRPr/>
          </a:p>
          <a:p>
            <a:pPr indent="0" lvl="0" marL="0" rtl="0" algn="l">
              <a:spcBef>
                <a:spcPts val="1200"/>
              </a:spcBef>
              <a:spcAft>
                <a:spcPts val="0"/>
              </a:spcAft>
              <a:buNone/>
            </a:pPr>
            <a:r>
              <a:rPr b="1" lang="en-GB"/>
              <a:t>Statistical characterisation : </a:t>
            </a:r>
            <a:r>
              <a:rPr b="1" lang="en-GB"/>
              <a:t>The successful model shall be favoured against all plausible alternatives by a given threshold</a:t>
            </a:r>
            <a:endParaRPr b="1"/>
          </a:p>
          <a:p>
            <a:pPr indent="0" lvl="0" marL="0" rtl="0" algn="l">
              <a:spcBef>
                <a:spcPts val="1200"/>
              </a:spcBef>
              <a:spcAft>
                <a:spcPts val="0"/>
              </a:spcAft>
              <a:buClr>
                <a:schemeClr val="dk1"/>
              </a:buClr>
              <a:buSzPts val="1100"/>
              <a:buFont typeface="Arial"/>
              <a:buNone/>
            </a:pPr>
            <a:r>
              <a:t/>
            </a:r>
            <a:endParaRPr b="1"/>
          </a:p>
          <a:p>
            <a:pPr indent="0" lvl="0" marL="0" rtl="0" algn="l">
              <a:spcBef>
                <a:spcPts val="1200"/>
              </a:spcBef>
              <a:spcAft>
                <a:spcPts val="1200"/>
              </a:spcAft>
              <a:buNone/>
            </a:pPr>
            <a:r>
              <a:t/>
            </a:r>
            <a:endParaRPr/>
          </a:p>
        </p:txBody>
      </p:sp>
      <p:sp>
        <p:nvSpPr>
          <p:cNvPr id="112" name="Google Shape;112;p18"/>
          <p:cNvSpPr txBox="1"/>
          <p:nvPr/>
        </p:nvSpPr>
        <p:spPr>
          <a:xfrm>
            <a:off x="6421875" y="445025"/>
            <a:ext cx="21570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800">
                <a:solidFill>
                  <a:schemeClr val="dk2"/>
                </a:solidFill>
                <a:highlight>
                  <a:srgbClr val="00FF00"/>
                </a:highlight>
              </a:rPr>
              <a:t>DATA is truth</a:t>
            </a:r>
            <a:endParaRPr sz="1800">
              <a:solidFill>
                <a:schemeClr val="dk2"/>
              </a:solidFill>
              <a:highlight>
                <a:srgbClr val="00FF00"/>
              </a:highlight>
            </a:endParaRPr>
          </a:p>
        </p:txBody>
      </p:sp>
      <p:pic>
        <p:nvPicPr>
          <p:cNvPr id="113" name="Google Shape;113;p18"/>
          <p:cNvPicPr preferRelativeResize="0"/>
          <p:nvPr/>
        </p:nvPicPr>
        <p:blipFill>
          <a:blip r:embed="rId3">
            <a:alphaModFix/>
          </a:blip>
          <a:stretch>
            <a:fillRect/>
          </a:stretch>
        </p:blipFill>
        <p:spPr>
          <a:xfrm>
            <a:off x="6758700" y="1988788"/>
            <a:ext cx="1483350" cy="791125"/>
          </a:xfrm>
          <a:prstGeom prst="rect">
            <a:avLst/>
          </a:prstGeom>
          <a:noFill/>
          <a:ln>
            <a:noFill/>
          </a:ln>
        </p:spPr>
      </p:pic>
      <p:pic>
        <p:nvPicPr>
          <p:cNvPr id="114" name="Google Shape;114;p18"/>
          <p:cNvPicPr preferRelativeResize="0"/>
          <p:nvPr/>
        </p:nvPicPr>
        <p:blipFill>
          <a:blip r:embed="rId4">
            <a:alphaModFix/>
          </a:blip>
          <a:stretch>
            <a:fillRect/>
          </a:stretch>
        </p:blipFill>
        <p:spPr>
          <a:xfrm>
            <a:off x="6776475" y="937087"/>
            <a:ext cx="1447800" cy="723900"/>
          </a:xfrm>
          <a:prstGeom prst="rect">
            <a:avLst/>
          </a:prstGeom>
          <a:noFill/>
          <a:ln>
            <a:noFill/>
          </a:ln>
        </p:spPr>
      </p:pic>
      <p:pic>
        <p:nvPicPr>
          <p:cNvPr id="115" name="Google Shape;115;p18"/>
          <p:cNvPicPr preferRelativeResize="0"/>
          <p:nvPr/>
        </p:nvPicPr>
        <p:blipFill>
          <a:blip r:embed="rId4">
            <a:alphaModFix/>
          </a:blip>
          <a:stretch>
            <a:fillRect/>
          </a:stretch>
        </p:blipFill>
        <p:spPr>
          <a:xfrm>
            <a:off x="6395525" y="4218275"/>
            <a:ext cx="1145400" cy="572700"/>
          </a:xfrm>
          <a:prstGeom prst="rect">
            <a:avLst/>
          </a:prstGeom>
          <a:noFill/>
          <a:ln>
            <a:noFill/>
          </a:ln>
        </p:spPr>
      </p:pic>
      <p:pic>
        <p:nvPicPr>
          <p:cNvPr id="116" name="Google Shape;116;p18"/>
          <p:cNvPicPr preferRelativeResize="0"/>
          <p:nvPr/>
        </p:nvPicPr>
        <p:blipFill>
          <a:blip r:embed="rId5">
            <a:alphaModFix/>
          </a:blip>
          <a:stretch>
            <a:fillRect/>
          </a:stretch>
        </p:blipFill>
        <p:spPr>
          <a:xfrm>
            <a:off x="7929375" y="4218275"/>
            <a:ext cx="1088110" cy="572700"/>
          </a:xfrm>
          <a:prstGeom prst="rect">
            <a:avLst/>
          </a:prstGeom>
          <a:noFill/>
          <a:ln>
            <a:noFill/>
          </a:ln>
        </p:spPr>
      </p:pic>
      <p:pic>
        <p:nvPicPr>
          <p:cNvPr id="117" name="Google Shape;117;p18"/>
          <p:cNvPicPr preferRelativeResize="0"/>
          <p:nvPr/>
        </p:nvPicPr>
        <p:blipFill>
          <a:blip r:embed="rId6">
            <a:alphaModFix/>
          </a:blip>
          <a:stretch>
            <a:fillRect/>
          </a:stretch>
        </p:blipFill>
        <p:spPr>
          <a:xfrm rot="1800016">
            <a:off x="6639563" y="4469837"/>
            <a:ext cx="416401" cy="234227"/>
          </a:xfrm>
          <a:prstGeom prst="rect">
            <a:avLst/>
          </a:prstGeom>
          <a:noFill/>
          <a:ln>
            <a:noFill/>
          </a:ln>
        </p:spPr>
      </p:pic>
      <p:sp>
        <p:nvSpPr>
          <p:cNvPr id="118" name="Google Shape;118;p18"/>
          <p:cNvSpPr txBox="1"/>
          <p:nvPr/>
        </p:nvSpPr>
        <p:spPr>
          <a:xfrm>
            <a:off x="6487150" y="3326425"/>
            <a:ext cx="24387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solidFill>
                  <a:schemeClr val="dk2"/>
                </a:solidFill>
                <a:highlight>
                  <a:srgbClr val="FFFF00"/>
                </a:highlight>
              </a:rPr>
              <a:t>More data needed as both explanations have the same </a:t>
            </a:r>
            <a:r>
              <a:rPr b="1" lang="en-GB" sz="1600">
                <a:solidFill>
                  <a:schemeClr val="dk2"/>
                </a:solidFill>
                <a:highlight>
                  <a:srgbClr val="FFFF00"/>
                </a:highlight>
              </a:rPr>
              <a:t>likelihood </a:t>
            </a:r>
            <a:r>
              <a:rPr lang="en-GB" sz="1300">
                <a:solidFill>
                  <a:schemeClr val="dk2"/>
                </a:solidFill>
                <a:highlight>
                  <a:srgbClr val="FFFF00"/>
                </a:highlight>
              </a:rPr>
              <a:t>to be correct</a:t>
            </a:r>
            <a:endParaRPr sz="1300">
              <a:solidFill>
                <a:schemeClr val="dk2"/>
              </a:solidFill>
              <a:highlight>
                <a:srgbClr val="FFFF00"/>
              </a:highlight>
            </a:endParaRPr>
          </a:p>
        </p:txBody>
      </p:sp>
      <p:sp>
        <p:nvSpPr>
          <p:cNvPr id="119" name="Google Shape;119;p18"/>
          <p:cNvSpPr txBox="1"/>
          <p:nvPr/>
        </p:nvSpPr>
        <p:spPr>
          <a:xfrm>
            <a:off x="8132400" y="2781225"/>
            <a:ext cx="1145400" cy="46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Frisbee</a:t>
            </a:r>
            <a:endParaRPr sz="1800">
              <a:solidFill>
                <a:schemeClr val="dk2"/>
              </a:solidFill>
            </a:endParaRPr>
          </a:p>
        </p:txBody>
      </p:sp>
      <p:sp>
        <p:nvSpPr>
          <p:cNvPr id="120" name="Google Shape;120;p18"/>
          <p:cNvSpPr txBox="1"/>
          <p:nvPr/>
        </p:nvSpPr>
        <p:spPr>
          <a:xfrm>
            <a:off x="5888463" y="2652325"/>
            <a:ext cx="1088100" cy="46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Flying</a:t>
            </a:r>
            <a:r>
              <a:rPr lang="en-GB" sz="1800">
                <a:solidFill>
                  <a:schemeClr val="dk2"/>
                </a:solidFill>
              </a:rPr>
              <a:t> saucer</a:t>
            </a:r>
            <a:endParaRPr sz="1800">
              <a:solidFill>
                <a:schemeClr val="dk2"/>
              </a:solidFill>
            </a:endParaRPr>
          </a:p>
        </p:txBody>
      </p:sp>
      <p:sp>
        <p:nvSpPr>
          <p:cNvPr id="121" name="Google Shape;121;p18"/>
          <p:cNvSpPr/>
          <p:nvPr/>
        </p:nvSpPr>
        <p:spPr>
          <a:xfrm rot="2700000">
            <a:off x="6374004" y="2265413"/>
            <a:ext cx="363170" cy="411112"/>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2" name="Google Shape;122;p18"/>
          <p:cNvSpPr/>
          <p:nvPr/>
        </p:nvSpPr>
        <p:spPr>
          <a:xfrm rot="-2700000">
            <a:off x="8224554" y="2265413"/>
            <a:ext cx="363170" cy="411112"/>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3" name="Google Shape;123;p18"/>
          <p:cNvSpPr txBox="1"/>
          <p:nvPr/>
        </p:nvSpPr>
        <p:spPr>
          <a:xfrm rot="-2206591">
            <a:off x="4670309" y="3912253"/>
            <a:ext cx="1877582" cy="572701"/>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solidFill>
                  <a:schemeClr val="dk2"/>
                </a:solidFill>
                <a:highlight>
                  <a:srgbClr val="FF9900"/>
                </a:highlight>
              </a:rPr>
              <a:t>Bayesian prior information also helps!</a:t>
            </a:r>
            <a:endParaRPr sz="1300">
              <a:solidFill>
                <a:schemeClr val="dk2"/>
              </a:solidFill>
              <a:highlight>
                <a:srgbClr val="FF9900"/>
              </a:highlight>
            </a:endParaRPr>
          </a:p>
        </p:txBody>
      </p:sp>
      <p:sp>
        <p:nvSpPr>
          <p:cNvPr id="124" name="Google Shape;124;p18"/>
          <p:cNvSpPr/>
          <p:nvPr/>
        </p:nvSpPr>
        <p:spPr>
          <a:xfrm>
            <a:off x="0" y="4790325"/>
            <a:ext cx="9154200" cy="353100"/>
          </a:xfrm>
          <a:prstGeom prst="rect">
            <a:avLst/>
          </a:prstGeom>
          <a:solidFill>
            <a:srgbClr val="59595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5" name="Google Shape;125;p18"/>
          <p:cNvSpPr txBox="1"/>
          <p:nvPr/>
        </p:nvSpPr>
        <p:spPr>
          <a:xfrm>
            <a:off x="1053725" y="4744175"/>
            <a:ext cx="7128900" cy="36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chemeClr val="lt1"/>
                </a:solidFill>
                <a:highlight>
                  <a:schemeClr val="dk2"/>
                </a:highlight>
              </a:rPr>
              <a:t>ICE- CSIC summer school 2024</a:t>
            </a:r>
            <a:endParaRPr sz="1600">
              <a:solidFill>
                <a:schemeClr val="lt1"/>
              </a:solidFill>
              <a:highlight>
                <a:schemeClr val="dk2"/>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Finding a merit function </a:t>
            </a:r>
            <a:endParaRPr/>
          </a:p>
        </p:txBody>
      </p:sp>
      <p:sp>
        <p:nvSpPr>
          <p:cNvPr id="131" name="Google Shape;131;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t>… or why do we use the leasts squares statistic.</a:t>
            </a:r>
            <a:endParaRPr/>
          </a:p>
        </p:txBody>
      </p:sp>
      <p:sp>
        <p:nvSpPr>
          <p:cNvPr id="132" name="Google Shape;132;p19"/>
          <p:cNvSpPr/>
          <p:nvPr/>
        </p:nvSpPr>
        <p:spPr>
          <a:xfrm>
            <a:off x="0" y="4790325"/>
            <a:ext cx="9154200" cy="353100"/>
          </a:xfrm>
          <a:prstGeom prst="rect">
            <a:avLst/>
          </a:prstGeom>
          <a:solidFill>
            <a:srgbClr val="59595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3" name="Google Shape;133;p19"/>
          <p:cNvSpPr txBox="1"/>
          <p:nvPr/>
        </p:nvSpPr>
        <p:spPr>
          <a:xfrm>
            <a:off x="1053725" y="4744175"/>
            <a:ext cx="7128900" cy="36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chemeClr val="lt1"/>
                </a:solidFill>
                <a:highlight>
                  <a:schemeClr val="dk2"/>
                </a:highlight>
              </a:rPr>
              <a:t>ICE- CSIC summer school 2024</a:t>
            </a:r>
            <a:endParaRPr sz="1600">
              <a:solidFill>
                <a:schemeClr val="lt1"/>
              </a:solidFill>
              <a:highlight>
                <a:schemeClr val="dk2"/>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0"/>
          <p:cNvSpPr/>
          <p:nvPr/>
        </p:nvSpPr>
        <p:spPr>
          <a:xfrm>
            <a:off x="5846975" y="2236850"/>
            <a:ext cx="1389000" cy="1429200"/>
          </a:xfrm>
          <a:prstGeom prst="flowChartConnec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9" name="Google Shape;139;p20"/>
          <p:cNvSpPr/>
          <p:nvPr/>
        </p:nvSpPr>
        <p:spPr>
          <a:xfrm>
            <a:off x="2096150" y="2367500"/>
            <a:ext cx="1499700" cy="634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0" name="Google Shape;140;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GB"/>
              <a:t>The likelihood function - Philosophical considerations</a:t>
            </a:r>
            <a:endParaRPr/>
          </a:p>
        </p:txBody>
      </p:sp>
      <p:sp>
        <p:nvSpPr>
          <p:cNvPr id="141" name="Google Shape;141;p20"/>
          <p:cNvSpPr txBox="1"/>
          <p:nvPr/>
        </p:nvSpPr>
        <p:spPr>
          <a:xfrm>
            <a:off x="7781550" y="2161763"/>
            <a:ext cx="1600500" cy="48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142" name="Google Shape;142;p20"/>
          <p:cNvSpPr txBox="1"/>
          <p:nvPr/>
        </p:nvSpPr>
        <p:spPr>
          <a:xfrm>
            <a:off x="7781550" y="2709788"/>
            <a:ext cx="1832100" cy="48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143" name="Google Shape;143;p20"/>
          <p:cNvSpPr txBox="1"/>
          <p:nvPr/>
        </p:nvSpPr>
        <p:spPr>
          <a:xfrm>
            <a:off x="7246825" y="1869440"/>
            <a:ext cx="2021700" cy="140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1800">
                <a:solidFill>
                  <a:schemeClr val="dk2"/>
                </a:solidFill>
              </a:rPr>
              <a:t>Models</a:t>
            </a:r>
            <a:endParaRPr sz="1800">
              <a:solidFill>
                <a:schemeClr val="dk2"/>
              </a:solidFill>
            </a:endParaRPr>
          </a:p>
          <a:p>
            <a:pPr indent="0" lvl="0" marL="0" rtl="0" algn="ctr">
              <a:spcBef>
                <a:spcPts val="0"/>
              </a:spcBef>
              <a:spcAft>
                <a:spcPts val="0"/>
              </a:spcAft>
              <a:buNone/>
            </a:pPr>
            <a:r>
              <a:t/>
            </a:r>
            <a:endParaRPr sz="1800">
              <a:solidFill>
                <a:schemeClr val="dk2"/>
              </a:solidFill>
            </a:endParaRPr>
          </a:p>
          <a:p>
            <a:pPr indent="0" lvl="0" marL="0" rtl="0" algn="ctr">
              <a:spcBef>
                <a:spcPts val="0"/>
              </a:spcBef>
              <a:spcAft>
                <a:spcPts val="0"/>
              </a:spcAft>
              <a:buClr>
                <a:schemeClr val="dk1"/>
              </a:buClr>
              <a:buSzPts val="1100"/>
              <a:buFont typeface="Arial"/>
              <a:buNone/>
            </a:pPr>
            <a:r>
              <a:rPr lang="en-GB" sz="1800">
                <a:solidFill>
                  <a:schemeClr val="dk2"/>
                </a:solidFill>
              </a:rPr>
              <a:t>Interpretations</a:t>
            </a:r>
            <a:endParaRPr sz="1800">
              <a:solidFill>
                <a:schemeClr val="dk2"/>
              </a:solidFill>
            </a:endParaRPr>
          </a:p>
          <a:p>
            <a:pPr indent="0" lvl="0" marL="0" rtl="0" algn="ctr">
              <a:spcBef>
                <a:spcPts val="0"/>
              </a:spcBef>
              <a:spcAft>
                <a:spcPts val="0"/>
              </a:spcAft>
              <a:buNone/>
            </a:pPr>
            <a:r>
              <a:t/>
            </a:r>
            <a:endParaRPr sz="1800">
              <a:solidFill>
                <a:schemeClr val="dk2"/>
              </a:solidFill>
            </a:endParaRPr>
          </a:p>
          <a:p>
            <a:pPr indent="0" lvl="0" marL="0" rtl="0" algn="ctr">
              <a:spcBef>
                <a:spcPts val="0"/>
              </a:spcBef>
              <a:spcAft>
                <a:spcPts val="0"/>
              </a:spcAft>
              <a:buNone/>
            </a:pPr>
            <a:r>
              <a:rPr lang="en-GB" sz="1800">
                <a:solidFill>
                  <a:schemeClr val="dk2"/>
                </a:solidFill>
              </a:rPr>
              <a:t>Opinions</a:t>
            </a:r>
            <a:endParaRPr sz="1800">
              <a:solidFill>
                <a:schemeClr val="dk2"/>
              </a:solidFill>
            </a:endParaRPr>
          </a:p>
          <a:p>
            <a:pPr indent="0" lvl="0" marL="0" rtl="0" algn="ctr">
              <a:spcBef>
                <a:spcPts val="0"/>
              </a:spcBef>
              <a:spcAft>
                <a:spcPts val="0"/>
              </a:spcAft>
              <a:buNone/>
            </a:pPr>
            <a:r>
              <a:t/>
            </a:r>
            <a:endParaRPr sz="1800">
              <a:solidFill>
                <a:schemeClr val="dk2"/>
              </a:solidFill>
            </a:endParaRPr>
          </a:p>
          <a:p>
            <a:pPr indent="0" lvl="0" marL="0" rtl="0" algn="ctr">
              <a:spcBef>
                <a:spcPts val="0"/>
              </a:spcBef>
              <a:spcAft>
                <a:spcPts val="0"/>
              </a:spcAft>
              <a:buNone/>
            </a:pPr>
            <a:r>
              <a:rPr lang="en-GB" sz="1800">
                <a:solidFill>
                  <a:schemeClr val="dk2"/>
                </a:solidFill>
              </a:rPr>
              <a:t>Papers</a:t>
            </a:r>
            <a:endParaRPr sz="1800">
              <a:solidFill>
                <a:schemeClr val="dk2"/>
              </a:solidFill>
            </a:endParaRPr>
          </a:p>
        </p:txBody>
      </p:sp>
      <p:sp>
        <p:nvSpPr>
          <p:cNvPr id="144" name="Google Shape;144;p20"/>
          <p:cNvSpPr txBox="1"/>
          <p:nvPr/>
        </p:nvSpPr>
        <p:spPr>
          <a:xfrm>
            <a:off x="134850" y="2505500"/>
            <a:ext cx="1289400" cy="48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Reality (Universe)</a:t>
            </a:r>
            <a:endParaRPr sz="1800">
              <a:solidFill>
                <a:schemeClr val="dk2"/>
              </a:solidFill>
            </a:endParaRPr>
          </a:p>
        </p:txBody>
      </p:sp>
      <p:sp>
        <p:nvSpPr>
          <p:cNvPr id="145" name="Google Shape;145;p20"/>
          <p:cNvSpPr txBox="1"/>
          <p:nvPr/>
        </p:nvSpPr>
        <p:spPr>
          <a:xfrm>
            <a:off x="2169300" y="2429300"/>
            <a:ext cx="2021700" cy="48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Instruments</a:t>
            </a:r>
            <a:endParaRPr sz="1800">
              <a:solidFill>
                <a:schemeClr val="dk2"/>
              </a:solidFill>
            </a:endParaRPr>
          </a:p>
        </p:txBody>
      </p:sp>
      <p:sp>
        <p:nvSpPr>
          <p:cNvPr id="146" name="Google Shape;146;p20"/>
          <p:cNvSpPr/>
          <p:nvPr/>
        </p:nvSpPr>
        <p:spPr>
          <a:xfrm>
            <a:off x="5012313" y="2696100"/>
            <a:ext cx="595200" cy="634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7" name="Google Shape;147;p20"/>
          <p:cNvSpPr txBox="1"/>
          <p:nvPr/>
        </p:nvSpPr>
        <p:spPr>
          <a:xfrm>
            <a:off x="5791625" y="2622200"/>
            <a:ext cx="1499700" cy="48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800">
                <a:solidFill>
                  <a:schemeClr val="dk2"/>
                </a:solidFill>
              </a:rPr>
              <a:t>Likelihood function</a:t>
            </a:r>
            <a:endParaRPr sz="1800">
              <a:solidFill>
                <a:schemeClr val="dk2"/>
              </a:solidFill>
            </a:endParaRPr>
          </a:p>
        </p:txBody>
      </p:sp>
      <p:sp>
        <p:nvSpPr>
          <p:cNvPr id="148" name="Google Shape;148;p20"/>
          <p:cNvSpPr/>
          <p:nvPr/>
        </p:nvSpPr>
        <p:spPr>
          <a:xfrm>
            <a:off x="2882538" y="3635900"/>
            <a:ext cx="595200" cy="634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9" name="Google Shape;149;p20"/>
          <p:cNvSpPr/>
          <p:nvPr/>
        </p:nvSpPr>
        <p:spPr>
          <a:xfrm>
            <a:off x="3195313" y="1303350"/>
            <a:ext cx="595200" cy="634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0" name="Google Shape;150;p20"/>
          <p:cNvSpPr/>
          <p:nvPr/>
        </p:nvSpPr>
        <p:spPr>
          <a:xfrm>
            <a:off x="4126070" y="3183275"/>
            <a:ext cx="379800" cy="634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1" name="Google Shape;151;p20"/>
          <p:cNvSpPr txBox="1"/>
          <p:nvPr/>
        </p:nvSpPr>
        <p:spPr>
          <a:xfrm>
            <a:off x="4126075" y="4011950"/>
            <a:ext cx="2430900" cy="48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Preprocessing</a:t>
            </a:r>
            <a:endParaRPr sz="1800">
              <a:solidFill>
                <a:schemeClr val="dk2"/>
              </a:solidFill>
            </a:endParaRPr>
          </a:p>
          <a:p>
            <a:pPr indent="0" lvl="0" marL="0" rtl="0" algn="l">
              <a:spcBef>
                <a:spcPts val="0"/>
              </a:spcBef>
              <a:spcAft>
                <a:spcPts val="0"/>
              </a:spcAft>
              <a:buNone/>
            </a:pPr>
            <a:r>
              <a:rPr lang="en-GB" sz="1800">
                <a:solidFill>
                  <a:schemeClr val="dk2"/>
                </a:solidFill>
              </a:rPr>
              <a:t>Data </a:t>
            </a:r>
            <a:r>
              <a:rPr i="1" lang="en-GB" sz="1800">
                <a:solidFill>
                  <a:schemeClr val="dk2"/>
                </a:solidFill>
              </a:rPr>
              <a:t>reduction</a:t>
            </a:r>
            <a:endParaRPr i="1" sz="1800">
              <a:solidFill>
                <a:schemeClr val="dk2"/>
              </a:solidFill>
            </a:endParaRPr>
          </a:p>
        </p:txBody>
      </p:sp>
      <p:sp>
        <p:nvSpPr>
          <p:cNvPr id="152" name="Google Shape;152;p20"/>
          <p:cNvSpPr/>
          <p:nvPr/>
        </p:nvSpPr>
        <p:spPr>
          <a:xfrm>
            <a:off x="4190988" y="1937550"/>
            <a:ext cx="595200" cy="634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53" name="Google Shape;153;p20"/>
          <p:cNvCxnSpPr>
            <a:stCxn id="149" idx="3"/>
            <a:endCxn id="152" idx="0"/>
          </p:cNvCxnSpPr>
          <p:nvPr/>
        </p:nvCxnSpPr>
        <p:spPr>
          <a:xfrm>
            <a:off x="3790513" y="1620450"/>
            <a:ext cx="698100" cy="317100"/>
          </a:xfrm>
          <a:prstGeom prst="straightConnector1">
            <a:avLst/>
          </a:prstGeom>
          <a:noFill/>
          <a:ln cap="flat" cmpd="sng" w="9525">
            <a:solidFill>
              <a:schemeClr val="dk2"/>
            </a:solidFill>
            <a:prstDash val="solid"/>
            <a:round/>
            <a:headEnd len="med" w="med" type="none"/>
            <a:tailEnd len="med" w="med" type="triangle"/>
          </a:ln>
        </p:spPr>
      </p:cxnSp>
      <p:cxnSp>
        <p:nvCxnSpPr>
          <p:cNvPr id="154" name="Google Shape;154;p20"/>
          <p:cNvCxnSpPr>
            <a:stCxn id="152" idx="3"/>
            <a:endCxn id="146" idx="0"/>
          </p:cNvCxnSpPr>
          <p:nvPr/>
        </p:nvCxnSpPr>
        <p:spPr>
          <a:xfrm>
            <a:off x="4786188" y="2254650"/>
            <a:ext cx="523800" cy="441600"/>
          </a:xfrm>
          <a:prstGeom prst="straightConnector1">
            <a:avLst/>
          </a:prstGeom>
          <a:noFill/>
          <a:ln cap="flat" cmpd="sng" w="9525">
            <a:solidFill>
              <a:schemeClr val="dk2"/>
            </a:solidFill>
            <a:prstDash val="solid"/>
            <a:round/>
            <a:headEnd len="med" w="med" type="none"/>
            <a:tailEnd len="med" w="med" type="triangle"/>
          </a:ln>
        </p:spPr>
      </p:cxnSp>
      <p:cxnSp>
        <p:nvCxnSpPr>
          <p:cNvPr id="155" name="Google Shape;155;p20"/>
          <p:cNvCxnSpPr>
            <a:stCxn id="150" idx="3"/>
            <a:endCxn id="146" idx="1"/>
          </p:cNvCxnSpPr>
          <p:nvPr/>
        </p:nvCxnSpPr>
        <p:spPr>
          <a:xfrm flipH="1" rot="10800000">
            <a:off x="4505870" y="3013175"/>
            <a:ext cx="506400" cy="487200"/>
          </a:xfrm>
          <a:prstGeom prst="straightConnector1">
            <a:avLst/>
          </a:prstGeom>
          <a:noFill/>
          <a:ln cap="flat" cmpd="sng" w="9525">
            <a:solidFill>
              <a:schemeClr val="dk2"/>
            </a:solidFill>
            <a:prstDash val="solid"/>
            <a:round/>
            <a:headEnd len="med" w="med" type="none"/>
            <a:tailEnd len="med" w="med" type="triangle"/>
          </a:ln>
        </p:spPr>
      </p:cxnSp>
      <p:cxnSp>
        <p:nvCxnSpPr>
          <p:cNvPr id="156" name="Google Shape;156;p20"/>
          <p:cNvCxnSpPr>
            <a:stCxn id="148" idx="3"/>
            <a:endCxn id="152" idx="1"/>
          </p:cNvCxnSpPr>
          <p:nvPr/>
        </p:nvCxnSpPr>
        <p:spPr>
          <a:xfrm flipH="1" rot="10800000">
            <a:off x="3477738" y="2254700"/>
            <a:ext cx="713400" cy="1698300"/>
          </a:xfrm>
          <a:prstGeom prst="straightConnector1">
            <a:avLst/>
          </a:prstGeom>
          <a:noFill/>
          <a:ln cap="flat" cmpd="sng" w="9525">
            <a:solidFill>
              <a:schemeClr val="dk2"/>
            </a:solidFill>
            <a:prstDash val="solid"/>
            <a:round/>
            <a:headEnd len="med" w="med" type="none"/>
            <a:tailEnd len="med" w="med" type="triangle"/>
          </a:ln>
        </p:spPr>
      </p:cxnSp>
      <p:cxnSp>
        <p:nvCxnSpPr>
          <p:cNvPr id="157" name="Google Shape;157;p20"/>
          <p:cNvCxnSpPr>
            <a:stCxn id="148" idx="3"/>
            <a:endCxn id="146" idx="2"/>
          </p:cNvCxnSpPr>
          <p:nvPr/>
        </p:nvCxnSpPr>
        <p:spPr>
          <a:xfrm flipH="1" rot="10800000">
            <a:off x="3477738" y="3330200"/>
            <a:ext cx="1832100" cy="622800"/>
          </a:xfrm>
          <a:prstGeom prst="straightConnector1">
            <a:avLst/>
          </a:prstGeom>
          <a:noFill/>
          <a:ln cap="flat" cmpd="sng" w="9525">
            <a:solidFill>
              <a:schemeClr val="dk2"/>
            </a:solidFill>
            <a:prstDash val="solid"/>
            <a:round/>
            <a:headEnd len="med" w="med" type="none"/>
            <a:tailEnd len="med" w="med" type="triangle"/>
          </a:ln>
        </p:spPr>
      </p:cxnSp>
      <p:sp>
        <p:nvSpPr>
          <p:cNvPr id="158" name="Google Shape;158;p20"/>
          <p:cNvSpPr/>
          <p:nvPr/>
        </p:nvSpPr>
        <p:spPr>
          <a:xfrm>
            <a:off x="1460200" y="1346850"/>
            <a:ext cx="1550400" cy="261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9" name="Google Shape;159;p20"/>
          <p:cNvSpPr/>
          <p:nvPr/>
        </p:nvSpPr>
        <p:spPr>
          <a:xfrm>
            <a:off x="1460200" y="2440950"/>
            <a:ext cx="523800" cy="261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0" name="Google Shape;160;p20"/>
          <p:cNvSpPr/>
          <p:nvPr/>
        </p:nvSpPr>
        <p:spPr>
          <a:xfrm>
            <a:off x="1401575" y="3329725"/>
            <a:ext cx="2535000" cy="261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1" name="Google Shape;161;p20"/>
          <p:cNvSpPr/>
          <p:nvPr/>
        </p:nvSpPr>
        <p:spPr>
          <a:xfrm>
            <a:off x="1572350" y="3894650"/>
            <a:ext cx="1166400" cy="261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2" name="Google Shape;162;p20"/>
          <p:cNvSpPr/>
          <p:nvPr/>
        </p:nvSpPr>
        <p:spPr>
          <a:xfrm>
            <a:off x="1852075" y="1937550"/>
            <a:ext cx="2274000" cy="261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3" name="Google Shape;163;p20"/>
          <p:cNvSpPr/>
          <p:nvPr/>
        </p:nvSpPr>
        <p:spPr>
          <a:xfrm>
            <a:off x="5397250" y="2820650"/>
            <a:ext cx="523800" cy="261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4" name="Google Shape;164;p20"/>
          <p:cNvSpPr/>
          <p:nvPr/>
        </p:nvSpPr>
        <p:spPr>
          <a:xfrm>
            <a:off x="0" y="4790325"/>
            <a:ext cx="9154200" cy="353100"/>
          </a:xfrm>
          <a:prstGeom prst="rect">
            <a:avLst/>
          </a:prstGeom>
          <a:solidFill>
            <a:srgbClr val="59595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5" name="Google Shape;165;p20"/>
          <p:cNvSpPr txBox="1"/>
          <p:nvPr/>
        </p:nvSpPr>
        <p:spPr>
          <a:xfrm>
            <a:off x="1053725" y="4744175"/>
            <a:ext cx="7128900" cy="36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chemeClr val="lt1"/>
                </a:solidFill>
                <a:highlight>
                  <a:schemeClr val="dk2"/>
                </a:highlight>
              </a:rPr>
              <a:t>ICE- CSIC summer school 2024</a:t>
            </a:r>
            <a:endParaRPr sz="1600">
              <a:solidFill>
                <a:schemeClr val="lt1"/>
              </a:solidFill>
              <a:highlight>
                <a:schemeClr val="dk2"/>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1"/>
          <p:cNvSpPr/>
          <p:nvPr/>
        </p:nvSpPr>
        <p:spPr>
          <a:xfrm>
            <a:off x="0" y="4790325"/>
            <a:ext cx="9154200" cy="353100"/>
          </a:xfrm>
          <a:prstGeom prst="rect">
            <a:avLst/>
          </a:prstGeom>
          <a:solidFill>
            <a:srgbClr val="59595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1" name="Google Shape;171;p21"/>
          <p:cNvSpPr txBox="1"/>
          <p:nvPr/>
        </p:nvSpPr>
        <p:spPr>
          <a:xfrm>
            <a:off x="1053725" y="4744175"/>
            <a:ext cx="7128900" cy="36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chemeClr val="lt1"/>
                </a:solidFill>
                <a:highlight>
                  <a:schemeClr val="dk2"/>
                </a:highlight>
              </a:rPr>
              <a:t>ICE- CSIC summer school 2024</a:t>
            </a:r>
            <a:endParaRPr sz="1600">
              <a:solidFill>
                <a:schemeClr val="lt1"/>
              </a:solidFill>
              <a:highlight>
                <a:schemeClr val="dk2"/>
              </a:highlight>
            </a:endParaRPr>
          </a:p>
        </p:txBody>
      </p:sp>
      <p:sp>
        <p:nvSpPr>
          <p:cNvPr id="172" name="Google Shape;172;p21"/>
          <p:cNvSpPr/>
          <p:nvPr/>
        </p:nvSpPr>
        <p:spPr>
          <a:xfrm>
            <a:off x="311700" y="4625127"/>
            <a:ext cx="877200" cy="4926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3" name="Google Shape;173;p21"/>
          <p:cNvSpPr/>
          <p:nvPr/>
        </p:nvSpPr>
        <p:spPr>
          <a:xfrm>
            <a:off x="292550" y="3793513"/>
            <a:ext cx="877200" cy="4107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4" name="Google Shape;174;p21"/>
          <p:cNvSpPr/>
          <p:nvPr/>
        </p:nvSpPr>
        <p:spPr>
          <a:xfrm>
            <a:off x="311700" y="3114300"/>
            <a:ext cx="877200" cy="4107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5" name="Google Shape;175;p21"/>
          <p:cNvSpPr/>
          <p:nvPr/>
        </p:nvSpPr>
        <p:spPr>
          <a:xfrm>
            <a:off x="5799250" y="3025600"/>
            <a:ext cx="1237500" cy="4107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6" name="Google Shape;176;p21"/>
          <p:cNvSpPr/>
          <p:nvPr/>
        </p:nvSpPr>
        <p:spPr>
          <a:xfrm>
            <a:off x="5050900" y="3833100"/>
            <a:ext cx="1518600" cy="4107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7" name="Google Shape;177;p21"/>
          <p:cNvSpPr/>
          <p:nvPr/>
        </p:nvSpPr>
        <p:spPr>
          <a:xfrm>
            <a:off x="7625400" y="3021750"/>
            <a:ext cx="1518600" cy="17715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8" name="Google Shape;178;p21"/>
          <p:cNvSpPr/>
          <p:nvPr/>
        </p:nvSpPr>
        <p:spPr>
          <a:xfrm>
            <a:off x="6607375" y="1758906"/>
            <a:ext cx="1348800" cy="9186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9" name="Google Shape;179;p21"/>
          <p:cNvSpPr/>
          <p:nvPr/>
        </p:nvSpPr>
        <p:spPr>
          <a:xfrm>
            <a:off x="787775" y="1684743"/>
            <a:ext cx="1348800" cy="9186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0" name="Google Shape;180;p21"/>
          <p:cNvSpPr/>
          <p:nvPr/>
        </p:nvSpPr>
        <p:spPr>
          <a:xfrm>
            <a:off x="1534825" y="2903788"/>
            <a:ext cx="1932600" cy="20334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1" name="Google Shape;181;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The likelihood function - your model for the data</a:t>
            </a:r>
            <a:endParaRPr/>
          </a:p>
        </p:txBody>
      </p:sp>
      <p:pic>
        <p:nvPicPr>
          <p:cNvPr id="182" name="Google Shape;182;p21"/>
          <p:cNvPicPr preferRelativeResize="0"/>
          <p:nvPr/>
        </p:nvPicPr>
        <p:blipFill>
          <a:blip r:embed="rId3">
            <a:alphaModFix/>
          </a:blip>
          <a:stretch>
            <a:fillRect/>
          </a:stretch>
        </p:blipFill>
        <p:spPr>
          <a:xfrm>
            <a:off x="3213364" y="1068225"/>
            <a:ext cx="2256176" cy="1503536"/>
          </a:xfrm>
          <a:prstGeom prst="rect">
            <a:avLst/>
          </a:prstGeom>
          <a:noFill/>
          <a:ln>
            <a:noFill/>
          </a:ln>
        </p:spPr>
      </p:pic>
      <p:sp>
        <p:nvSpPr>
          <p:cNvPr id="183" name="Google Shape;183;p21"/>
          <p:cNvSpPr txBox="1"/>
          <p:nvPr/>
        </p:nvSpPr>
        <p:spPr>
          <a:xfrm>
            <a:off x="3323250" y="1135150"/>
            <a:ext cx="2036400" cy="77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highlight>
                  <a:schemeClr val="lt1"/>
                </a:highlight>
                <a:latin typeface="Pacifico"/>
                <a:ea typeface="Pacifico"/>
                <a:cs typeface="Pacifico"/>
                <a:sym typeface="Pacifico"/>
              </a:rPr>
              <a:t>Likelihood function</a:t>
            </a:r>
            <a:endParaRPr sz="1800">
              <a:solidFill>
                <a:schemeClr val="dk2"/>
              </a:solidFill>
              <a:highlight>
                <a:schemeClr val="lt1"/>
              </a:highlight>
              <a:latin typeface="Pacifico"/>
              <a:ea typeface="Pacifico"/>
              <a:cs typeface="Pacifico"/>
              <a:sym typeface="Pacifico"/>
            </a:endParaRPr>
          </a:p>
        </p:txBody>
      </p:sp>
      <p:sp>
        <p:nvSpPr>
          <p:cNvPr id="184" name="Google Shape;184;p21"/>
          <p:cNvSpPr txBox="1"/>
          <p:nvPr/>
        </p:nvSpPr>
        <p:spPr>
          <a:xfrm>
            <a:off x="759275" y="1820800"/>
            <a:ext cx="1453500" cy="64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000">
                <a:solidFill>
                  <a:schemeClr val="dk2"/>
                </a:solidFill>
              </a:rPr>
              <a:t>Statistically </a:t>
            </a:r>
            <a:r>
              <a:rPr b="1" lang="en-GB" sz="1000">
                <a:solidFill>
                  <a:schemeClr val="dk2"/>
                </a:solidFill>
              </a:rPr>
              <a:t>independent </a:t>
            </a:r>
            <a:r>
              <a:rPr lang="en-GB" sz="1000">
                <a:solidFill>
                  <a:schemeClr val="dk2"/>
                </a:solidFill>
              </a:rPr>
              <a:t>measurements</a:t>
            </a:r>
            <a:endParaRPr sz="1000">
              <a:solidFill>
                <a:schemeClr val="dk2"/>
              </a:solidFill>
            </a:endParaRPr>
          </a:p>
        </p:txBody>
      </p:sp>
      <p:sp>
        <p:nvSpPr>
          <p:cNvPr id="185" name="Google Shape;185;p21"/>
          <p:cNvSpPr txBox="1"/>
          <p:nvPr/>
        </p:nvSpPr>
        <p:spPr>
          <a:xfrm>
            <a:off x="6553675" y="1820796"/>
            <a:ext cx="1453500" cy="64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000">
                <a:solidFill>
                  <a:schemeClr val="dk2"/>
                </a:solidFill>
              </a:rPr>
              <a:t>Statistically </a:t>
            </a:r>
            <a:r>
              <a:rPr b="1" lang="en-GB" sz="1000">
                <a:solidFill>
                  <a:schemeClr val="dk2"/>
                </a:solidFill>
              </a:rPr>
              <a:t>dependent</a:t>
            </a:r>
            <a:r>
              <a:rPr lang="en-GB" sz="1000">
                <a:solidFill>
                  <a:schemeClr val="dk2"/>
                </a:solidFill>
              </a:rPr>
              <a:t> measurements</a:t>
            </a:r>
            <a:endParaRPr sz="1000">
              <a:solidFill>
                <a:schemeClr val="dk2"/>
              </a:solidFill>
            </a:endParaRPr>
          </a:p>
        </p:txBody>
      </p:sp>
      <p:sp>
        <p:nvSpPr>
          <p:cNvPr id="186" name="Google Shape;186;p21"/>
          <p:cNvSpPr txBox="1"/>
          <p:nvPr/>
        </p:nvSpPr>
        <p:spPr>
          <a:xfrm>
            <a:off x="199250" y="3066525"/>
            <a:ext cx="1046700" cy="410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000">
                <a:solidFill>
                  <a:schemeClr val="dk2"/>
                </a:solidFill>
              </a:rPr>
              <a:t>Gaussian likelihood</a:t>
            </a:r>
            <a:endParaRPr sz="1000">
              <a:solidFill>
                <a:schemeClr val="dk2"/>
              </a:solidFill>
            </a:endParaRPr>
          </a:p>
        </p:txBody>
      </p:sp>
      <p:sp>
        <p:nvSpPr>
          <p:cNvPr id="187" name="Google Shape;187;p21"/>
          <p:cNvSpPr txBox="1"/>
          <p:nvPr/>
        </p:nvSpPr>
        <p:spPr>
          <a:xfrm>
            <a:off x="199250" y="3902488"/>
            <a:ext cx="1046700" cy="410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000">
                <a:solidFill>
                  <a:schemeClr val="dk2"/>
                </a:solidFill>
              </a:rPr>
              <a:t>\chi^2</a:t>
            </a:r>
            <a:endParaRPr sz="1000">
              <a:solidFill>
                <a:schemeClr val="dk2"/>
              </a:solidFill>
            </a:endParaRPr>
          </a:p>
        </p:txBody>
      </p:sp>
      <p:sp>
        <p:nvSpPr>
          <p:cNvPr id="188" name="Google Shape;188;p21"/>
          <p:cNvSpPr txBox="1"/>
          <p:nvPr/>
        </p:nvSpPr>
        <p:spPr>
          <a:xfrm>
            <a:off x="199250" y="4625113"/>
            <a:ext cx="1046700" cy="410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000">
                <a:solidFill>
                  <a:schemeClr val="dk2"/>
                </a:solidFill>
              </a:rPr>
              <a:t>Root Mean Square</a:t>
            </a:r>
            <a:endParaRPr sz="1000">
              <a:solidFill>
                <a:schemeClr val="dk2"/>
              </a:solidFill>
            </a:endParaRPr>
          </a:p>
        </p:txBody>
      </p:sp>
      <p:sp>
        <p:nvSpPr>
          <p:cNvPr id="189" name="Google Shape;189;p21"/>
          <p:cNvSpPr txBox="1"/>
          <p:nvPr/>
        </p:nvSpPr>
        <p:spPr>
          <a:xfrm>
            <a:off x="5840750" y="2990950"/>
            <a:ext cx="1348800" cy="49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000">
                <a:solidFill>
                  <a:schemeClr val="dk2"/>
                </a:solidFill>
              </a:rPr>
              <a:t>Multivariate </a:t>
            </a:r>
            <a:r>
              <a:rPr lang="en-GB" sz="1000">
                <a:solidFill>
                  <a:schemeClr val="dk2"/>
                </a:solidFill>
              </a:rPr>
              <a:t>Normal uncertainties</a:t>
            </a:r>
            <a:endParaRPr sz="1000">
              <a:solidFill>
                <a:schemeClr val="dk2"/>
              </a:solidFill>
            </a:endParaRPr>
          </a:p>
          <a:p>
            <a:pPr indent="0" lvl="0" marL="0" rtl="0" algn="l">
              <a:spcBef>
                <a:spcPts val="0"/>
              </a:spcBef>
              <a:spcAft>
                <a:spcPts val="0"/>
              </a:spcAft>
              <a:buNone/>
            </a:pPr>
            <a:r>
              <a:t/>
            </a:r>
            <a:endParaRPr sz="1000">
              <a:solidFill>
                <a:schemeClr val="dk2"/>
              </a:solidFill>
            </a:endParaRPr>
          </a:p>
        </p:txBody>
      </p:sp>
      <p:sp>
        <p:nvSpPr>
          <p:cNvPr id="190" name="Google Shape;190;p21"/>
          <p:cNvSpPr txBox="1"/>
          <p:nvPr/>
        </p:nvSpPr>
        <p:spPr>
          <a:xfrm>
            <a:off x="5147425" y="3861350"/>
            <a:ext cx="13488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000">
                <a:solidFill>
                  <a:schemeClr val="dk2"/>
                </a:solidFill>
              </a:rPr>
              <a:t>Gaussian processes</a:t>
            </a:r>
            <a:endParaRPr/>
          </a:p>
        </p:txBody>
      </p:sp>
      <p:sp>
        <p:nvSpPr>
          <p:cNvPr id="191" name="Google Shape;191;p21"/>
          <p:cNvSpPr txBox="1"/>
          <p:nvPr/>
        </p:nvSpPr>
        <p:spPr>
          <a:xfrm>
            <a:off x="7811075" y="2990950"/>
            <a:ext cx="11625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chemeClr val="dk2"/>
                </a:solidFill>
              </a:rPr>
              <a:t>Other multivariate error distribution…</a:t>
            </a:r>
            <a:endParaRPr sz="1000">
              <a:solidFill>
                <a:schemeClr val="dk2"/>
              </a:solidFill>
            </a:endParaRPr>
          </a:p>
        </p:txBody>
      </p:sp>
      <p:sp>
        <p:nvSpPr>
          <p:cNvPr id="192" name="Google Shape;192;p21"/>
          <p:cNvSpPr txBox="1"/>
          <p:nvPr/>
        </p:nvSpPr>
        <p:spPr>
          <a:xfrm>
            <a:off x="1738050" y="3079463"/>
            <a:ext cx="11625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chemeClr val="dk2"/>
                </a:solidFill>
              </a:rPr>
              <a:t>Other error distribution…</a:t>
            </a:r>
            <a:endParaRPr sz="1000">
              <a:solidFill>
                <a:schemeClr val="dk2"/>
              </a:solidFill>
            </a:endParaRPr>
          </a:p>
        </p:txBody>
      </p:sp>
      <p:pic>
        <p:nvPicPr>
          <p:cNvPr id="193" name="Google Shape;193;p21"/>
          <p:cNvPicPr preferRelativeResize="0"/>
          <p:nvPr/>
        </p:nvPicPr>
        <p:blipFill>
          <a:blip r:embed="rId4">
            <a:alphaModFix/>
          </a:blip>
          <a:stretch>
            <a:fillRect/>
          </a:stretch>
        </p:blipFill>
        <p:spPr>
          <a:xfrm>
            <a:off x="1671550" y="3572076"/>
            <a:ext cx="929100" cy="696825"/>
          </a:xfrm>
          <a:prstGeom prst="rect">
            <a:avLst/>
          </a:prstGeom>
          <a:noFill/>
          <a:ln>
            <a:noFill/>
          </a:ln>
        </p:spPr>
      </p:pic>
      <p:sp>
        <p:nvSpPr>
          <p:cNvPr id="194" name="Google Shape;194;p21"/>
          <p:cNvSpPr txBox="1"/>
          <p:nvPr/>
        </p:nvSpPr>
        <p:spPr>
          <a:xfrm>
            <a:off x="1603175" y="4286425"/>
            <a:ext cx="783900" cy="33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2"/>
                </a:solidFill>
              </a:rPr>
              <a:t>Uniform</a:t>
            </a:r>
            <a:endParaRPr sz="1200">
              <a:solidFill>
                <a:schemeClr val="dk2"/>
              </a:solidFill>
            </a:endParaRPr>
          </a:p>
        </p:txBody>
      </p:sp>
      <p:sp>
        <p:nvSpPr>
          <p:cNvPr id="195" name="Google Shape;195;p21"/>
          <p:cNvSpPr txBox="1"/>
          <p:nvPr/>
        </p:nvSpPr>
        <p:spPr>
          <a:xfrm>
            <a:off x="2613825" y="3861350"/>
            <a:ext cx="929100" cy="33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2"/>
                </a:solidFill>
              </a:rPr>
              <a:t>Lorentzian</a:t>
            </a:r>
            <a:endParaRPr sz="1200">
              <a:solidFill>
                <a:schemeClr val="dk2"/>
              </a:solidFill>
            </a:endParaRPr>
          </a:p>
        </p:txBody>
      </p:sp>
      <p:sp>
        <p:nvSpPr>
          <p:cNvPr id="196" name="Google Shape;196;p21"/>
          <p:cNvSpPr txBox="1"/>
          <p:nvPr/>
        </p:nvSpPr>
        <p:spPr>
          <a:xfrm>
            <a:off x="2491525" y="4286425"/>
            <a:ext cx="783900" cy="33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2"/>
                </a:solidFill>
              </a:rPr>
              <a:t>Discrete</a:t>
            </a:r>
            <a:endParaRPr sz="1200">
              <a:solidFill>
                <a:schemeClr val="dk2"/>
              </a:solidFill>
            </a:endParaRPr>
          </a:p>
        </p:txBody>
      </p:sp>
      <p:sp>
        <p:nvSpPr>
          <p:cNvPr id="197" name="Google Shape;197;p21"/>
          <p:cNvSpPr/>
          <p:nvPr/>
        </p:nvSpPr>
        <p:spPr>
          <a:xfrm>
            <a:off x="566500" y="3566000"/>
            <a:ext cx="330600" cy="2955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8" name="Google Shape;198;p21"/>
          <p:cNvSpPr/>
          <p:nvPr/>
        </p:nvSpPr>
        <p:spPr>
          <a:xfrm>
            <a:off x="566500" y="4286425"/>
            <a:ext cx="330600" cy="2955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9" name="Google Shape;199;p21"/>
          <p:cNvSpPr/>
          <p:nvPr/>
        </p:nvSpPr>
        <p:spPr>
          <a:xfrm rot="2700000">
            <a:off x="705689" y="2540847"/>
            <a:ext cx="330502" cy="295712"/>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0" name="Google Shape;200;p21"/>
          <p:cNvSpPr/>
          <p:nvPr/>
        </p:nvSpPr>
        <p:spPr>
          <a:xfrm rot="-2700000">
            <a:off x="1911414" y="2540847"/>
            <a:ext cx="330502" cy="295712"/>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1" name="Google Shape;201;p21"/>
          <p:cNvSpPr txBox="1"/>
          <p:nvPr/>
        </p:nvSpPr>
        <p:spPr>
          <a:xfrm>
            <a:off x="1802950" y="4625125"/>
            <a:ext cx="783900" cy="33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2"/>
                </a:solidFill>
              </a:rPr>
              <a:t>Binomial</a:t>
            </a:r>
            <a:endParaRPr sz="1200">
              <a:solidFill>
                <a:schemeClr val="dk2"/>
              </a:solidFill>
            </a:endParaRPr>
          </a:p>
        </p:txBody>
      </p:sp>
      <p:sp>
        <p:nvSpPr>
          <p:cNvPr id="202" name="Google Shape;202;p21"/>
          <p:cNvSpPr txBox="1"/>
          <p:nvPr/>
        </p:nvSpPr>
        <p:spPr>
          <a:xfrm>
            <a:off x="6462900" y="3784400"/>
            <a:ext cx="11625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000">
                <a:solidFill>
                  <a:schemeClr val="dk2"/>
                </a:solidFill>
              </a:rPr>
              <a:t>AR, ARMA, ARIMA, etc</a:t>
            </a:r>
            <a:endParaRPr/>
          </a:p>
        </p:txBody>
      </p:sp>
      <p:sp>
        <p:nvSpPr>
          <p:cNvPr id="203" name="Google Shape;203;p21"/>
          <p:cNvSpPr/>
          <p:nvPr/>
        </p:nvSpPr>
        <p:spPr>
          <a:xfrm rot="2700000">
            <a:off x="6393302" y="2581272"/>
            <a:ext cx="330502" cy="295712"/>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4" name="Google Shape;204;p21"/>
          <p:cNvSpPr/>
          <p:nvPr/>
        </p:nvSpPr>
        <p:spPr>
          <a:xfrm rot="-2700000">
            <a:off x="7972539" y="2621697"/>
            <a:ext cx="330502" cy="295712"/>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5" name="Google Shape;205;p21"/>
          <p:cNvSpPr/>
          <p:nvPr/>
        </p:nvSpPr>
        <p:spPr>
          <a:xfrm rot="2700000">
            <a:off x="5764602" y="3492247"/>
            <a:ext cx="330502" cy="295712"/>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6" name="Google Shape;206;p21"/>
          <p:cNvSpPr/>
          <p:nvPr/>
        </p:nvSpPr>
        <p:spPr>
          <a:xfrm rot="-2700000">
            <a:off x="6815914" y="3492247"/>
            <a:ext cx="330502" cy="295712"/>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7" name="Google Shape;207;p21"/>
          <p:cNvSpPr/>
          <p:nvPr/>
        </p:nvSpPr>
        <p:spPr>
          <a:xfrm rot="2700000">
            <a:off x="5285164" y="4212672"/>
            <a:ext cx="330502" cy="295712"/>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8" name="Google Shape;208;p21"/>
          <p:cNvSpPr/>
          <p:nvPr/>
        </p:nvSpPr>
        <p:spPr>
          <a:xfrm rot="-2700000">
            <a:off x="6021364" y="4212672"/>
            <a:ext cx="330502" cy="295712"/>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9" name="Google Shape;209;p21"/>
          <p:cNvSpPr txBox="1"/>
          <p:nvPr/>
        </p:nvSpPr>
        <p:spPr>
          <a:xfrm>
            <a:off x="4702175" y="4467025"/>
            <a:ext cx="1348800" cy="49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000">
                <a:solidFill>
                  <a:schemeClr val="dk2"/>
                </a:solidFill>
              </a:rPr>
              <a:t>Mathematically motivated</a:t>
            </a:r>
            <a:endParaRPr sz="1000">
              <a:solidFill>
                <a:schemeClr val="dk2"/>
              </a:solidFill>
            </a:endParaRPr>
          </a:p>
          <a:p>
            <a:pPr indent="0" lvl="0" marL="0" rtl="0" algn="l">
              <a:spcBef>
                <a:spcPts val="0"/>
              </a:spcBef>
              <a:spcAft>
                <a:spcPts val="0"/>
              </a:spcAft>
              <a:buNone/>
            </a:pPr>
            <a:r>
              <a:t/>
            </a:r>
            <a:endParaRPr sz="1000">
              <a:solidFill>
                <a:schemeClr val="dk2"/>
              </a:solidFill>
            </a:endParaRPr>
          </a:p>
        </p:txBody>
      </p:sp>
      <p:sp>
        <p:nvSpPr>
          <p:cNvPr id="210" name="Google Shape;210;p21"/>
          <p:cNvSpPr txBox="1"/>
          <p:nvPr/>
        </p:nvSpPr>
        <p:spPr>
          <a:xfrm>
            <a:off x="6170850" y="4425450"/>
            <a:ext cx="1162500" cy="49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000">
                <a:solidFill>
                  <a:schemeClr val="dk2"/>
                </a:solidFill>
              </a:rPr>
              <a:t>Physically motivated</a:t>
            </a:r>
            <a:endParaRPr sz="1000">
              <a:solidFill>
                <a:schemeClr val="dk2"/>
              </a:solidFill>
            </a:endParaRPr>
          </a:p>
          <a:p>
            <a:pPr indent="0" lvl="0" marL="0" rtl="0" algn="l">
              <a:spcBef>
                <a:spcPts val="0"/>
              </a:spcBef>
              <a:spcAft>
                <a:spcPts val="0"/>
              </a:spcAft>
              <a:buNone/>
            </a:pPr>
            <a:r>
              <a:t/>
            </a:r>
            <a:endParaRPr sz="1000">
              <a:solidFill>
                <a:schemeClr val="dk2"/>
              </a:solidFill>
            </a:endParaRPr>
          </a:p>
        </p:txBody>
      </p:sp>
      <p:sp>
        <p:nvSpPr>
          <p:cNvPr id="211" name="Google Shape;211;p21"/>
          <p:cNvSpPr/>
          <p:nvPr/>
        </p:nvSpPr>
        <p:spPr>
          <a:xfrm rot="2700000">
            <a:off x="2517123" y="1395136"/>
            <a:ext cx="732704" cy="747129"/>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2" name="Google Shape;212;p21"/>
          <p:cNvSpPr/>
          <p:nvPr/>
        </p:nvSpPr>
        <p:spPr>
          <a:xfrm rot="-2700000">
            <a:off x="5385873" y="1395136"/>
            <a:ext cx="732704" cy="747129"/>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