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8" r:id="rId3"/>
    <p:sldId id="259" r:id="rId4"/>
    <p:sldId id="260" r:id="rId5"/>
    <p:sldId id="261" r:id="rId6"/>
    <p:sldId id="266" r:id="rId7"/>
    <p:sldId id="298" r:id="rId8"/>
    <p:sldId id="300" r:id="rId9"/>
    <p:sldId id="291" r:id="rId10"/>
    <p:sldId id="294"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p:restoredTop sz="94674"/>
  </p:normalViewPr>
  <p:slideViewPr>
    <p:cSldViewPr snapToGrid="0">
      <p:cViewPr varScale="1">
        <p:scale>
          <a:sx n="48" d="100"/>
          <a:sy n="48" d="100"/>
        </p:scale>
        <p:origin x="256" y="8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3" name="Shape 303"/>
          <p:cNvSpPr>
            <a:spLocks noGrp="1" noRot="1" noChangeAspect="1"/>
          </p:cNvSpPr>
          <p:nvPr>
            <p:ph type="sldImg"/>
          </p:nvPr>
        </p:nvSpPr>
        <p:spPr>
          <a:xfrm>
            <a:off x="1143000" y="685800"/>
            <a:ext cx="4572000" cy="3429000"/>
          </a:xfrm>
          <a:prstGeom prst="rect">
            <a:avLst/>
          </a:prstGeom>
        </p:spPr>
        <p:txBody>
          <a:bodyPr/>
          <a:lstStyle/>
          <a:p>
            <a:endParaRPr/>
          </a:p>
        </p:txBody>
      </p:sp>
      <p:sp>
        <p:nvSpPr>
          <p:cNvPr id="304" name="Shape 30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45" name="Bowl with salmon cakes, salad and houmo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4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9" name="Line"/>
          <p:cNvSpPr/>
          <p:nvPr/>
        </p:nvSpPr>
        <p:spPr>
          <a:xfrm>
            <a:off x="-332211" y="12760523"/>
            <a:ext cx="24716211" cy="1"/>
          </a:xfrm>
          <a:prstGeom prst="line">
            <a:avLst/>
          </a:prstGeom>
          <a:ln w="63500">
            <a:solidFill>
              <a:srgbClr val="FF2600"/>
            </a:solidFill>
            <a:miter lim="400000"/>
          </a:ln>
        </p:spPr>
        <p:txBody>
          <a:bodyPr lIns="71437" tIns="71437" rIns="71437" bIns="71437" anchor="ctr"/>
          <a:lstStyle/>
          <a:p>
            <a:pPr algn="ctr" defTabSz="821531">
              <a:lnSpc>
                <a:spcPct val="100000"/>
              </a:lnSpc>
              <a:spcBef>
                <a:spcPts val="0"/>
              </a:spcBef>
              <a:defRPr sz="3200">
                <a:latin typeface="Helvetica Light"/>
                <a:ea typeface="Helvetica Light"/>
                <a:cs typeface="Helvetica Light"/>
                <a:sym typeface="Helvetica Light"/>
              </a:defRPr>
            </a:pPr>
            <a:endParaRPr/>
          </a:p>
        </p:txBody>
      </p:sp>
      <p:grpSp>
        <p:nvGrpSpPr>
          <p:cNvPr id="172" name="Group"/>
          <p:cNvGrpSpPr/>
          <p:nvPr/>
        </p:nvGrpSpPr>
        <p:grpSpPr>
          <a:xfrm>
            <a:off x="0" y="12787331"/>
            <a:ext cx="1648957" cy="1071402"/>
            <a:chOff x="0" y="0"/>
            <a:chExt cx="1648956" cy="1071401"/>
          </a:xfrm>
        </p:grpSpPr>
        <p:pic>
          <p:nvPicPr>
            <p:cNvPr id="170" name="CSIC.png" descr="CSIC.png"/>
            <p:cNvPicPr>
              <a:picLocks noChangeAspect="1"/>
            </p:cNvPicPr>
            <p:nvPr/>
          </p:nvPicPr>
          <p:blipFill>
            <a:blip r:embed="rId2"/>
            <a:stretch>
              <a:fillRect/>
            </a:stretch>
          </p:blipFill>
          <p:spPr>
            <a:xfrm>
              <a:off x="0" y="0"/>
              <a:ext cx="590256" cy="928669"/>
            </a:xfrm>
            <a:prstGeom prst="rect">
              <a:avLst/>
            </a:prstGeom>
            <a:ln w="12700" cap="flat">
              <a:noFill/>
              <a:miter lim="400000"/>
            </a:ln>
            <a:effectLst/>
          </p:spPr>
        </p:pic>
        <p:pic>
          <p:nvPicPr>
            <p:cNvPr id="171" name="ministerio logo.png" descr="ministerio logo.png"/>
            <p:cNvPicPr>
              <a:picLocks noChangeAspect="1"/>
            </p:cNvPicPr>
            <p:nvPr/>
          </p:nvPicPr>
          <p:blipFill>
            <a:blip r:embed="rId3"/>
            <a:stretch>
              <a:fillRect/>
            </a:stretch>
          </p:blipFill>
          <p:spPr>
            <a:xfrm>
              <a:off x="590255" y="12700"/>
              <a:ext cx="1058702" cy="1058702"/>
            </a:xfrm>
            <a:prstGeom prst="rect">
              <a:avLst/>
            </a:prstGeom>
            <a:ln w="12700" cap="flat">
              <a:noFill/>
              <a:miter lim="400000"/>
            </a:ln>
            <a:effectLst/>
          </p:spPr>
        </p:pic>
      </p:grpSp>
      <p:sp>
        <p:nvSpPr>
          <p:cNvPr id="173" name="Group"/>
          <p:cNvSpPr txBox="1"/>
          <p:nvPr/>
        </p:nvSpPr>
        <p:spPr>
          <a:xfrm>
            <a:off x="11990905" y="12760523"/>
            <a:ext cx="4720402" cy="1142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pPr algn="ctr" defTabSz="566856">
              <a:lnSpc>
                <a:spcPct val="100000"/>
              </a:lnSpc>
              <a:spcBef>
                <a:spcPts val="0"/>
              </a:spcBef>
              <a:defRPr sz="2760" b="1">
                <a:latin typeface="Helvetica"/>
                <a:ea typeface="Helvetica"/>
                <a:cs typeface="Helvetica"/>
                <a:sym typeface="Helvetica"/>
              </a:defRPr>
            </a:pPr>
            <a:r>
              <a:t>Institute of Space Sciences</a:t>
            </a:r>
          </a:p>
          <a:p>
            <a:pPr algn="ctr" defTabSz="566856">
              <a:lnSpc>
                <a:spcPct val="100000"/>
              </a:lnSpc>
              <a:spcBef>
                <a:spcPts val="0"/>
              </a:spcBef>
              <a:defRPr sz="2760" b="1">
                <a:latin typeface="Helvetica"/>
                <a:ea typeface="Helvetica"/>
                <a:cs typeface="Helvetica"/>
                <a:sym typeface="Helvetica"/>
              </a:defRPr>
            </a:pPr>
            <a:r>
              <a:t> (ICE, CSIC &amp; IEEC)</a:t>
            </a:r>
          </a:p>
        </p:txBody>
      </p:sp>
      <p:pic>
        <p:nvPicPr>
          <p:cNvPr id="174" name="MARIA_MAEZTU_POSITIVO-f09cbac1.png" descr="MARIA_MAEZTU_POSITIVO-f09cbac1.png"/>
          <p:cNvPicPr>
            <a:picLocks noChangeAspect="1"/>
          </p:cNvPicPr>
          <p:nvPr/>
        </p:nvPicPr>
        <p:blipFill>
          <a:blip r:embed="rId4"/>
          <a:stretch>
            <a:fillRect/>
          </a:stretch>
        </p:blipFill>
        <p:spPr>
          <a:xfrm>
            <a:off x="4045090" y="12642501"/>
            <a:ext cx="2465916" cy="1203532"/>
          </a:xfrm>
          <a:prstGeom prst="rect">
            <a:avLst/>
          </a:prstGeom>
          <a:ln w="12700">
            <a:miter lim="400000"/>
          </a:ln>
        </p:spPr>
      </p:pic>
      <p:sp>
        <p:nvSpPr>
          <p:cNvPr id="175" name="Carlos F. Sopuerta"/>
          <p:cNvSpPr txBox="1"/>
          <p:nvPr/>
        </p:nvSpPr>
        <p:spPr>
          <a:xfrm>
            <a:off x="7030318" y="12923304"/>
            <a:ext cx="4960588" cy="641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lnSpcReduction="10000"/>
          </a:bodyPr>
          <a:lstStyle>
            <a:lvl1pPr algn="ctr" defTabSz="640794">
              <a:lnSpc>
                <a:spcPct val="100000"/>
              </a:lnSpc>
              <a:spcBef>
                <a:spcPts val="0"/>
              </a:spcBef>
              <a:defRPr sz="3275" b="1">
                <a:solidFill>
                  <a:srgbClr val="0433FF"/>
                </a:solidFill>
                <a:latin typeface="Helvetica"/>
                <a:ea typeface="Helvetica"/>
                <a:cs typeface="Helvetica"/>
                <a:sym typeface="Helvetica"/>
              </a:defRPr>
            </a:lvl1pPr>
          </a:lstStyle>
          <a:p>
            <a:r>
              <a:t>Carlos F. Sopuerta</a:t>
            </a:r>
          </a:p>
        </p:txBody>
      </p:sp>
      <p:sp>
        <p:nvSpPr>
          <p:cNvPr id="176" name="24 June 2024"/>
          <p:cNvSpPr txBox="1"/>
          <p:nvPr/>
        </p:nvSpPr>
        <p:spPr>
          <a:xfrm>
            <a:off x="17031309" y="12950026"/>
            <a:ext cx="4052498" cy="641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lnSpcReduction="10000"/>
          </a:bodyPr>
          <a:lstStyle>
            <a:lvl1pPr algn="ctr" defTabSz="640794">
              <a:lnSpc>
                <a:spcPct val="100000"/>
              </a:lnSpc>
              <a:spcBef>
                <a:spcPts val="0"/>
              </a:spcBef>
              <a:defRPr sz="3275" b="1">
                <a:solidFill>
                  <a:srgbClr val="FF2600"/>
                </a:solidFill>
                <a:latin typeface="Helvetica"/>
                <a:ea typeface="Helvetica"/>
                <a:cs typeface="Helvetica"/>
                <a:sym typeface="Helvetica"/>
              </a:defRPr>
            </a:lvl1pPr>
          </a:lstStyle>
          <a:p>
            <a:r>
              <a:t>24 June 2024</a:t>
            </a:r>
          </a:p>
        </p:txBody>
      </p:sp>
      <p:pic>
        <p:nvPicPr>
          <p:cNvPr id="177" name="IEEC_Logo__Positiu-sense-nom.png" descr="IEEC_Logo__Positiu-sense-nom.png"/>
          <p:cNvPicPr>
            <a:picLocks noChangeAspect="1"/>
          </p:cNvPicPr>
          <p:nvPr/>
        </p:nvPicPr>
        <p:blipFill>
          <a:blip r:embed="rId5"/>
          <a:stretch>
            <a:fillRect/>
          </a:stretch>
        </p:blipFill>
        <p:spPr>
          <a:xfrm>
            <a:off x="21206917" y="12886406"/>
            <a:ext cx="3100884" cy="769165"/>
          </a:xfrm>
          <a:prstGeom prst="rect">
            <a:avLst/>
          </a:prstGeom>
          <a:ln w="12700">
            <a:miter lim="400000"/>
          </a:ln>
        </p:spPr>
      </p:pic>
      <p:pic>
        <p:nvPicPr>
          <p:cNvPr id="178" name="ice_newlogo.png" descr="ice_newlogo.png"/>
          <p:cNvPicPr>
            <a:picLocks noChangeAspect="1"/>
          </p:cNvPicPr>
          <p:nvPr/>
        </p:nvPicPr>
        <p:blipFill>
          <a:blip r:embed="rId6"/>
          <a:stretch>
            <a:fillRect/>
          </a:stretch>
        </p:blipFill>
        <p:spPr>
          <a:xfrm>
            <a:off x="1648956" y="12828411"/>
            <a:ext cx="2625810" cy="885156"/>
          </a:xfrm>
          <a:prstGeom prst="rect">
            <a:avLst/>
          </a:prstGeom>
          <a:ln w="12700">
            <a:miter lim="400000"/>
          </a:ln>
        </p:spPr>
      </p:pic>
      <p:sp>
        <p:nvSpPr>
          <p:cNvPr id="179"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defTabSz="821531">
              <a:defRPr sz="24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Subtitle copy 13">
    <p:bg>
      <p:bgPr>
        <a:solidFill>
          <a:srgbClr val="000000"/>
        </a:solidFill>
        <a:effectLst/>
      </p:bgPr>
    </p:bg>
    <p:spTree>
      <p:nvGrpSpPr>
        <p:cNvPr id="1" name=""/>
        <p:cNvGrpSpPr/>
        <p:nvPr/>
      </p:nvGrpSpPr>
      <p:grpSpPr>
        <a:xfrm>
          <a:off x="0" y="0"/>
          <a:ext cx="0" cy="0"/>
          <a:chOff x="0" y="0"/>
          <a:chExt cx="0" cy="0"/>
        </a:xfrm>
      </p:grpSpPr>
      <p:sp>
        <p:nvSpPr>
          <p:cNvPr id="186" name="Slide Number"/>
          <p:cNvSpPr txBox="1">
            <a:spLocks noGrp="1"/>
          </p:cNvSpPr>
          <p:nvPr>
            <p:ph type="sldNum" sz="quarter" idx="2"/>
          </p:nvPr>
        </p:nvSpPr>
        <p:spPr>
          <a:xfrm>
            <a:off x="20821055" y="13198078"/>
            <a:ext cx="442189" cy="532534"/>
          </a:xfrm>
          <a:prstGeom prst="rect">
            <a:avLst/>
          </a:prstGeom>
        </p:spPr>
        <p:txBody>
          <a:bodyPr lIns="71437" tIns="71437" rIns="71437" bIns="71437" anchor="t"/>
          <a:lstStyle>
            <a:lvl1pPr algn="r" defTabSz="642937">
              <a:defRPr sz="2400">
                <a:solidFill>
                  <a:srgbClr val="011993"/>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474747"/>
        </a:solidFill>
        <a:effectLst/>
      </p:bgPr>
    </p:bg>
    <p:spTree>
      <p:nvGrpSpPr>
        <p:cNvPr id="1" name=""/>
        <p:cNvGrpSpPr/>
        <p:nvPr/>
      </p:nvGrpSpPr>
      <p:grpSpPr>
        <a:xfrm>
          <a:off x="0" y="0"/>
          <a:ext cx="0" cy="0"/>
          <a:chOff x="0" y="0"/>
          <a:chExt cx="0" cy="0"/>
        </a:xfrm>
      </p:grpSpPr>
      <p:sp>
        <p:nvSpPr>
          <p:cNvPr id="193" name="Rectangle"/>
          <p:cNvSpPr/>
          <p:nvPr/>
        </p:nvSpPr>
        <p:spPr>
          <a:xfrm>
            <a:off x="-25400" y="-8468"/>
            <a:ext cx="4705392" cy="13716001"/>
          </a:xfrm>
          <a:prstGeom prst="rect">
            <a:avLst/>
          </a:prstGeom>
          <a:gradFill>
            <a:gsLst>
              <a:gs pos="0">
                <a:srgbClr val="2F2F2F"/>
              </a:gs>
              <a:gs pos="100000">
                <a:srgbClr val="424242"/>
              </a:gs>
            </a:gsLst>
            <a:path>
              <a:fillToRect l="-269" t="50000" r="100269" b="50000"/>
            </a:path>
          </a:gradFill>
          <a:ln w="12700">
            <a:miter lim="400000"/>
          </a:ln>
        </p:spPr>
        <p:txBody>
          <a:bodyPr lIns="50800" tIns="50800" rIns="50800" bIns="50800" anchor="ctr"/>
          <a:lstStyle/>
          <a:p>
            <a:pPr algn="ctr" defTabSz="825500">
              <a:lnSpc>
                <a:spcPct val="80000"/>
              </a:lnSpc>
              <a:spcBef>
                <a:spcPts val="0"/>
              </a:spcBef>
              <a:defRPr sz="4000" cap="all">
                <a:solidFill>
                  <a:srgbClr val="FFFFFF"/>
                </a:solidFill>
                <a:latin typeface="DIN Condensed Bold"/>
                <a:ea typeface="DIN Condensed Bold"/>
                <a:cs typeface="DIN Condensed Bold"/>
                <a:sym typeface="DIN Condensed Bold"/>
              </a:defRPr>
            </a:pPr>
            <a:endParaRPr/>
          </a:p>
        </p:txBody>
      </p:sp>
      <p:pic>
        <p:nvPicPr>
          <p:cNvPr id="194" name="lisa_talk_cover copy.png" descr="lisa_talk_cover copy.png"/>
          <p:cNvPicPr>
            <a:picLocks noChangeAspect="1"/>
          </p:cNvPicPr>
          <p:nvPr/>
        </p:nvPicPr>
        <p:blipFill>
          <a:blip r:embed="rId2"/>
          <a:stretch>
            <a:fillRect/>
          </a:stretch>
        </p:blipFill>
        <p:spPr>
          <a:xfrm>
            <a:off x="121742" y="-1"/>
            <a:ext cx="24267516" cy="13716001"/>
          </a:xfrm>
          <a:prstGeom prst="rect">
            <a:avLst/>
          </a:prstGeom>
          <a:ln w="12700">
            <a:miter lim="400000"/>
          </a:ln>
        </p:spPr>
      </p:pic>
      <p:sp>
        <p:nvSpPr>
          <p:cNvPr id="195" name="Line"/>
          <p:cNvSpPr/>
          <p:nvPr/>
        </p:nvSpPr>
        <p:spPr>
          <a:xfrm flipV="1">
            <a:off x="762000" y="8635632"/>
            <a:ext cx="22859999" cy="369"/>
          </a:xfrm>
          <a:prstGeom prst="line">
            <a:avLst/>
          </a:prstGeom>
          <a:ln w="50800">
            <a:solidFill>
              <a:srgbClr val="A6AAA9"/>
            </a:solidFill>
            <a:miter lim="400000"/>
          </a:ln>
        </p:spPr>
        <p:txBody>
          <a:bodyPr lIns="50800" tIns="50800" rIns="50800" bIns="50800" anchor="ctr"/>
          <a:lstStyle/>
          <a:p>
            <a:pPr defTabSz="457200">
              <a:lnSpc>
                <a:spcPct val="100000"/>
              </a:lnSpc>
              <a:spcBef>
                <a:spcPts val="0"/>
              </a:spcBef>
              <a:defRPr sz="1200">
                <a:latin typeface="Helvetica"/>
                <a:ea typeface="Helvetica"/>
                <a:cs typeface="Helvetica"/>
                <a:sym typeface="Helvetica"/>
              </a:defRPr>
            </a:pPr>
            <a:endParaRPr/>
          </a:p>
        </p:txBody>
      </p:sp>
      <p:sp>
        <p:nvSpPr>
          <p:cNvPr id="196" name="Title Text"/>
          <p:cNvSpPr txBox="1">
            <a:spLocks noGrp="1"/>
          </p:cNvSpPr>
          <p:nvPr>
            <p:ph type="title"/>
          </p:nvPr>
        </p:nvSpPr>
        <p:spPr>
          <a:xfrm>
            <a:off x="762000" y="9042400"/>
            <a:ext cx="22860000" cy="3810000"/>
          </a:xfrm>
          <a:prstGeom prst="rect">
            <a:avLst/>
          </a:prstGeom>
        </p:spPr>
        <p:txBody>
          <a:bodyPr/>
          <a:lstStyle>
            <a:lvl1pPr defTabSz="825500">
              <a:defRPr sz="30300" b="0" cap="all" spc="0">
                <a:solidFill>
                  <a:srgbClr val="E42832"/>
                </a:solidFill>
                <a:latin typeface="DIN Condensed Bold"/>
                <a:ea typeface="DIN Condensed Bold"/>
                <a:cs typeface="DIN Condensed Bold"/>
                <a:sym typeface="DIN Condensed Bold"/>
              </a:defRPr>
            </a:lvl1pPr>
          </a:lstStyle>
          <a:p>
            <a:r>
              <a:t>Title Text</a:t>
            </a:r>
          </a:p>
        </p:txBody>
      </p:sp>
      <p:sp>
        <p:nvSpPr>
          <p:cNvPr id="197" name="Body Level One…"/>
          <p:cNvSpPr txBox="1">
            <a:spLocks noGrp="1"/>
          </p:cNvSpPr>
          <p:nvPr>
            <p:ph type="body" sz="quarter" idx="1"/>
          </p:nvPr>
        </p:nvSpPr>
        <p:spPr>
          <a:xfrm>
            <a:off x="762000" y="5994400"/>
            <a:ext cx="22860000" cy="2540000"/>
          </a:xfrm>
          <a:prstGeom prst="rect">
            <a:avLst/>
          </a:prstGeom>
        </p:spPr>
        <p:txBody>
          <a:bodyPr anchor="b"/>
          <a:lstStyle>
            <a:lvl1pPr marL="0" indent="0" defTabSz="825500">
              <a:lnSpc>
                <a:spcPct val="80000"/>
              </a:lnSpc>
              <a:spcBef>
                <a:spcPts val="3200"/>
              </a:spcBef>
              <a:buSzTx/>
              <a:buNone/>
              <a:defRPr sz="7700" cap="all">
                <a:solidFill>
                  <a:srgbClr val="A6AAA9"/>
                </a:solidFill>
                <a:latin typeface="DIN Alternate Bold"/>
                <a:ea typeface="DIN Alternate Bold"/>
                <a:cs typeface="DIN Alternate Bold"/>
                <a:sym typeface="DIN Alternate Bold"/>
              </a:defRPr>
            </a:lvl1pPr>
            <a:lvl2pPr marL="0" indent="0" defTabSz="825500">
              <a:lnSpc>
                <a:spcPct val="80000"/>
              </a:lnSpc>
              <a:spcBef>
                <a:spcPts val="3200"/>
              </a:spcBef>
              <a:buSzTx/>
              <a:buNone/>
              <a:defRPr sz="7700" cap="all">
                <a:solidFill>
                  <a:srgbClr val="A6AAA9"/>
                </a:solidFill>
                <a:latin typeface="DIN Alternate Bold"/>
                <a:ea typeface="DIN Alternate Bold"/>
                <a:cs typeface="DIN Alternate Bold"/>
                <a:sym typeface="DIN Alternate Bold"/>
              </a:defRPr>
            </a:lvl2pPr>
            <a:lvl3pPr marL="0" indent="0" defTabSz="825500">
              <a:lnSpc>
                <a:spcPct val="80000"/>
              </a:lnSpc>
              <a:spcBef>
                <a:spcPts val="3200"/>
              </a:spcBef>
              <a:buSzTx/>
              <a:buNone/>
              <a:defRPr sz="7700" cap="all">
                <a:solidFill>
                  <a:srgbClr val="A6AAA9"/>
                </a:solidFill>
                <a:latin typeface="DIN Alternate Bold"/>
                <a:ea typeface="DIN Alternate Bold"/>
                <a:cs typeface="DIN Alternate Bold"/>
                <a:sym typeface="DIN Alternate Bold"/>
              </a:defRPr>
            </a:lvl3pPr>
            <a:lvl4pPr marL="0" indent="0" defTabSz="825500">
              <a:lnSpc>
                <a:spcPct val="80000"/>
              </a:lnSpc>
              <a:spcBef>
                <a:spcPts val="3200"/>
              </a:spcBef>
              <a:buSzTx/>
              <a:buNone/>
              <a:defRPr sz="7700" cap="all">
                <a:solidFill>
                  <a:srgbClr val="A6AAA9"/>
                </a:solidFill>
                <a:latin typeface="DIN Alternate Bold"/>
                <a:ea typeface="DIN Alternate Bold"/>
                <a:cs typeface="DIN Alternate Bold"/>
                <a:sym typeface="DIN Alternate Bold"/>
              </a:defRPr>
            </a:lvl4pPr>
            <a:lvl5pPr marL="0" indent="0" defTabSz="825500">
              <a:lnSpc>
                <a:spcPct val="80000"/>
              </a:lnSpc>
              <a:spcBef>
                <a:spcPts val="3200"/>
              </a:spcBef>
              <a:buSzTx/>
              <a:buNone/>
              <a:defRPr sz="7700" cap="all">
                <a:solidFill>
                  <a:srgbClr val="A6AAA9"/>
                </a:solidFill>
                <a:latin typeface="DIN Alternate Bold"/>
                <a:ea typeface="DIN Alternate Bold"/>
                <a:cs typeface="DIN Alternate Bold"/>
                <a:sym typeface="DIN Alternate Bold"/>
              </a:defRPr>
            </a:lvl5pPr>
          </a:lstStyle>
          <a:p>
            <a:r>
              <a:t>Body Level One</a:t>
            </a:r>
          </a:p>
          <a:p>
            <a:pPr lvl="1"/>
            <a:r>
              <a:t>Body Level Two</a:t>
            </a:r>
          </a:p>
          <a:p>
            <a:pPr lvl="2"/>
            <a:r>
              <a:t>Body Level Three</a:t>
            </a:r>
          </a:p>
          <a:p>
            <a:pPr lvl="3"/>
            <a:r>
              <a:t>Body Level Four</a:t>
            </a:r>
          </a:p>
          <a:p>
            <a:pPr lvl="4"/>
            <a:r>
              <a:t>Body Level Five</a:t>
            </a:r>
          </a:p>
        </p:txBody>
      </p:sp>
      <p:sp>
        <p:nvSpPr>
          <p:cNvPr id="198" name="Slide Number"/>
          <p:cNvSpPr txBox="1">
            <a:spLocks noGrp="1"/>
          </p:cNvSpPr>
          <p:nvPr>
            <p:ph type="sldNum" sz="quarter" idx="2"/>
          </p:nvPr>
        </p:nvSpPr>
        <p:spPr>
          <a:xfrm>
            <a:off x="23063200" y="609600"/>
            <a:ext cx="553195" cy="635000"/>
          </a:xfrm>
          <a:prstGeom prst="rect">
            <a:avLst/>
          </a:prstGeom>
        </p:spPr>
        <p:txBody>
          <a:bodyPr anchor="t"/>
          <a:lstStyle>
            <a:lvl1pPr algn="r" defTabSz="825500">
              <a:lnSpc>
                <a:spcPct val="80000"/>
              </a:lnSpc>
              <a:defRPr sz="3600">
                <a:solidFill>
                  <a:srgbClr val="838787"/>
                </a:solidFill>
                <a:latin typeface="DIN Alternate Bold"/>
                <a:ea typeface="DIN Alternate Bold"/>
                <a:cs typeface="DIN Alternate Bold"/>
                <a:sym typeface="DIN Alternate Bold"/>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grpSp>
        <p:nvGrpSpPr>
          <p:cNvPr id="207" name="Group"/>
          <p:cNvGrpSpPr/>
          <p:nvPr/>
        </p:nvGrpSpPr>
        <p:grpSpPr>
          <a:xfrm>
            <a:off x="3055466" y="12796360"/>
            <a:ext cx="2515394" cy="959572"/>
            <a:chOff x="0" y="0"/>
            <a:chExt cx="2515393" cy="959570"/>
          </a:xfrm>
        </p:grpSpPr>
        <p:pic>
          <p:nvPicPr>
            <p:cNvPr id="205" name="CSIC.png" descr="CSIC.png"/>
            <p:cNvPicPr>
              <a:picLocks noChangeAspect="1"/>
            </p:cNvPicPr>
            <p:nvPr/>
          </p:nvPicPr>
          <p:blipFill>
            <a:blip r:embed="rId2"/>
            <a:stretch>
              <a:fillRect/>
            </a:stretch>
          </p:blipFill>
          <p:spPr>
            <a:xfrm>
              <a:off x="0" y="0"/>
              <a:ext cx="590463" cy="928995"/>
            </a:xfrm>
            <a:prstGeom prst="rect">
              <a:avLst/>
            </a:prstGeom>
            <a:ln w="12700" cap="flat">
              <a:noFill/>
              <a:miter lim="400000"/>
            </a:ln>
            <a:effectLst/>
          </p:spPr>
        </p:pic>
        <p:pic>
          <p:nvPicPr>
            <p:cNvPr id="206" name="Ministerio_Ciencia_Innovacion_v2.png" descr="Ministerio_Ciencia_Innovacion_v2.png"/>
            <p:cNvPicPr>
              <a:picLocks noChangeAspect="1"/>
            </p:cNvPicPr>
            <p:nvPr/>
          </p:nvPicPr>
          <p:blipFill>
            <a:blip r:embed="rId3"/>
            <a:stretch>
              <a:fillRect/>
            </a:stretch>
          </p:blipFill>
          <p:spPr>
            <a:xfrm>
              <a:off x="608322" y="0"/>
              <a:ext cx="1907072" cy="959571"/>
            </a:xfrm>
            <a:prstGeom prst="rect">
              <a:avLst/>
            </a:prstGeom>
            <a:ln w="12700" cap="flat">
              <a:noFill/>
              <a:miter lim="400000"/>
            </a:ln>
            <a:effectLst/>
          </p:spPr>
        </p:pic>
      </p:grpSp>
      <p:sp>
        <p:nvSpPr>
          <p:cNvPr id="208" name="Line"/>
          <p:cNvSpPr/>
          <p:nvPr/>
        </p:nvSpPr>
        <p:spPr>
          <a:xfrm>
            <a:off x="2940843" y="12760523"/>
            <a:ext cx="18502313" cy="1"/>
          </a:xfrm>
          <a:prstGeom prst="line">
            <a:avLst/>
          </a:prstGeom>
          <a:ln w="63500">
            <a:solidFill>
              <a:srgbClr val="FF2600"/>
            </a:solidFill>
            <a:miter lim="400000"/>
          </a:ln>
        </p:spPr>
        <p:txBody>
          <a:bodyPr lIns="71437" tIns="71437" rIns="71437" bIns="71437" anchor="ctr"/>
          <a:lstStyle/>
          <a:p>
            <a:pPr algn="ctr" defTabSz="821531">
              <a:lnSpc>
                <a:spcPct val="100000"/>
              </a:lnSpc>
              <a:spcBef>
                <a:spcPts val="0"/>
              </a:spcBef>
              <a:defRPr sz="3200">
                <a:latin typeface="Helvetica Light"/>
                <a:ea typeface="Helvetica Light"/>
                <a:cs typeface="Helvetica Light"/>
                <a:sym typeface="Helvetica Light"/>
              </a:defRPr>
            </a:pPr>
            <a:endParaRPr/>
          </a:p>
        </p:txBody>
      </p:sp>
      <p:pic>
        <p:nvPicPr>
          <p:cNvPr id="209" name="IEEC_Logo__Positiu-sense-nom.png" descr="IEEC_Logo__Positiu-sense-nom.png"/>
          <p:cNvPicPr>
            <a:picLocks noChangeAspect="1"/>
          </p:cNvPicPr>
          <p:nvPr/>
        </p:nvPicPr>
        <p:blipFill>
          <a:blip r:embed="rId4"/>
          <a:srcRect/>
          <a:stretch>
            <a:fillRect/>
          </a:stretch>
        </p:blipFill>
        <p:spPr>
          <a:xfrm>
            <a:off x="18265643" y="12893378"/>
            <a:ext cx="3034639" cy="752734"/>
          </a:xfrm>
          <a:prstGeom prst="rect">
            <a:avLst/>
          </a:prstGeom>
          <a:ln w="12700">
            <a:miter lim="400000"/>
          </a:ln>
        </p:spPr>
      </p:pic>
      <p:pic>
        <p:nvPicPr>
          <p:cNvPr id="210" name="MARIA_MAEZTU_POSITIVO-f09cbac1.png" descr="MARIA_MAEZTU_POSITIVO-f09cbac1.png"/>
          <p:cNvPicPr>
            <a:picLocks noChangeAspect="1"/>
          </p:cNvPicPr>
          <p:nvPr/>
        </p:nvPicPr>
        <p:blipFill>
          <a:blip r:embed="rId5"/>
          <a:stretch>
            <a:fillRect/>
          </a:stretch>
        </p:blipFill>
        <p:spPr>
          <a:xfrm>
            <a:off x="5308106" y="12689526"/>
            <a:ext cx="2341206" cy="1142665"/>
          </a:xfrm>
          <a:prstGeom prst="rect">
            <a:avLst/>
          </a:prstGeom>
          <a:ln w="12700">
            <a:miter lim="400000"/>
          </a:ln>
        </p:spPr>
      </p:pic>
      <p:sp>
        <p:nvSpPr>
          <p:cNvPr id="211" name="Group"/>
          <p:cNvSpPr txBox="1"/>
          <p:nvPr/>
        </p:nvSpPr>
        <p:spPr>
          <a:xfrm>
            <a:off x="7003822" y="12966937"/>
            <a:ext cx="4647346" cy="6184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lvl1pPr algn="ctr" defTabSz="821531">
              <a:lnSpc>
                <a:spcPct val="100000"/>
              </a:lnSpc>
              <a:spcBef>
                <a:spcPts val="0"/>
              </a:spcBef>
              <a:defRPr sz="3000" b="1">
                <a:solidFill>
                  <a:srgbClr val="0433FF"/>
                </a:solidFill>
                <a:latin typeface="Helvetica"/>
                <a:ea typeface="Helvetica"/>
                <a:cs typeface="Helvetica"/>
                <a:sym typeface="Helvetica"/>
              </a:defRPr>
            </a:lvl1pPr>
          </a:lstStyle>
          <a:p>
            <a:r>
              <a:t>Carlos F. Sopuerta</a:t>
            </a:r>
          </a:p>
        </p:txBody>
      </p:sp>
      <p:sp>
        <p:nvSpPr>
          <p:cNvPr id="212" name="Institute of Space Sciences (ICE, CSIC)…"/>
          <p:cNvSpPr txBox="1"/>
          <p:nvPr/>
        </p:nvSpPr>
        <p:spPr>
          <a:xfrm>
            <a:off x="10386566" y="12796360"/>
            <a:ext cx="8507814" cy="1040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pPr algn="ctr" defTabSz="821531">
              <a:lnSpc>
                <a:spcPct val="100000"/>
              </a:lnSpc>
              <a:spcBef>
                <a:spcPts val="0"/>
              </a:spcBef>
              <a:defRPr sz="2400" b="1">
                <a:latin typeface="Helvetica"/>
                <a:ea typeface="Helvetica"/>
                <a:cs typeface="Helvetica"/>
                <a:sym typeface="Helvetica"/>
              </a:defRPr>
            </a:pPr>
            <a:r>
              <a:t>Institute of Space Sciences (ICE, CSIC)</a:t>
            </a:r>
          </a:p>
          <a:p>
            <a:pPr algn="ctr" defTabSz="821531">
              <a:lnSpc>
                <a:spcPct val="100000"/>
              </a:lnSpc>
              <a:spcBef>
                <a:spcPts val="0"/>
              </a:spcBef>
              <a:defRPr sz="2400" b="1">
                <a:latin typeface="Helvetica"/>
                <a:ea typeface="Helvetica"/>
                <a:cs typeface="Helvetica"/>
                <a:sym typeface="Helvetica"/>
              </a:defRPr>
            </a:pPr>
            <a:r>
              <a:t>Institute of Space Studies of Catalonia (IEEC)</a:t>
            </a:r>
          </a:p>
        </p:txBody>
      </p:sp>
      <p:sp>
        <p:nvSpPr>
          <p:cNvPr id="213"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defTabSz="821531">
              <a:defRPr sz="24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20" name="Line"/>
          <p:cNvSpPr/>
          <p:nvPr/>
        </p:nvSpPr>
        <p:spPr>
          <a:xfrm>
            <a:off x="-332211" y="12760523"/>
            <a:ext cx="24716211" cy="1"/>
          </a:xfrm>
          <a:prstGeom prst="line">
            <a:avLst/>
          </a:prstGeom>
          <a:ln w="63500">
            <a:solidFill>
              <a:srgbClr val="FF2600"/>
            </a:solidFill>
            <a:miter lim="400000"/>
          </a:ln>
        </p:spPr>
        <p:txBody>
          <a:bodyPr lIns="71437" tIns="71437" rIns="71437" bIns="71437" anchor="ctr"/>
          <a:lstStyle/>
          <a:p>
            <a:pPr algn="ctr" defTabSz="821531">
              <a:lnSpc>
                <a:spcPct val="100000"/>
              </a:lnSpc>
              <a:spcBef>
                <a:spcPts val="0"/>
              </a:spcBef>
              <a:defRPr sz="3200">
                <a:latin typeface="Helvetica Light"/>
                <a:ea typeface="Helvetica Light"/>
                <a:cs typeface="Helvetica Light"/>
                <a:sym typeface="Helvetica Light"/>
              </a:defRPr>
            </a:pPr>
            <a:endParaRPr/>
          </a:p>
        </p:txBody>
      </p:sp>
      <p:grpSp>
        <p:nvGrpSpPr>
          <p:cNvPr id="223" name="Group"/>
          <p:cNvGrpSpPr/>
          <p:nvPr/>
        </p:nvGrpSpPr>
        <p:grpSpPr>
          <a:xfrm>
            <a:off x="0" y="12787331"/>
            <a:ext cx="1648957" cy="1071402"/>
            <a:chOff x="0" y="0"/>
            <a:chExt cx="1648956" cy="1071401"/>
          </a:xfrm>
        </p:grpSpPr>
        <p:pic>
          <p:nvPicPr>
            <p:cNvPr id="221" name="CSIC.png" descr="CSIC.png"/>
            <p:cNvPicPr>
              <a:picLocks noChangeAspect="1"/>
            </p:cNvPicPr>
            <p:nvPr/>
          </p:nvPicPr>
          <p:blipFill>
            <a:blip r:embed="rId2"/>
            <a:stretch>
              <a:fillRect/>
            </a:stretch>
          </p:blipFill>
          <p:spPr>
            <a:xfrm>
              <a:off x="0" y="0"/>
              <a:ext cx="590256" cy="928669"/>
            </a:xfrm>
            <a:prstGeom prst="rect">
              <a:avLst/>
            </a:prstGeom>
            <a:ln w="12700" cap="flat">
              <a:noFill/>
              <a:miter lim="400000"/>
            </a:ln>
            <a:effectLst/>
          </p:spPr>
        </p:pic>
        <p:pic>
          <p:nvPicPr>
            <p:cNvPr id="222" name="ministerio logo.png" descr="ministerio logo.png"/>
            <p:cNvPicPr>
              <a:picLocks noChangeAspect="1"/>
            </p:cNvPicPr>
            <p:nvPr/>
          </p:nvPicPr>
          <p:blipFill>
            <a:blip r:embed="rId3"/>
            <a:stretch>
              <a:fillRect/>
            </a:stretch>
          </p:blipFill>
          <p:spPr>
            <a:xfrm>
              <a:off x="590255" y="12700"/>
              <a:ext cx="1058702" cy="1058702"/>
            </a:xfrm>
            <a:prstGeom prst="rect">
              <a:avLst/>
            </a:prstGeom>
            <a:ln w="12700" cap="flat">
              <a:noFill/>
              <a:miter lim="400000"/>
            </a:ln>
            <a:effectLst/>
          </p:spPr>
        </p:pic>
      </p:grpSp>
      <p:sp>
        <p:nvSpPr>
          <p:cNvPr id="224" name="Group"/>
          <p:cNvSpPr txBox="1"/>
          <p:nvPr/>
        </p:nvSpPr>
        <p:spPr>
          <a:xfrm>
            <a:off x="8627719" y="12760523"/>
            <a:ext cx="4801266" cy="1142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pPr algn="ctr" defTabSz="575071">
              <a:lnSpc>
                <a:spcPct val="100000"/>
              </a:lnSpc>
              <a:spcBef>
                <a:spcPts val="0"/>
              </a:spcBef>
              <a:defRPr sz="2800" b="1">
                <a:latin typeface="Helvetica"/>
                <a:ea typeface="Helvetica"/>
                <a:cs typeface="Helvetica"/>
                <a:sym typeface="Helvetica"/>
              </a:defRPr>
            </a:pPr>
            <a:r>
              <a:t>Institute of Space Sciences</a:t>
            </a:r>
          </a:p>
          <a:p>
            <a:pPr algn="ctr" defTabSz="575071">
              <a:lnSpc>
                <a:spcPct val="100000"/>
              </a:lnSpc>
              <a:spcBef>
                <a:spcPts val="0"/>
              </a:spcBef>
              <a:defRPr sz="2800" b="1">
                <a:latin typeface="Helvetica"/>
                <a:ea typeface="Helvetica"/>
                <a:cs typeface="Helvetica"/>
                <a:sym typeface="Helvetica"/>
              </a:defRPr>
            </a:pPr>
            <a:r>
              <a:t> (ICE-CSIC &amp; IEEC)</a:t>
            </a:r>
          </a:p>
        </p:txBody>
      </p:sp>
      <p:pic>
        <p:nvPicPr>
          <p:cNvPr id="225" name="MARIA_MAEZTU_POSITIVO-f09cbac1.png" descr="MARIA_MAEZTU_POSITIVO-f09cbac1.png"/>
          <p:cNvPicPr>
            <a:picLocks noChangeAspect="1"/>
          </p:cNvPicPr>
          <p:nvPr/>
        </p:nvPicPr>
        <p:blipFill>
          <a:blip r:embed="rId4"/>
          <a:stretch>
            <a:fillRect/>
          </a:stretch>
        </p:blipFill>
        <p:spPr>
          <a:xfrm>
            <a:off x="4045090" y="12642501"/>
            <a:ext cx="2465916" cy="1203532"/>
          </a:xfrm>
          <a:prstGeom prst="rect">
            <a:avLst/>
          </a:prstGeom>
          <a:ln w="12700">
            <a:miter lim="400000"/>
          </a:ln>
        </p:spPr>
      </p:pic>
      <p:sp>
        <p:nvSpPr>
          <p:cNvPr id="226" name="Carlos F.…"/>
          <p:cNvSpPr txBox="1"/>
          <p:nvPr/>
        </p:nvSpPr>
        <p:spPr>
          <a:xfrm>
            <a:off x="6511004" y="12766951"/>
            <a:ext cx="2055933" cy="10080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pPr algn="ctr" defTabSz="550425">
              <a:lnSpc>
                <a:spcPct val="100000"/>
              </a:lnSpc>
              <a:spcBef>
                <a:spcPts val="0"/>
              </a:spcBef>
              <a:defRPr sz="2814" b="1">
                <a:solidFill>
                  <a:srgbClr val="0433FF"/>
                </a:solidFill>
                <a:latin typeface="Helvetica"/>
                <a:ea typeface="Helvetica"/>
                <a:cs typeface="Helvetica"/>
                <a:sym typeface="Helvetica"/>
              </a:defRPr>
            </a:pPr>
            <a:r>
              <a:t>Carlos F. </a:t>
            </a:r>
          </a:p>
          <a:p>
            <a:pPr algn="ctr" defTabSz="550425">
              <a:lnSpc>
                <a:spcPct val="100000"/>
              </a:lnSpc>
              <a:spcBef>
                <a:spcPts val="0"/>
              </a:spcBef>
              <a:defRPr sz="2814" b="1">
                <a:solidFill>
                  <a:srgbClr val="0433FF"/>
                </a:solidFill>
                <a:latin typeface="Helvetica"/>
                <a:ea typeface="Helvetica"/>
                <a:cs typeface="Helvetica"/>
                <a:sym typeface="Helvetica"/>
              </a:defRPr>
            </a:pPr>
            <a:r>
              <a:t>Sopuerta</a:t>
            </a:r>
          </a:p>
        </p:txBody>
      </p:sp>
      <p:sp>
        <p:nvSpPr>
          <p:cNvPr id="227" name="LISA Spain Meeting 2024  Bellaterra, 15 October 2024"/>
          <p:cNvSpPr txBox="1"/>
          <p:nvPr/>
        </p:nvSpPr>
        <p:spPr>
          <a:xfrm>
            <a:off x="13428984" y="12760523"/>
            <a:ext cx="7584487" cy="1045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pPr algn="ctr" defTabSz="566856">
              <a:lnSpc>
                <a:spcPct val="100000"/>
              </a:lnSpc>
              <a:spcBef>
                <a:spcPts val="0"/>
              </a:spcBef>
              <a:defRPr sz="2898" b="1">
                <a:solidFill>
                  <a:srgbClr val="941100"/>
                </a:solidFill>
                <a:latin typeface="Helvetica"/>
                <a:ea typeface="Helvetica"/>
                <a:cs typeface="Helvetica"/>
                <a:sym typeface="Helvetica"/>
              </a:defRPr>
            </a:pPr>
            <a:r>
              <a:t>LISA Spain Meeting 2024</a:t>
            </a:r>
            <a:br/>
            <a:r>
              <a:t> Bellaterra, 15 October 2024</a:t>
            </a:r>
          </a:p>
        </p:txBody>
      </p:sp>
      <p:pic>
        <p:nvPicPr>
          <p:cNvPr id="228" name="IEEC_Logo__Positiu-sense-nom.png" descr="IEEC_Logo__Positiu-sense-nom.png"/>
          <p:cNvPicPr>
            <a:picLocks noChangeAspect="1"/>
          </p:cNvPicPr>
          <p:nvPr/>
        </p:nvPicPr>
        <p:blipFill>
          <a:blip r:embed="rId5"/>
          <a:stretch>
            <a:fillRect/>
          </a:stretch>
        </p:blipFill>
        <p:spPr>
          <a:xfrm>
            <a:off x="21206917" y="12886406"/>
            <a:ext cx="3100884" cy="769165"/>
          </a:xfrm>
          <a:prstGeom prst="rect">
            <a:avLst/>
          </a:prstGeom>
          <a:ln w="12700">
            <a:miter lim="400000"/>
          </a:ln>
        </p:spPr>
      </p:pic>
      <p:pic>
        <p:nvPicPr>
          <p:cNvPr id="229" name="ice_newlogo.png" descr="ice_newlogo.png"/>
          <p:cNvPicPr>
            <a:picLocks noChangeAspect="1"/>
          </p:cNvPicPr>
          <p:nvPr/>
        </p:nvPicPr>
        <p:blipFill>
          <a:blip r:embed="rId6"/>
          <a:stretch>
            <a:fillRect/>
          </a:stretch>
        </p:blipFill>
        <p:spPr>
          <a:xfrm>
            <a:off x="1648956" y="12828411"/>
            <a:ext cx="2625810" cy="885156"/>
          </a:xfrm>
          <a:prstGeom prst="rect">
            <a:avLst/>
          </a:prstGeom>
          <a:ln w="12700">
            <a:miter lim="400000"/>
          </a:ln>
        </p:spPr>
      </p:pic>
      <p:sp>
        <p:nvSpPr>
          <p:cNvPr id="230"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defTabSz="821531">
              <a:defRPr sz="24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37" name="Line"/>
          <p:cNvSpPr/>
          <p:nvPr/>
        </p:nvSpPr>
        <p:spPr>
          <a:xfrm>
            <a:off x="-332211" y="12760523"/>
            <a:ext cx="24716211" cy="1"/>
          </a:xfrm>
          <a:prstGeom prst="line">
            <a:avLst/>
          </a:prstGeom>
          <a:ln w="63500">
            <a:solidFill>
              <a:srgbClr val="FF2600"/>
            </a:solidFill>
            <a:miter lim="400000"/>
          </a:ln>
        </p:spPr>
        <p:txBody>
          <a:bodyPr lIns="71437" tIns="71437" rIns="71437" bIns="71437" anchor="ctr"/>
          <a:lstStyle/>
          <a:p>
            <a:pPr algn="ctr" defTabSz="821531">
              <a:lnSpc>
                <a:spcPct val="100000"/>
              </a:lnSpc>
              <a:spcBef>
                <a:spcPts val="0"/>
              </a:spcBef>
              <a:defRPr sz="3200">
                <a:latin typeface="Helvetica Light"/>
                <a:ea typeface="Helvetica Light"/>
                <a:cs typeface="Helvetica Light"/>
                <a:sym typeface="Helvetica Light"/>
              </a:defRPr>
            </a:pPr>
            <a:endParaRPr/>
          </a:p>
        </p:txBody>
      </p:sp>
      <p:grpSp>
        <p:nvGrpSpPr>
          <p:cNvPr id="240" name="Group"/>
          <p:cNvGrpSpPr/>
          <p:nvPr/>
        </p:nvGrpSpPr>
        <p:grpSpPr>
          <a:xfrm>
            <a:off x="0" y="12787331"/>
            <a:ext cx="1648957" cy="1071402"/>
            <a:chOff x="0" y="0"/>
            <a:chExt cx="1648956" cy="1071401"/>
          </a:xfrm>
        </p:grpSpPr>
        <p:pic>
          <p:nvPicPr>
            <p:cNvPr id="238" name="CSIC.png" descr="CSIC.png"/>
            <p:cNvPicPr>
              <a:picLocks noChangeAspect="1"/>
            </p:cNvPicPr>
            <p:nvPr/>
          </p:nvPicPr>
          <p:blipFill>
            <a:blip r:embed="rId2"/>
            <a:stretch>
              <a:fillRect/>
            </a:stretch>
          </p:blipFill>
          <p:spPr>
            <a:xfrm>
              <a:off x="0" y="0"/>
              <a:ext cx="590256" cy="928669"/>
            </a:xfrm>
            <a:prstGeom prst="rect">
              <a:avLst/>
            </a:prstGeom>
            <a:ln w="12700" cap="flat">
              <a:noFill/>
              <a:miter lim="400000"/>
            </a:ln>
            <a:effectLst/>
          </p:spPr>
        </p:pic>
        <p:pic>
          <p:nvPicPr>
            <p:cNvPr id="239" name="ministerio logo.png" descr="ministerio logo.png"/>
            <p:cNvPicPr>
              <a:picLocks noChangeAspect="1"/>
            </p:cNvPicPr>
            <p:nvPr/>
          </p:nvPicPr>
          <p:blipFill>
            <a:blip r:embed="rId3"/>
            <a:stretch>
              <a:fillRect/>
            </a:stretch>
          </p:blipFill>
          <p:spPr>
            <a:xfrm>
              <a:off x="590255" y="12700"/>
              <a:ext cx="1058702" cy="1058702"/>
            </a:xfrm>
            <a:prstGeom prst="rect">
              <a:avLst/>
            </a:prstGeom>
            <a:ln w="12700" cap="flat">
              <a:noFill/>
              <a:miter lim="400000"/>
            </a:ln>
            <a:effectLst/>
          </p:spPr>
        </p:pic>
      </p:grpSp>
      <p:sp>
        <p:nvSpPr>
          <p:cNvPr id="241" name="Group"/>
          <p:cNvSpPr txBox="1"/>
          <p:nvPr/>
        </p:nvSpPr>
        <p:spPr>
          <a:xfrm>
            <a:off x="11990905" y="12760523"/>
            <a:ext cx="4720402" cy="1142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pPr algn="ctr" defTabSz="566856">
              <a:lnSpc>
                <a:spcPct val="100000"/>
              </a:lnSpc>
              <a:spcBef>
                <a:spcPts val="0"/>
              </a:spcBef>
              <a:defRPr sz="2760" b="1">
                <a:latin typeface="Helvetica"/>
                <a:ea typeface="Helvetica"/>
                <a:cs typeface="Helvetica"/>
                <a:sym typeface="Helvetica"/>
              </a:defRPr>
            </a:pPr>
            <a:r>
              <a:t>Institute of Space Sciences</a:t>
            </a:r>
          </a:p>
          <a:p>
            <a:pPr algn="ctr" defTabSz="566856">
              <a:lnSpc>
                <a:spcPct val="100000"/>
              </a:lnSpc>
              <a:spcBef>
                <a:spcPts val="0"/>
              </a:spcBef>
              <a:defRPr sz="2760" b="1">
                <a:latin typeface="Helvetica"/>
                <a:ea typeface="Helvetica"/>
                <a:cs typeface="Helvetica"/>
                <a:sym typeface="Helvetica"/>
              </a:defRPr>
            </a:pPr>
            <a:r>
              <a:t> (ICE, CSIC &amp; IEEC)</a:t>
            </a:r>
          </a:p>
        </p:txBody>
      </p:sp>
      <p:pic>
        <p:nvPicPr>
          <p:cNvPr id="242" name="MARIA_MAEZTU_POSITIVO-f09cbac1.png" descr="MARIA_MAEZTU_POSITIVO-f09cbac1.png"/>
          <p:cNvPicPr>
            <a:picLocks noChangeAspect="1"/>
          </p:cNvPicPr>
          <p:nvPr/>
        </p:nvPicPr>
        <p:blipFill>
          <a:blip r:embed="rId4"/>
          <a:stretch>
            <a:fillRect/>
          </a:stretch>
        </p:blipFill>
        <p:spPr>
          <a:xfrm>
            <a:off x="4045090" y="12642501"/>
            <a:ext cx="2465916" cy="1203532"/>
          </a:xfrm>
          <a:prstGeom prst="rect">
            <a:avLst/>
          </a:prstGeom>
          <a:ln w="12700">
            <a:miter lim="400000"/>
          </a:ln>
        </p:spPr>
      </p:pic>
      <p:sp>
        <p:nvSpPr>
          <p:cNvPr id="243" name="Carlos F. Sopuerta"/>
          <p:cNvSpPr txBox="1"/>
          <p:nvPr/>
        </p:nvSpPr>
        <p:spPr>
          <a:xfrm>
            <a:off x="7030318" y="12923304"/>
            <a:ext cx="4960588" cy="641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lnSpcReduction="10000"/>
          </a:bodyPr>
          <a:lstStyle>
            <a:lvl1pPr algn="ctr" defTabSz="640794">
              <a:lnSpc>
                <a:spcPct val="100000"/>
              </a:lnSpc>
              <a:spcBef>
                <a:spcPts val="0"/>
              </a:spcBef>
              <a:defRPr sz="3275" b="1">
                <a:solidFill>
                  <a:srgbClr val="0433FF"/>
                </a:solidFill>
                <a:latin typeface="Helvetica"/>
                <a:ea typeface="Helvetica"/>
                <a:cs typeface="Helvetica"/>
                <a:sym typeface="Helvetica"/>
              </a:defRPr>
            </a:lvl1pPr>
          </a:lstStyle>
          <a:p>
            <a:r>
              <a:t>Carlos F. Sopuerta</a:t>
            </a:r>
          </a:p>
        </p:txBody>
      </p:sp>
      <p:sp>
        <p:nvSpPr>
          <p:cNvPr id="244" name="17 June 2024"/>
          <p:cNvSpPr txBox="1"/>
          <p:nvPr/>
        </p:nvSpPr>
        <p:spPr>
          <a:xfrm>
            <a:off x="17031309" y="12950026"/>
            <a:ext cx="4052498" cy="641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lnSpcReduction="10000"/>
          </a:bodyPr>
          <a:lstStyle>
            <a:lvl1pPr algn="ctr" defTabSz="640794">
              <a:lnSpc>
                <a:spcPct val="100000"/>
              </a:lnSpc>
              <a:spcBef>
                <a:spcPts val="0"/>
              </a:spcBef>
              <a:defRPr sz="3275" b="1">
                <a:solidFill>
                  <a:srgbClr val="FF2600"/>
                </a:solidFill>
                <a:latin typeface="Helvetica"/>
                <a:ea typeface="Helvetica"/>
                <a:cs typeface="Helvetica"/>
                <a:sym typeface="Helvetica"/>
              </a:defRPr>
            </a:lvl1pPr>
          </a:lstStyle>
          <a:p>
            <a:r>
              <a:t>17 June 2024</a:t>
            </a:r>
          </a:p>
        </p:txBody>
      </p:sp>
      <p:pic>
        <p:nvPicPr>
          <p:cNvPr id="245" name="IEEC_Logo__Positiu-sense-nom.png" descr="IEEC_Logo__Positiu-sense-nom.png"/>
          <p:cNvPicPr>
            <a:picLocks noChangeAspect="1"/>
          </p:cNvPicPr>
          <p:nvPr/>
        </p:nvPicPr>
        <p:blipFill>
          <a:blip r:embed="rId5"/>
          <a:stretch>
            <a:fillRect/>
          </a:stretch>
        </p:blipFill>
        <p:spPr>
          <a:xfrm>
            <a:off x="21206917" y="12886406"/>
            <a:ext cx="3100884" cy="769165"/>
          </a:xfrm>
          <a:prstGeom prst="rect">
            <a:avLst/>
          </a:prstGeom>
          <a:ln w="12700">
            <a:miter lim="400000"/>
          </a:ln>
        </p:spPr>
      </p:pic>
      <p:pic>
        <p:nvPicPr>
          <p:cNvPr id="246" name="ice_newlogo.png" descr="ice_newlogo.png"/>
          <p:cNvPicPr>
            <a:picLocks noChangeAspect="1"/>
          </p:cNvPicPr>
          <p:nvPr/>
        </p:nvPicPr>
        <p:blipFill>
          <a:blip r:embed="rId6"/>
          <a:stretch>
            <a:fillRect/>
          </a:stretch>
        </p:blipFill>
        <p:spPr>
          <a:xfrm>
            <a:off x="1648956" y="12828411"/>
            <a:ext cx="2625810" cy="885156"/>
          </a:xfrm>
          <a:prstGeom prst="rect">
            <a:avLst/>
          </a:prstGeom>
          <a:ln w="12700">
            <a:miter lim="400000"/>
          </a:ln>
        </p:spPr>
      </p:pic>
      <p:sp>
        <p:nvSpPr>
          <p:cNvPr id="247"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defTabSz="821531">
              <a:defRPr sz="24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grpSp>
        <p:nvGrpSpPr>
          <p:cNvPr id="256" name="Group"/>
          <p:cNvGrpSpPr/>
          <p:nvPr/>
        </p:nvGrpSpPr>
        <p:grpSpPr>
          <a:xfrm>
            <a:off x="3048000" y="12778382"/>
            <a:ext cx="3948384" cy="960867"/>
            <a:chOff x="0" y="0"/>
            <a:chExt cx="3948383" cy="960865"/>
          </a:xfrm>
        </p:grpSpPr>
        <p:pic>
          <p:nvPicPr>
            <p:cNvPr id="254" name="2000px-Logotipo_del_Ministerio_de_Ciencia,_Innovación_y_Universidades.png" descr="2000px-Logotipo_del_Ministerio_de_Ciencia,_Innovación_y_Universidades.png"/>
            <p:cNvPicPr>
              <a:picLocks noChangeAspect="1"/>
            </p:cNvPicPr>
            <p:nvPr/>
          </p:nvPicPr>
          <p:blipFill>
            <a:blip r:embed="rId2"/>
            <a:stretch>
              <a:fillRect/>
            </a:stretch>
          </p:blipFill>
          <p:spPr>
            <a:xfrm>
              <a:off x="259839" y="0"/>
              <a:ext cx="3688545" cy="960866"/>
            </a:xfrm>
            <a:prstGeom prst="rect">
              <a:avLst/>
            </a:prstGeom>
            <a:ln w="12700" cap="flat">
              <a:noFill/>
              <a:miter lim="400000"/>
            </a:ln>
            <a:effectLst/>
          </p:spPr>
        </p:pic>
        <p:pic>
          <p:nvPicPr>
            <p:cNvPr id="255" name="CSIC_Logo.png" descr="CSIC_Logo.png"/>
            <p:cNvPicPr>
              <a:picLocks noChangeAspect="1"/>
            </p:cNvPicPr>
            <p:nvPr/>
          </p:nvPicPr>
          <p:blipFill>
            <a:blip r:embed="rId3"/>
            <a:stretch>
              <a:fillRect/>
            </a:stretch>
          </p:blipFill>
          <p:spPr>
            <a:xfrm>
              <a:off x="0" y="25680"/>
              <a:ext cx="596226" cy="909671"/>
            </a:xfrm>
            <a:prstGeom prst="rect">
              <a:avLst/>
            </a:prstGeom>
            <a:ln w="12700" cap="flat">
              <a:noFill/>
              <a:miter lim="400000"/>
            </a:ln>
            <a:effectLst/>
          </p:spPr>
        </p:pic>
      </p:grpSp>
      <p:sp>
        <p:nvSpPr>
          <p:cNvPr id="257" name="Line"/>
          <p:cNvSpPr/>
          <p:nvPr/>
        </p:nvSpPr>
        <p:spPr>
          <a:xfrm>
            <a:off x="2940843" y="12760523"/>
            <a:ext cx="18502313" cy="1"/>
          </a:xfrm>
          <a:prstGeom prst="line">
            <a:avLst/>
          </a:prstGeom>
          <a:ln w="63500">
            <a:solidFill>
              <a:srgbClr val="FF2600"/>
            </a:solidFill>
            <a:miter lim="400000"/>
          </a:ln>
        </p:spPr>
        <p:txBody>
          <a:bodyPr lIns="71437" tIns="71437" rIns="71437" bIns="71437" anchor="ctr"/>
          <a:lstStyle/>
          <a:p>
            <a:pPr algn="ctr" defTabSz="821531">
              <a:lnSpc>
                <a:spcPct val="100000"/>
              </a:lnSpc>
              <a:spcBef>
                <a:spcPts val="0"/>
              </a:spcBef>
              <a:defRPr sz="3200">
                <a:latin typeface="Helvetica Light"/>
                <a:ea typeface="Helvetica Light"/>
                <a:cs typeface="Helvetica Light"/>
                <a:sym typeface="Helvetica Light"/>
              </a:defRPr>
            </a:pPr>
            <a:endParaRPr/>
          </a:p>
        </p:txBody>
      </p:sp>
      <p:grpSp>
        <p:nvGrpSpPr>
          <p:cNvPr id="260" name="Group"/>
          <p:cNvGrpSpPr/>
          <p:nvPr/>
        </p:nvGrpSpPr>
        <p:grpSpPr>
          <a:xfrm>
            <a:off x="6613711" y="12796242"/>
            <a:ext cx="4647345" cy="1965457"/>
            <a:chOff x="0" y="0"/>
            <a:chExt cx="4647344" cy="1965456"/>
          </a:xfrm>
        </p:grpSpPr>
        <p:sp>
          <p:nvSpPr>
            <p:cNvPr id="258" name="June 18th, 2020"/>
            <p:cNvSpPr/>
            <p:nvPr/>
          </p:nvSpPr>
          <p:spPr>
            <a:xfrm>
              <a:off x="2305812" y="695456"/>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pPr algn="ctr" defTabSz="642937">
                <a:lnSpc>
                  <a:spcPct val="100000"/>
                </a:lnSpc>
                <a:spcBef>
                  <a:spcPts val="0"/>
                </a:spcBef>
                <a:defRPr sz="2200">
                  <a:solidFill>
                    <a:srgbClr val="FF2600"/>
                  </a:solidFill>
                  <a:latin typeface="Arial Black"/>
                  <a:ea typeface="Arial Black"/>
                  <a:cs typeface="Arial Black"/>
                  <a:sym typeface="Arial Black"/>
                </a:defRPr>
              </a:pPr>
              <a:r>
                <a:t>June 18</a:t>
              </a:r>
              <a:r>
                <a:rPr baseline="31999"/>
                <a:t>th</a:t>
              </a:r>
              <a:r>
                <a:t>, 2020</a:t>
              </a:r>
            </a:p>
          </p:txBody>
        </p:sp>
        <p:sp>
          <p:nvSpPr>
            <p:cNvPr id="259" name="Group"/>
            <p:cNvSpPr txBox="1"/>
            <p:nvPr/>
          </p:nvSpPr>
          <p:spPr>
            <a:xfrm>
              <a:off x="0" y="0"/>
              <a:ext cx="4647345" cy="6184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t">
              <a:normAutofit/>
            </a:bodyPr>
            <a:lstStyle>
              <a:lvl1pPr algn="ctr" defTabSz="821531">
                <a:lnSpc>
                  <a:spcPct val="100000"/>
                </a:lnSpc>
                <a:spcBef>
                  <a:spcPts val="0"/>
                </a:spcBef>
                <a:defRPr sz="3000" b="1">
                  <a:solidFill>
                    <a:srgbClr val="0433FF"/>
                  </a:solidFill>
                  <a:latin typeface="Helvetica"/>
                  <a:ea typeface="Helvetica"/>
                  <a:cs typeface="Helvetica"/>
                  <a:sym typeface="Helvetica"/>
                </a:defRPr>
              </a:lvl1pPr>
            </a:lstStyle>
            <a:p>
              <a:r>
                <a:t>Carlos F. Sopuerta</a:t>
              </a:r>
            </a:p>
          </p:txBody>
        </p:sp>
      </p:grpSp>
      <p:sp>
        <p:nvSpPr>
          <p:cNvPr id="261" name="Institute of Space Sciences (ICE, CSIC)…"/>
          <p:cNvSpPr txBox="1"/>
          <p:nvPr/>
        </p:nvSpPr>
        <p:spPr>
          <a:xfrm>
            <a:off x="10119821" y="12839213"/>
            <a:ext cx="8507814" cy="1040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pPr algn="ctr" defTabSz="821531">
              <a:lnSpc>
                <a:spcPct val="100000"/>
              </a:lnSpc>
              <a:spcBef>
                <a:spcPts val="0"/>
              </a:spcBef>
              <a:defRPr sz="2400" b="1">
                <a:latin typeface="Helvetica"/>
                <a:ea typeface="Helvetica"/>
                <a:cs typeface="Helvetica"/>
                <a:sym typeface="Helvetica"/>
              </a:defRPr>
            </a:pPr>
            <a:r>
              <a:t>Institute of Space Sciences (ICE, CSIC)</a:t>
            </a:r>
          </a:p>
          <a:p>
            <a:pPr algn="ctr" defTabSz="821531">
              <a:lnSpc>
                <a:spcPct val="100000"/>
              </a:lnSpc>
              <a:spcBef>
                <a:spcPts val="0"/>
              </a:spcBef>
              <a:defRPr sz="2400" b="1">
                <a:latin typeface="Helvetica"/>
                <a:ea typeface="Helvetica"/>
                <a:cs typeface="Helvetica"/>
                <a:sym typeface="Helvetica"/>
              </a:defRPr>
            </a:pPr>
            <a:r>
              <a:t>Institute of Space Studies of Catalonia (IEEC)</a:t>
            </a:r>
          </a:p>
        </p:txBody>
      </p:sp>
      <p:pic>
        <p:nvPicPr>
          <p:cNvPr id="262" name="IEEC_logo_regular.png" descr="IEEC_logo_regular.png"/>
          <p:cNvPicPr>
            <a:picLocks noChangeAspect="1"/>
          </p:cNvPicPr>
          <p:nvPr/>
        </p:nvPicPr>
        <p:blipFill>
          <a:blip r:embed="rId4"/>
          <a:stretch>
            <a:fillRect/>
          </a:stretch>
        </p:blipFill>
        <p:spPr>
          <a:xfrm>
            <a:off x="18575418" y="12849820"/>
            <a:ext cx="2689145" cy="817991"/>
          </a:xfrm>
          <a:prstGeom prst="rect">
            <a:avLst/>
          </a:prstGeom>
          <a:ln w="12700">
            <a:miter lim="400000"/>
          </a:ln>
        </p:spPr>
      </p:pic>
      <p:sp>
        <p:nvSpPr>
          <p:cNvPr id="263"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defTabSz="821531">
              <a:defRPr sz="24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70" name="Line"/>
          <p:cNvSpPr/>
          <p:nvPr/>
        </p:nvSpPr>
        <p:spPr>
          <a:xfrm>
            <a:off x="-332211" y="12760523"/>
            <a:ext cx="24716211" cy="1"/>
          </a:xfrm>
          <a:prstGeom prst="line">
            <a:avLst/>
          </a:prstGeom>
          <a:ln w="63500">
            <a:solidFill>
              <a:srgbClr val="FF2600"/>
            </a:solidFill>
            <a:miter lim="400000"/>
          </a:ln>
        </p:spPr>
        <p:txBody>
          <a:bodyPr lIns="71437" tIns="71437" rIns="71437" bIns="71437" anchor="ctr"/>
          <a:lstStyle/>
          <a:p>
            <a:pPr algn="ctr" defTabSz="821531">
              <a:lnSpc>
                <a:spcPct val="100000"/>
              </a:lnSpc>
              <a:spcBef>
                <a:spcPts val="0"/>
              </a:spcBef>
              <a:defRPr sz="3200">
                <a:latin typeface="Helvetica Light"/>
                <a:ea typeface="Helvetica Light"/>
                <a:cs typeface="Helvetica Light"/>
                <a:sym typeface="Helvetica Light"/>
              </a:defRPr>
            </a:pPr>
            <a:endParaRPr/>
          </a:p>
        </p:txBody>
      </p:sp>
      <p:grpSp>
        <p:nvGrpSpPr>
          <p:cNvPr id="273" name="Group"/>
          <p:cNvGrpSpPr/>
          <p:nvPr/>
        </p:nvGrpSpPr>
        <p:grpSpPr>
          <a:xfrm>
            <a:off x="0" y="12787331"/>
            <a:ext cx="1648957" cy="1071402"/>
            <a:chOff x="0" y="0"/>
            <a:chExt cx="1648956" cy="1071401"/>
          </a:xfrm>
        </p:grpSpPr>
        <p:pic>
          <p:nvPicPr>
            <p:cNvPr id="271" name="CSIC.png" descr="CSIC.png"/>
            <p:cNvPicPr>
              <a:picLocks noChangeAspect="1"/>
            </p:cNvPicPr>
            <p:nvPr/>
          </p:nvPicPr>
          <p:blipFill>
            <a:blip r:embed="rId2"/>
            <a:stretch>
              <a:fillRect/>
            </a:stretch>
          </p:blipFill>
          <p:spPr>
            <a:xfrm>
              <a:off x="0" y="0"/>
              <a:ext cx="590256" cy="928669"/>
            </a:xfrm>
            <a:prstGeom prst="rect">
              <a:avLst/>
            </a:prstGeom>
            <a:ln w="12700" cap="flat">
              <a:noFill/>
              <a:miter lim="400000"/>
            </a:ln>
            <a:effectLst/>
          </p:spPr>
        </p:pic>
        <p:pic>
          <p:nvPicPr>
            <p:cNvPr id="272" name="ministerio logo.png" descr="ministerio logo.png"/>
            <p:cNvPicPr>
              <a:picLocks noChangeAspect="1"/>
            </p:cNvPicPr>
            <p:nvPr/>
          </p:nvPicPr>
          <p:blipFill>
            <a:blip r:embed="rId3"/>
            <a:stretch>
              <a:fillRect/>
            </a:stretch>
          </p:blipFill>
          <p:spPr>
            <a:xfrm>
              <a:off x="590255" y="12700"/>
              <a:ext cx="1058702" cy="1058702"/>
            </a:xfrm>
            <a:prstGeom prst="rect">
              <a:avLst/>
            </a:prstGeom>
            <a:ln w="12700" cap="flat">
              <a:noFill/>
              <a:miter lim="400000"/>
            </a:ln>
            <a:effectLst/>
          </p:spPr>
        </p:pic>
      </p:grpSp>
      <p:sp>
        <p:nvSpPr>
          <p:cNvPr id="274" name="Group"/>
          <p:cNvSpPr txBox="1"/>
          <p:nvPr/>
        </p:nvSpPr>
        <p:spPr>
          <a:xfrm>
            <a:off x="11990905" y="12760523"/>
            <a:ext cx="4720402" cy="1142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pPr algn="ctr" defTabSz="566856">
              <a:lnSpc>
                <a:spcPct val="100000"/>
              </a:lnSpc>
              <a:spcBef>
                <a:spcPts val="0"/>
              </a:spcBef>
              <a:defRPr sz="2760" b="1">
                <a:latin typeface="Helvetica"/>
                <a:ea typeface="Helvetica"/>
                <a:cs typeface="Helvetica"/>
                <a:sym typeface="Helvetica"/>
              </a:defRPr>
            </a:pPr>
            <a:r>
              <a:t>Institute of Space Sciences</a:t>
            </a:r>
          </a:p>
          <a:p>
            <a:pPr algn="ctr" defTabSz="566856">
              <a:lnSpc>
                <a:spcPct val="100000"/>
              </a:lnSpc>
              <a:spcBef>
                <a:spcPts val="0"/>
              </a:spcBef>
              <a:defRPr sz="2760" b="1">
                <a:latin typeface="Helvetica"/>
                <a:ea typeface="Helvetica"/>
                <a:cs typeface="Helvetica"/>
                <a:sym typeface="Helvetica"/>
              </a:defRPr>
            </a:pPr>
            <a:r>
              <a:t> (ICE, CSIC &amp; IEEC)</a:t>
            </a:r>
          </a:p>
        </p:txBody>
      </p:sp>
      <p:pic>
        <p:nvPicPr>
          <p:cNvPr id="275" name="MARIA_MAEZTU_POSITIVO-f09cbac1.png" descr="MARIA_MAEZTU_POSITIVO-f09cbac1.png"/>
          <p:cNvPicPr>
            <a:picLocks noChangeAspect="1"/>
          </p:cNvPicPr>
          <p:nvPr/>
        </p:nvPicPr>
        <p:blipFill>
          <a:blip r:embed="rId4"/>
          <a:stretch>
            <a:fillRect/>
          </a:stretch>
        </p:blipFill>
        <p:spPr>
          <a:xfrm>
            <a:off x="4045090" y="12642501"/>
            <a:ext cx="2465916" cy="1203532"/>
          </a:xfrm>
          <a:prstGeom prst="rect">
            <a:avLst/>
          </a:prstGeom>
          <a:ln w="12700">
            <a:miter lim="400000"/>
          </a:ln>
        </p:spPr>
      </p:pic>
      <p:sp>
        <p:nvSpPr>
          <p:cNvPr id="276" name="Carlos F. Sopuerta"/>
          <p:cNvSpPr txBox="1"/>
          <p:nvPr/>
        </p:nvSpPr>
        <p:spPr>
          <a:xfrm>
            <a:off x="7030318" y="12923304"/>
            <a:ext cx="4960588" cy="641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lnSpcReduction="10000"/>
          </a:bodyPr>
          <a:lstStyle>
            <a:lvl1pPr algn="ctr" defTabSz="640794">
              <a:lnSpc>
                <a:spcPct val="100000"/>
              </a:lnSpc>
              <a:spcBef>
                <a:spcPts val="0"/>
              </a:spcBef>
              <a:defRPr sz="3275" b="1">
                <a:solidFill>
                  <a:srgbClr val="0433FF"/>
                </a:solidFill>
                <a:latin typeface="Helvetica"/>
                <a:ea typeface="Helvetica"/>
                <a:cs typeface="Helvetica"/>
                <a:sym typeface="Helvetica"/>
              </a:defRPr>
            </a:lvl1pPr>
          </a:lstStyle>
          <a:p>
            <a:r>
              <a:t>Carlos F. Sopuerta</a:t>
            </a:r>
          </a:p>
        </p:txBody>
      </p:sp>
      <p:sp>
        <p:nvSpPr>
          <p:cNvPr id="277" name="16 February 2023"/>
          <p:cNvSpPr txBox="1"/>
          <p:nvPr/>
        </p:nvSpPr>
        <p:spPr>
          <a:xfrm>
            <a:off x="17031309" y="12950026"/>
            <a:ext cx="4052498" cy="641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lnSpcReduction="10000"/>
          </a:bodyPr>
          <a:lstStyle>
            <a:lvl1pPr algn="ctr" defTabSz="640794">
              <a:lnSpc>
                <a:spcPct val="100000"/>
              </a:lnSpc>
              <a:spcBef>
                <a:spcPts val="0"/>
              </a:spcBef>
              <a:defRPr sz="3275" b="1">
                <a:solidFill>
                  <a:srgbClr val="FF2600"/>
                </a:solidFill>
                <a:latin typeface="Helvetica"/>
                <a:ea typeface="Helvetica"/>
                <a:cs typeface="Helvetica"/>
                <a:sym typeface="Helvetica"/>
              </a:defRPr>
            </a:lvl1pPr>
          </a:lstStyle>
          <a:p>
            <a:r>
              <a:t>16 February 2023</a:t>
            </a:r>
          </a:p>
        </p:txBody>
      </p:sp>
      <p:pic>
        <p:nvPicPr>
          <p:cNvPr id="278" name="IEEC_Logo__Positiu-sense-nom.png" descr="IEEC_Logo__Positiu-sense-nom.png"/>
          <p:cNvPicPr>
            <a:picLocks noChangeAspect="1"/>
          </p:cNvPicPr>
          <p:nvPr/>
        </p:nvPicPr>
        <p:blipFill>
          <a:blip r:embed="rId5"/>
          <a:stretch>
            <a:fillRect/>
          </a:stretch>
        </p:blipFill>
        <p:spPr>
          <a:xfrm>
            <a:off x="21206917" y="12886406"/>
            <a:ext cx="3100884" cy="769165"/>
          </a:xfrm>
          <a:prstGeom prst="rect">
            <a:avLst/>
          </a:prstGeom>
          <a:ln w="12700">
            <a:miter lim="400000"/>
          </a:ln>
        </p:spPr>
      </p:pic>
      <p:pic>
        <p:nvPicPr>
          <p:cNvPr id="279" name="ice_newlogo.png" descr="ice_newlogo.png"/>
          <p:cNvPicPr>
            <a:picLocks noChangeAspect="1"/>
          </p:cNvPicPr>
          <p:nvPr/>
        </p:nvPicPr>
        <p:blipFill>
          <a:blip r:embed="rId6"/>
          <a:stretch>
            <a:fillRect/>
          </a:stretch>
        </p:blipFill>
        <p:spPr>
          <a:xfrm>
            <a:off x="1648956" y="12828411"/>
            <a:ext cx="2625810" cy="885156"/>
          </a:xfrm>
          <a:prstGeom prst="rect">
            <a:avLst/>
          </a:prstGeom>
          <a:ln w="12700">
            <a:miter lim="400000"/>
          </a:ln>
        </p:spPr>
      </p:pic>
      <p:sp>
        <p:nvSpPr>
          <p:cNvPr id="280"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defTabSz="821531">
              <a:defRPr sz="24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87" name="Line"/>
          <p:cNvSpPr/>
          <p:nvPr/>
        </p:nvSpPr>
        <p:spPr>
          <a:xfrm>
            <a:off x="-332211" y="12760523"/>
            <a:ext cx="24716211" cy="1"/>
          </a:xfrm>
          <a:prstGeom prst="line">
            <a:avLst/>
          </a:prstGeom>
          <a:ln w="63500">
            <a:solidFill>
              <a:srgbClr val="FF2600"/>
            </a:solidFill>
            <a:miter lim="400000"/>
          </a:ln>
        </p:spPr>
        <p:txBody>
          <a:bodyPr lIns="71437" tIns="71437" rIns="71437" bIns="71437" anchor="ctr"/>
          <a:lstStyle/>
          <a:p>
            <a:pPr algn="ctr" defTabSz="821531">
              <a:lnSpc>
                <a:spcPct val="100000"/>
              </a:lnSpc>
              <a:spcBef>
                <a:spcPts val="0"/>
              </a:spcBef>
              <a:defRPr sz="3200">
                <a:latin typeface="Helvetica Light"/>
                <a:ea typeface="Helvetica Light"/>
                <a:cs typeface="Helvetica Light"/>
                <a:sym typeface="Helvetica Light"/>
              </a:defRPr>
            </a:pPr>
            <a:endParaRPr/>
          </a:p>
        </p:txBody>
      </p:sp>
      <p:grpSp>
        <p:nvGrpSpPr>
          <p:cNvPr id="290" name="Group"/>
          <p:cNvGrpSpPr/>
          <p:nvPr/>
        </p:nvGrpSpPr>
        <p:grpSpPr>
          <a:xfrm>
            <a:off x="0" y="12787331"/>
            <a:ext cx="1648957" cy="1071402"/>
            <a:chOff x="0" y="0"/>
            <a:chExt cx="1648956" cy="1071401"/>
          </a:xfrm>
        </p:grpSpPr>
        <p:pic>
          <p:nvPicPr>
            <p:cNvPr id="288" name="CSIC.png" descr="CSIC.png"/>
            <p:cNvPicPr>
              <a:picLocks noChangeAspect="1"/>
            </p:cNvPicPr>
            <p:nvPr/>
          </p:nvPicPr>
          <p:blipFill>
            <a:blip r:embed="rId2"/>
            <a:stretch>
              <a:fillRect/>
            </a:stretch>
          </p:blipFill>
          <p:spPr>
            <a:xfrm>
              <a:off x="0" y="0"/>
              <a:ext cx="590256" cy="928669"/>
            </a:xfrm>
            <a:prstGeom prst="rect">
              <a:avLst/>
            </a:prstGeom>
            <a:ln w="12700" cap="flat">
              <a:noFill/>
              <a:miter lim="400000"/>
            </a:ln>
            <a:effectLst/>
          </p:spPr>
        </p:pic>
        <p:pic>
          <p:nvPicPr>
            <p:cNvPr id="289" name="ministerio logo.png" descr="ministerio logo.png"/>
            <p:cNvPicPr>
              <a:picLocks noChangeAspect="1"/>
            </p:cNvPicPr>
            <p:nvPr/>
          </p:nvPicPr>
          <p:blipFill>
            <a:blip r:embed="rId3"/>
            <a:stretch>
              <a:fillRect/>
            </a:stretch>
          </p:blipFill>
          <p:spPr>
            <a:xfrm>
              <a:off x="590255" y="12700"/>
              <a:ext cx="1058702" cy="1058702"/>
            </a:xfrm>
            <a:prstGeom prst="rect">
              <a:avLst/>
            </a:prstGeom>
            <a:ln w="12700" cap="flat">
              <a:noFill/>
              <a:miter lim="400000"/>
            </a:ln>
            <a:effectLst/>
          </p:spPr>
        </p:pic>
      </p:grpSp>
      <p:sp>
        <p:nvSpPr>
          <p:cNvPr id="291" name="Group"/>
          <p:cNvSpPr txBox="1"/>
          <p:nvPr/>
        </p:nvSpPr>
        <p:spPr>
          <a:xfrm>
            <a:off x="11990905" y="12760523"/>
            <a:ext cx="4720402" cy="1142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pPr algn="ctr" defTabSz="566856">
              <a:lnSpc>
                <a:spcPct val="100000"/>
              </a:lnSpc>
              <a:spcBef>
                <a:spcPts val="0"/>
              </a:spcBef>
              <a:defRPr sz="2760" b="1">
                <a:latin typeface="Helvetica"/>
                <a:ea typeface="Helvetica"/>
                <a:cs typeface="Helvetica"/>
                <a:sym typeface="Helvetica"/>
              </a:defRPr>
            </a:pPr>
            <a:r>
              <a:t>Institute of Space Sciences</a:t>
            </a:r>
          </a:p>
          <a:p>
            <a:pPr algn="ctr" defTabSz="566856">
              <a:lnSpc>
                <a:spcPct val="100000"/>
              </a:lnSpc>
              <a:spcBef>
                <a:spcPts val="0"/>
              </a:spcBef>
              <a:defRPr sz="2760" b="1">
                <a:latin typeface="Helvetica"/>
                <a:ea typeface="Helvetica"/>
                <a:cs typeface="Helvetica"/>
                <a:sym typeface="Helvetica"/>
              </a:defRPr>
            </a:pPr>
            <a:r>
              <a:t> (ICE, CSIC &amp; IEEC)</a:t>
            </a:r>
          </a:p>
        </p:txBody>
      </p:sp>
      <p:pic>
        <p:nvPicPr>
          <p:cNvPr id="292" name="MARIA_MAEZTU_POSITIVO-f09cbac1.png" descr="MARIA_MAEZTU_POSITIVO-f09cbac1.png"/>
          <p:cNvPicPr>
            <a:picLocks noChangeAspect="1"/>
          </p:cNvPicPr>
          <p:nvPr/>
        </p:nvPicPr>
        <p:blipFill>
          <a:blip r:embed="rId4"/>
          <a:stretch>
            <a:fillRect/>
          </a:stretch>
        </p:blipFill>
        <p:spPr>
          <a:xfrm>
            <a:off x="4045090" y="12642501"/>
            <a:ext cx="2465916" cy="1203532"/>
          </a:xfrm>
          <a:prstGeom prst="rect">
            <a:avLst/>
          </a:prstGeom>
          <a:ln w="12700">
            <a:miter lim="400000"/>
          </a:ln>
        </p:spPr>
      </p:pic>
      <p:sp>
        <p:nvSpPr>
          <p:cNvPr id="293" name="Carlos F. Sopuerta"/>
          <p:cNvSpPr txBox="1"/>
          <p:nvPr/>
        </p:nvSpPr>
        <p:spPr>
          <a:xfrm>
            <a:off x="7030318" y="12923304"/>
            <a:ext cx="4960588" cy="641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lnSpcReduction="10000"/>
          </a:bodyPr>
          <a:lstStyle>
            <a:lvl1pPr algn="ctr" defTabSz="640794">
              <a:lnSpc>
                <a:spcPct val="100000"/>
              </a:lnSpc>
              <a:spcBef>
                <a:spcPts val="0"/>
              </a:spcBef>
              <a:defRPr sz="3275" b="1">
                <a:solidFill>
                  <a:srgbClr val="0433FF"/>
                </a:solidFill>
                <a:latin typeface="Helvetica"/>
                <a:ea typeface="Helvetica"/>
                <a:cs typeface="Helvetica"/>
                <a:sym typeface="Helvetica"/>
              </a:defRPr>
            </a:lvl1pPr>
          </a:lstStyle>
          <a:p>
            <a:r>
              <a:t>Carlos F. Sopuerta</a:t>
            </a:r>
          </a:p>
        </p:txBody>
      </p:sp>
      <p:sp>
        <p:nvSpPr>
          <p:cNvPr id="294" name="28 June 2024"/>
          <p:cNvSpPr txBox="1"/>
          <p:nvPr/>
        </p:nvSpPr>
        <p:spPr>
          <a:xfrm>
            <a:off x="17031309" y="12950026"/>
            <a:ext cx="4052498" cy="641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lnSpcReduction="10000"/>
          </a:bodyPr>
          <a:lstStyle>
            <a:lvl1pPr algn="ctr" defTabSz="640794">
              <a:lnSpc>
                <a:spcPct val="100000"/>
              </a:lnSpc>
              <a:spcBef>
                <a:spcPts val="0"/>
              </a:spcBef>
              <a:defRPr sz="3275" b="1">
                <a:solidFill>
                  <a:srgbClr val="FF2600"/>
                </a:solidFill>
                <a:latin typeface="Helvetica"/>
                <a:ea typeface="Helvetica"/>
                <a:cs typeface="Helvetica"/>
                <a:sym typeface="Helvetica"/>
              </a:defRPr>
            </a:lvl1pPr>
          </a:lstStyle>
          <a:p>
            <a:r>
              <a:t>28 June 2024</a:t>
            </a:r>
          </a:p>
        </p:txBody>
      </p:sp>
      <p:pic>
        <p:nvPicPr>
          <p:cNvPr id="295" name="IEEC_Logo__Positiu-sense-nom.png" descr="IEEC_Logo__Positiu-sense-nom.png"/>
          <p:cNvPicPr>
            <a:picLocks noChangeAspect="1"/>
          </p:cNvPicPr>
          <p:nvPr/>
        </p:nvPicPr>
        <p:blipFill>
          <a:blip r:embed="rId5"/>
          <a:stretch>
            <a:fillRect/>
          </a:stretch>
        </p:blipFill>
        <p:spPr>
          <a:xfrm>
            <a:off x="21206917" y="12886406"/>
            <a:ext cx="3100884" cy="769165"/>
          </a:xfrm>
          <a:prstGeom prst="rect">
            <a:avLst/>
          </a:prstGeom>
          <a:ln w="12700">
            <a:miter lim="400000"/>
          </a:ln>
        </p:spPr>
      </p:pic>
      <p:pic>
        <p:nvPicPr>
          <p:cNvPr id="296" name="ice_newlogo.png" descr="ice_newlogo.png"/>
          <p:cNvPicPr>
            <a:picLocks noChangeAspect="1"/>
          </p:cNvPicPr>
          <p:nvPr/>
        </p:nvPicPr>
        <p:blipFill>
          <a:blip r:embed="rId6"/>
          <a:stretch>
            <a:fillRect/>
          </a:stretch>
        </p:blipFill>
        <p:spPr>
          <a:xfrm>
            <a:off x="1648956" y="12828411"/>
            <a:ext cx="2625810" cy="885156"/>
          </a:xfrm>
          <a:prstGeom prst="rect">
            <a:avLst/>
          </a:prstGeom>
          <a:ln w="12700">
            <a:miter lim="400000"/>
          </a:ln>
        </p:spPr>
      </p:pic>
      <p:sp>
        <p:nvSpPr>
          <p:cNvPr id="297"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defTabSz="821531">
              <a:defRPr sz="24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7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8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jpe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2.xml"/><Relationship Id="rId6" Type="http://schemas.openxmlformats.org/officeDocument/2006/relationships/image" Target="../media/image12.jpeg"/><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2.xml"/><Relationship Id="rId7" Type="http://schemas.openxmlformats.org/officeDocument/2006/relationships/image" Target="../media/image12.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2.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2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Rectangle"/>
          <p:cNvSpPr/>
          <p:nvPr/>
        </p:nvSpPr>
        <p:spPr>
          <a:xfrm>
            <a:off x="15141313" y="11760692"/>
            <a:ext cx="9242687" cy="1951467"/>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08" name="LISA Spain Meeting 2024"/>
          <p:cNvSpPr txBox="1">
            <a:spLocks noGrp="1"/>
          </p:cNvSpPr>
          <p:nvPr>
            <p:ph type="title"/>
          </p:nvPr>
        </p:nvSpPr>
        <p:spPr>
          <a:xfrm>
            <a:off x="121742" y="11798707"/>
            <a:ext cx="14695587" cy="1951466"/>
          </a:xfrm>
          <a:prstGeom prst="rect">
            <a:avLst/>
          </a:prstGeom>
        </p:spPr>
        <p:txBody>
          <a:bodyPr>
            <a:normAutofit fontScale="90000"/>
          </a:bodyPr>
          <a:lstStyle>
            <a:lvl1pPr defTabSz="718184">
              <a:lnSpc>
                <a:spcPct val="110000"/>
              </a:lnSpc>
              <a:defRPr sz="14355"/>
            </a:lvl1pPr>
          </a:lstStyle>
          <a:p>
            <a:r>
              <a:rPr dirty="0"/>
              <a:t>LISA Spain Meeting 2024</a:t>
            </a:r>
          </a:p>
        </p:txBody>
      </p:sp>
      <p:pic>
        <p:nvPicPr>
          <p:cNvPr id="309" name="lisa_laser.png" descr="lisa_laser.png"/>
          <p:cNvPicPr>
            <a:picLocks noChangeAspect="1"/>
          </p:cNvPicPr>
          <p:nvPr/>
        </p:nvPicPr>
        <p:blipFill>
          <a:blip r:embed="rId2"/>
          <a:srcRect l="31460" t="35647" r="32051" b="35647"/>
          <a:stretch>
            <a:fillRect/>
          </a:stretch>
        </p:blipFill>
        <p:spPr>
          <a:xfrm>
            <a:off x="4305023" y="1289496"/>
            <a:ext cx="9726002" cy="7651624"/>
          </a:xfrm>
          <a:prstGeom prst="rect">
            <a:avLst/>
          </a:prstGeom>
          <a:ln w="12700">
            <a:miter lim="400000"/>
          </a:ln>
        </p:spPr>
      </p:pic>
      <p:sp>
        <p:nvSpPr>
          <p:cNvPr id="310" name="Carlos  F.  Sopuerta"/>
          <p:cNvSpPr txBox="1"/>
          <p:nvPr/>
        </p:nvSpPr>
        <p:spPr>
          <a:xfrm>
            <a:off x="631126" y="9339973"/>
            <a:ext cx="7347794"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lnSpc>
                <a:spcPct val="100000"/>
              </a:lnSpc>
              <a:spcBef>
                <a:spcPts val="0"/>
              </a:spcBef>
              <a:defRPr sz="7200">
                <a:solidFill>
                  <a:srgbClr val="EBEBEB"/>
                </a:solidFill>
                <a:latin typeface="Gill Sans"/>
                <a:ea typeface="Gill Sans"/>
                <a:cs typeface="Gill Sans"/>
                <a:sym typeface="Gill Sans"/>
              </a:defRPr>
            </a:lvl1pPr>
          </a:lstStyle>
          <a:p>
            <a:pPr>
              <a:defRPr>
                <a:latin typeface="Gill Sans Light"/>
                <a:ea typeface="Gill Sans Light"/>
                <a:cs typeface="Gill Sans Light"/>
                <a:sym typeface="Gill Sans Light"/>
              </a:defRPr>
            </a:pPr>
            <a:r>
              <a:rPr dirty="0">
                <a:latin typeface="Gill Sans"/>
                <a:ea typeface="Gill Sans"/>
                <a:cs typeface="Gill Sans"/>
                <a:sym typeface="Gill Sans"/>
              </a:rPr>
              <a:t>Carlos  F.  Sopuerta</a:t>
            </a:r>
          </a:p>
        </p:txBody>
      </p:sp>
      <p:sp>
        <p:nvSpPr>
          <p:cNvPr id="311" name="Institute of Space Sciences (ICE-CSIC &amp; IEEC)"/>
          <p:cNvSpPr txBox="1"/>
          <p:nvPr/>
        </p:nvSpPr>
        <p:spPr>
          <a:xfrm>
            <a:off x="0" y="10459573"/>
            <a:ext cx="12992101" cy="85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4200">
              <a:lnSpc>
                <a:spcPct val="100000"/>
              </a:lnSpc>
              <a:spcBef>
                <a:spcPts val="0"/>
              </a:spcBef>
              <a:defRPr sz="4000" b="1">
                <a:solidFill>
                  <a:srgbClr val="D6D6D6"/>
                </a:solidFill>
                <a:latin typeface="Gill Sans"/>
                <a:ea typeface="Gill Sans"/>
                <a:cs typeface="Gill Sans"/>
                <a:sym typeface="Gill Sans"/>
              </a:defRPr>
            </a:lvl1pPr>
          </a:lstStyle>
          <a:p>
            <a:r>
              <a:rPr dirty="0"/>
              <a:t>Institute of Space Sciences (ICE-CSIC &amp; IEEC)</a:t>
            </a:r>
          </a:p>
        </p:txBody>
      </p:sp>
      <p:pic>
        <p:nvPicPr>
          <p:cNvPr id="312" name="Small_Lisa_logo.jpg" descr="Small_Lisa_logo.jpg"/>
          <p:cNvPicPr>
            <a:picLocks noChangeAspect="1"/>
          </p:cNvPicPr>
          <p:nvPr/>
        </p:nvPicPr>
        <p:blipFill>
          <a:blip r:embed="rId3"/>
          <a:stretch>
            <a:fillRect/>
          </a:stretch>
        </p:blipFill>
        <p:spPr>
          <a:xfrm>
            <a:off x="121742" y="1545151"/>
            <a:ext cx="4558250" cy="4558251"/>
          </a:xfrm>
          <a:prstGeom prst="rect">
            <a:avLst/>
          </a:prstGeom>
          <a:ln w="12700">
            <a:miter lim="400000"/>
          </a:ln>
        </p:spPr>
      </p:pic>
      <p:grpSp>
        <p:nvGrpSpPr>
          <p:cNvPr id="315" name="Group"/>
          <p:cNvGrpSpPr/>
          <p:nvPr/>
        </p:nvGrpSpPr>
        <p:grpSpPr>
          <a:xfrm>
            <a:off x="15141313" y="11746766"/>
            <a:ext cx="3138606" cy="1971336"/>
            <a:chOff x="0" y="0"/>
            <a:chExt cx="3138605" cy="1971334"/>
          </a:xfrm>
        </p:grpSpPr>
        <p:pic>
          <p:nvPicPr>
            <p:cNvPr id="313" name="CSIC.png" descr="CSIC.png"/>
            <p:cNvPicPr>
              <a:picLocks noChangeAspect="1"/>
            </p:cNvPicPr>
            <p:nvPr/>
          </p:nvPicPr>
          <p:blipFill>
            <a:blip r:embed="rId4"/>
            <a:stretch>
              <a:fillRect/>
            </a:stretch>
          </p:blipFill>
          <p:spPr>
            <a:xfrm>
              <a:off x="0" y="14308"/>
              <a:ext cx="1154224" cy="1815979"/>
            </a:xfrm>
            <a:prstGeom prst="rect">
              <a:avLst/>
            </a:prstGeom>
            <a:ln w="12700" cap="flat">
              <a:noFill/>
              <a:miter lim="400000"/>
            </a:ln>
            <a:effectLst/>
          </p:spPr>
        </p:pic>
        <p:pic>
          <p:nvPicPr>
            <p:cNvPr id="314" name="ministerio logo.png" descr="ministerio logo.png"/>
            <p:cNvPicPr>
              <a:picLocks noChangeAspect="1"/>
            </p:cNvPicPr>
            <p:nvPr/>
          </p:nvPicPr>
          <p:blipFill>
            <a:blip r:embed="rId5"/>
            <a:stretch>
              <a:fillRect/>
            </a:stretch>
          </p:blipFill>
          <p:spPr>
            <a:xfrm>
              <a:off x="1167270" y="0"/>
              <a:ext cx="1971336" cy="1971335"/>
            </a:xfrm>
            <a:prstGeom prst="rect">
              <a:avLst/>
            </a:prstGeom>
            <a:ln w="12700" cap="flat">
              <a:noFill/>
              <a:miter lim="400000"/>
            </a:ln>
            <a:effectLst/>
          </p:spPr>
        </p:pic>
      </p:grpSp>
      <p:pic>
        <p:nvPicPr>
          <p:cNvPr id="316" name="ice_newlogo.png" descr="ice_newlogo.png"/>
          <p:cNvPicPr>
            <a:picLocks noChangeAspect="1"/>
          </p:cNvPicPr>
          <p:nvPr/>
        </p:nvPicPr>
        <p:blipFill>
          <a:blip r:embed="rId6"/>
          <a:stretch>
            <a:fillRect/>
          </a:stretch>
        </p:blipFill>
        <p:spPr>
          <a:xfrm>
            <a:off x="18292618" y="11760692"/>
            <a:ext cx="2894507" cy="975734"/>
          </a:xfrm>
          <a:prstGeom prst="rect">
            <a:avLst/>
          </a:prstGeom>
          <a:ln w="12700">
            <a:miter lim="400000"/>
          </a:ln>
        </p:spPr>
      </p:pic>
      <p:pic>
        <p:nvPicPr>
          <p:cNvPr id="317" name="IEEC_Logo__Positiu-sense-nom.png" descr="IEEC_Logo__Positiu-sense-nom.png"/>
          <p:cNvPicPr>
            <a:picLocks noChangeAspect="1"/>
          </p:cNvPicPr>
          <p:nvPr/>
        </p:nvPicPr>
        <p:blipFill>
          <a:blip r:embed="rId7"/>
          <a:stretch>
            <a:fillRect/>
          </a:stretch>
        </p:blipFill>
        <p:spPr>
          <a:xfrm>
            <a:off x="18358443" y="12877024"/>
            <a:ext cx="3055023" cy="757790"/>
          </a:xfrm>
          <a:prstGeom prst="rect">
            <a:avLst/>
          </a:prstGeom>
          <a:ln w="12700">
            <a:miter lim="400000"/>
          </a:ln>
        </p:spPr>
      </p:pic>
      <p:pic>
        <p:nvPicPr>
          <p:cNvPr id="318" name="MARIA_MAEZTU_POSITIVO-f09cbac1.png" descr="MARIA_MAEZTU_POSITIVO-f09cbac1.png"/>
          <p:cNvPicPr>
            <a:picLocks noChangeAspect="1"/>
          </p:cNvPicPr>
          <p:nvPr/>
        </p:nvPicPr>
        <p:blipFill>
          <a:blip r:embed="rId8"/>
          <a:stretch>
            <a:fillRect/>
          </a:stretch>
        </p:blipFill>
        <p:spPr>
          <a:xfrm>
            <a:off x="21179615" y="11957548"/>
            <a:ext cx="3433835" cy="1675941"/>
          </a:xfrm>
          <a:prstGeom prst="rect">
            <a:avLst/>
          </a:prstGeom>
          <a:ln w="12700">
            <a:miter lim="400000"/>
          </a:ln>
        </p:spPr>
      </p:pic>
      <p:sp>
        <p:nvSpPr>
          <p:cNvPr id="319" name="The LISA MISSION AFTER ADOPTION"/>
          <p:cNvSpPr txBox="1">
            <a:spLocks noGrp="1"/>
          </p:cNvSpPr>
          <p:nvPr>
            <p:ph type="body" sz="quarter" idx="1"/>
          </p:nvPr>
        </p:nvSpPr>
        <p:spPr>
          <a:xfrm>
            <a:off x="121742" y="-529759"/>
            <a:ext cx="16682686" cy="2540001"/>
          </a:xfrm>
          <a:prstGeom prst="rect">
            <a:avLst/>
          </a:prstGeom>
        </p:spPr>
        <p:txBody>
          <a:bodyPr anchor="ctr"/>
          <a:lstStyle>
            <a:lvl1pPr defTabSz="635634">
              <a:lnSpc>
                <a:spcPct val="110000"/>
              </a:lnSpc>
              <a:spcBef>
                <a:spcPts val="2400"/>
              </a:spcBef>
              <a:defRPr sz="8239">
                <a:solidFill>
                  <a:srgbClr val="00FA92"/>
                </a:solidFill>
              </a:defRPr>
            </a:lvl1pPr>
          </a:lstStyle>
          <a:p>
            <a:pPr>
              <a:defRPr sz="4928"/>
            </a:pPr>
            <a:r>
              <a:rPr sz="8239"/>
              <a:t>The LISA MISSION AFTER ADOPTION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 name="AGAUR logo-vector.jpg" descr="AGAUR logo-vector.jpg"/>
          <p:cNvPicPr>
            <a:picLocks noChangeAspect="1"/>
          </p:cNvPicPr>
          <p:nvPr/>
        </p:nvPicPr>
        <p:blipFill>
          <a:blip r:embed="rId2"/>
          <a:srcRect l="8471" t="12253" r="10974" b="7397"/>
          <a:stretch>
            <a:fillRect/>
          </a:stretch>
        </p:blipFill>
        <p:spPr>
          <a:xfrm>
            <a:off x="19953685" y="10453363"/>
            <a:ext cx="4354015" cy="2205933"/>
          </a:xfrm>
          <a:prstGeom prst="rect">
            <a:avLst/>
          </a:prstGeom>
          <a:ln w="12700">
            <a:miter lim="400000"/>
          </a:ln>
        </p:spPr>
      </p:pic>
      <p:pic>
        <p:nvPicPr>
          <p:cNvPr id="727" name="LOGO AEI Agencia Estatal Investigacion.png" descr="LOGO AEI Agencia Estatal Investigacion.png"/>
          <p:cNvPicPr>
            <a:picLocks noChangeAspect="1"/>
          </p:cNvPicPr>
          <p:nvPr/>
        </p:nvPicPr>
        <p:blipFill>
          <a:blip r:embed="rId3"/>
          <a:stretch>
            <a:fillRect/>
          </a:stretch>
        </p:blipFill>
        <p:spPr>
          <a:xfrm>
            <a:off x="12985708" y="10153301"/>
            <a:ext cx="3377023" cy="2575473"/>
          </a:xfrm>
          <a:prstGeom prst="rect">
            <a:avLst/>
          </a:prstGeom>
          <a:ln w="12700">
            <a:miter lim="400000"/>
          </a:ln>
        </p:spPr>
      </p:pic>
      <p:sp>
        <p:nvSpPr>
          <p:cNvPr id="728" name="Acknowledgements"/>
          <p:cNvSpPr txBox="1"/>
          <p:nvPr/>
        </p:nvSpPr>
        <p:spPr>
          <a:xfrm>
            <a:off x="3110507" y="-1"/>
            <a:ext cx="18198704" cy="1316000"/>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ctr" defTabSz="642937">
              <a:lnSpc>
                <a:spcPct val="100000"/>
              </a:lnSpc>
              <a:spcBef>
                <a:spcPts val="0"/>
              </a:spcBef>
              <a:defRPr sz="7000" b="1">
                <a:solidFill>
                  <a:srgbClr val="56533A"/>
                </a:solidFill>
                <a:latin typeface="Hoefler Text"/>
                <a:ea typeface="Hoefler Text"/>
                <a:cs typeface="Hoefler Text"/>
                <a:sym typeface="Hoefler Text"/>
              </a:defRPr>
            </a:lvl1pPr>
          </a:lstStyle>
          <a:p>
            <a:r>
              <a:t>Acknowledgements</a:t>
            </a:r>
          </a:p>
        </p:txBody>
      </p:sp>
      <p:sp>
        <p:nvSpPr>
          <p:cNvPr id="729" name="Work in LISA has been supported by contracts PID2019-106515GB-I00 and PID2022-137674NB-I00 (MCIN/AEI/10.13039/501100011033) and 2017-SGR-1469 and 2021-SGR-01529 (AGAUR, Generalitat de Catalunya).  This work has been also partially supported by the progra"/>
          <p:cNvSpPr txBox="1"/>
          <p:nvPr/>
        </p:nvSpPr>
        <p:spPr>
          <a:xfrm>
            <a:off x="11401592" y="1496564"/>
            <a:ext cx="12982408" cy="826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lnSpc>
                <a:spcPct val="100000"/>
              </a:lnSpc>
              <a:spcBef>
                <a:spcPts val="0"/>
              </a:spcBef>
              <a:buClr>
                <a:schemeClr val="accent3">
                  <a:hueOff val="914338"/>
                  <a:satOff val="31515"/>
                  <a:lumOff val="-30790"/>
                </a:schemeClr>
              </a:buClr>
              <a:buSzPct val="80000"/>
              <a:buFont typeface="Zapf Dingbats"/>
              <a:buChar char="✤"/>
              <a:defRPr sz="5400" b="1">
                <a:solidFill>
                  <a:srgbClr val="0433FF"/>
                </a:solidFill>
                <a:latin typeface="Gill Sans"/>
                <a:ea typeface="Gill Sans"/>
                <a:cs typeface="Gill Sans"/>
                <a:sym typeface="Gill Sans"/>
              </a:defRPr>
            </a:pPr>
            <a:r>
              <a:t> </a:t>
            </a:r>
            <a:r>
              <a:rPr sz="5000"/>
              <a:t>Work in LISA has been supported by contracts </a:t>
            </a:r>
            <a:r>
              <a:rPr sz="5000">
                <a:solidFill>
                  <a:srgbClr val="FF2600"/>
                </a:solidFill>
              </a:rPr>
              <a:t>PID2019-106515GB-I00</a:t>
            </a:r>
            <a:r>
              <a:rPr sz="5000"/>
              <a:t> and </a:t>
            </a:r>
            <a:r>
              <a:rPr sz="5000">
                <a:solidFill>
                  <a:srgbClr val="FF2600"/>
                </a:solidFill>
              </a:rPr>
              <a:t>PID2022-137674NB-I00</a:t>
            </a:r>
            <a:r>
              <a:rPr sz="5000"/>
              <a:t> (</a:t>
            </a:r>
            <a:r>
              <a:rPr sz="5000">
                <a:solidFill>
                  <a:srgbClr val="0096FF"/>
                </a:solidFill>
              </a:rPr>
              <a:t>MCIN/AEI/10.13039/501100011033</a:t>
            </a:r>
            <a:r>
              <a:rPr sz="5000"/>
              <a:t>) and </a:t>
            </a:r>
            <a:r>
              <a:rPr sz="5000">
                <a:solidFill>
                  <a:srgbClr val="FF2600"/>
                </a:solidFill>
              </a:rPr>
              <a:t>2017-SGR-1469</a:t>
            </a:r>
            <a:r>
              <a:rPr sz="5000"/>
              <a:t> and </a:t>
            </a:r>
            <a:r>
              <a:rPr sz="5000">
                <a:solidFill>
                  <a:srgbClr val="FF2600"/>
                </a:solidFill>
              </a:rPr>
              <a:t>2021-SGR-01529</a:t>
            </a:r>
            <a:r>
              <a:rPr sz="5000"/>
              <a:t> (</a:t>
            </a:r>
            <a:r>
              <a:rPr sz="5000">
                <a:solidFill>
                  <a:srgbClr val="0096FF"/>
                </a:solidFill>
              </a:rPr>
              <a:t>AGAUR, Generalitat de Catalunya</a:t>
            </a:r>
            <a:r>
              <a:rPr sz="5000"/>
              <a:t>).  This work has been also partially supported by the program </a:t>
            </a:r>
            <a:r>
              <a:rPr sz="5000" i="1">
                <a:solidFill>
                  <a:srgbClr val="009193"/>
                </a:solidFill>
              </a:rPr>
              <a:t>Unidad de Excelencia María de Maeztu</a:t>
            </a:r>
            <a:r>
              <a:rPr sz="5000"/>
              <a:t> </a:t>
            </a:r>
            <a:r>
              <a:rPr sz="5000">
                <a:solidFill>
                  <a:srgbClr val="FF2600"/>
                </a:solidFill>
              </a:rPr>
              <a:t>CEX2020-001058-M</a:t>
            </a:r>
            <a:r>
              <a:rPr sz="5000"/>
              <a:t> (</a:t>
            </a:r>
            <a:r>
              <a:rPr sz="5000">
                <a:solidFill>
                  <a:srgbClr val="0096FF"/>
                </a:solidFill>
              </a:rPr>
              <a:t>Spanish Ministry of Science and Innovation</a:t>
            </a:r>
            <a:r>
              <a:rPr sz="5000"/>
              <a:t>). </a:t>
            </a:r>
          </a:p>
        </p:txBody>
      </p:sp>
      <p:pic>
        <p:nvPicPr>
          <p:cNvPr id="730" name="MARIA_MAEZTU_POSITIVO-f09cbac1.png" descr="MARIA_MAEZTU_POSITIVO-f09cbac1.png"/>
          <p:cNvPicPr>
            <a:picLocks noChangeAspect="1"/>
          </p:cNvPicPr>
          <p:nvPr/>
        </p:nvPicPr>
        <p:blipFill>
          <a:blip r:embed="rId4"/>
          <a:srcRect/>
          <a:stretch>
            <a:fillRect/>
          </a:stretch>
        </p:blipFill>
        <p:spPr>
          <a:xfrm>
            <a:off x="15391209" y="10370876"/>
            <a:ext cx="4562553" cy="2226831"/>
          </a:xfrm>
          <a:prstGeom prst="rect">
            <a:avLst/>
          </a:prstGeom>
          <a:ln w="12700">
            <a:miter lim="400000"/>
          </a:ln>
        </p:spPr>
      </p:pic>
      <p:pic>
        <p:nvPicPr>
          <p:cNvPr id="731" name="ministerio logo.png" descr="ministerio logo.png"/>
          <p:cNvPicPr>
            <a:picLocks noChangeAspect="1"/>
          </p:cNvPicPr>
          <p:nvPr/>
        </p:nvPicPr>
        <p:blipFill>
          <a:blip r:embed="rId5"/>
          <a:stretch>
            <a:fillRect/>
          </a:stretch>
        </p:blipFill>
        <p:spPr>
          <a:xfrm>
            <a:off x="11401592" y="10383784"/>
            <a:ext cx="2258718" cy="2258718"/>
          </a:xfrm>
          <a:prstGeom prst="rect">
            <a:avLst/>
          </a:prstGeom>
          <a:ln w="12700">
            <a:miter lim="400000"/>
          </a:ln>
        </p:spPr>
      </p:pic>
      <p:sp>
        <p:nvSpPr>
          <p:cNvPr id="732" name="Line"/>
          <p:cNvSpPr/>
          <p:nvPr/>
        </p:nvSpPr>
        <p:spPr>
          <a:xfrm flipV="1">
            <a:off x="10866085" y="1496564"/>
            <a:ext cx="1" cy="11263960"/>
          </a:xfrm>
          <a:prstGeom prst="line">
            <a:avLst/>
          </a:prstGeom>
          <a:ln w="76200">
            <a:solidFill>
              <a:srgbClr val="011993"/>
            </a:solidFill>
            <a:miter lim="400000"/>
          </a:ln>
        </p:spPr>
        <p:txBody>
          <a:bodyPr lIns="50800" tIns="50800" rIns="50800" bIns="50800" anchor="ctr"/>
          <a:lstStyle/>
          <a:p>
            <a:endParaRPr/>
          </a:p>
        </p:txBody>
      </p:sp>
      <p:sp>
        <p:nvSpPr>
          <p:cNvPr id="733" name="Many Thanks for your attention!"/>
          <p:cNvSpPr txBox="1"/>
          <p:nvPr/>
        </p:nvSpPr>
        <p:spPr>
          <a:xfrm>
            <a:off x="531057" y="2524896"/>
            <a:ext cx="10069040" cy="5695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584200">
              <a:lnSpc>
                <a:spcPct val="100000"/>
              </a:lnSpc>
              <a:spcBef>
                <a:spcPts val="0"/>
              </a:spcBef>
              <a:defRPr sz="11400" b="1">
                <a:solidFill>
                  <a:srgbClr val="0433FF"/>
                </a:solidFill>
                <a:latin typeface="Helvetica"/>
                <a:ea typeface="Helvetica"/>
                <a:cs typeface="Helvetica"/>
                <a:sym typeface="Helvetica"/>
              </a:defRPr>
            </a:lvl1pPr>
          </a:lstStyle>
          <a:p>
            <a:r>
              <a:t>Many Thanks for your attention!</a:t>
            </a:r>
          </a:p>
        </p:txBody>
      </p:sp>
      <p:pic>
        <p:nvPicPr>
          <p:cNvPr id="734" name="Small_Lisa_logo.jpg" descr="Small_Lisa_logo.jpg"/>
          <p:cNvPicPr>
            <a:picLocks noChangeAspect="1"/>
          </p:cNvPicPr>
          <p:nvPr/>
        </p:nvPicPr>
        <p:blipFill>
          <a:blip r:embed="rId6"/>
          <a:stretch>
            <a:fillRect/>
          </a:stretch>
        </p:blipFill>
        <p:spPr>
          <a:xfrm>
            <a:off x="3848660" y="8436384"/>
            <a:ext cx="3433835" cy="3433835"/>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he Gravitational Wave Spectrum"/>
          <p:cNvSpPr txBox="1"/>
          <p:nvPr/>
        </p:nvSpPr>
        <p:spPr>
          <a:xfrm>
            <a:off x="3110507" y="-1"/>
            <a:ext cx="18198704" cy="1316000"/>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ctr" defTabSz="642937">
              <a:lnSpc>
                <a:spcPct val="100000"/>
              </a:lnSpc>
              <a:spcBef>
                <a:spcPts val="0"/>
              </a:spcBef>
              <a:defRPr sz="5800" b="1">
                <a:solidFill>
                  <a:srgbClr val="56533A"/>
                </a:solidFill>
                <a:latin typeface="Hoefler Text"/>
                <a:ea typeface="Hoefler Text"/>
                <a:cs typeface="Hoefler Text"/>
                <a:sym typeface="Hoefler Text"/>
              </a:defRPr>
            </a:lvl1pPr>
          </a:lstStyle>
          <a:p>
            <a:r>
              <a:t>The Gravitational Wave Spectrum</a:t>
            </a:r>
          </a:p>
        </p:txBody>
      </p:sp>
      <p:pic>
        <p:nvPicPr>
          <p:cNvPr id="327" name="GW_spectrum5-small.png" descr="GW_spectrum5-small.png"/>
          <p:cNvPicPr>
            <a:picLocks noChangeAspect="1"/>
          </p:cNvPicPr>
          <p:nvPr/>
        </p:nvPicPr>
        <p:blipFill>
          <a:blip r:embed="rId2"/>
          <a:stretch>
            <a:fillRect/>
          </a:stretch>
        </p:blipFill>
        <p:spPr>
          <a:xfrm>
            <a:off x="2229511" y="1117922"/>
            <a:ext cx="20561416" cy="11545716"/>
          </a:xfrm>
          <a:prstGeom prst="rect">
            <a:avLst/>
          </a:prstGeom>
          <a:ln w="12700">
            <a:miter lim="400000"/>
          </a:ln>
        </p:spPr>
      </p:pic>
      <p:sp>
        <p:nvSpPr>
          <p:cNvPr id="328" name="Credit: Ira…"/>
          <p:cNvSpPr txBox="1"/>
          <p:nvPr/>
        </p:nvSpPr>
        <p:spPr>
          <a:xfrm>
            <a:off x="157876" y="11812508"/>
            <a:ext cx="1888653" cy="885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457200">
              <a:lnSpc>
                <a:spcPct val="100000"/>
              </a:lnSpc>
              <a:spcBef>
                <a:spcPts val="0"/>
              </a:spcBef>
              <a:defRPr sz="2000" b="1">
                <a:solidFill>
                  <a:srgbClr val="941751"/>
                </a:solidFill>
                <a:latin typeface="Chalkboard"/>
                <a:ea typeface="Chalkboard"/>
                <a:cs typeface="Chalkboard"/>
                <a:sym typeface="Chalkboard"/>
              </a:defRPr>
            </a:pPr>
            <a:r>
              <a:t>Credit: Ira </a:t>
            </a:r>
          </a:p>
          <a:p>
            <a:pPr algn="ctr" defTabSz="457200">
              <a:lnSpc>
                <a:spcPct val="100000"/>
              </a:lnSpc>
              <a:spcBef>
                <a:spcPts val="0"/>
              </a:spcBef>
              <a:defRPr sz="2000" b="1">
                <a:solidFill>
                  <a:srgbClr val="941751"/>
                </a:solidFill>
                <a:latin typeface="Chalkboard"/>
                <a:ea typeface="Chalkboard"/>
                <a:cs typeface="Chalkboard"/>
                <a:sym typeface="Chalkboard"/>
              </a:defRPr>
            </a:pPr>
            <a:r>
              <a:t>Thorpe (NASA)</a:t>
            </a:r>
          </a:p>
        </p:txBody>
      </p:sp>
      <mc:AlternateContent xmlns:mc="http://schemas.openxmlformats.org/markup-compatibility/2006">
        <mc:Choice xmlns:a14="http://schemas.microsoft.com/office/drawing/2010/main" Requires="a14">
          <p:sp>
            <p:nvSpPr>
              <p:cNvPr id="329" name="Equation"/>
              <p:cNvSpPr txBox="1"/>
              <p:nvPr/>
            </p:nvSpPr>
            <p:spPr>
              <a:xfrm>
                <a:off x="6045940" y="11804075"/>
                <a:ext cx="12928557" cy="589888"/>
              </a:xfrm>
              <a:prstGeom prst="rect">
                <a:avLst/>
              </a:prstGeom>
              <a:ln w="12700">
                <a:miter lim="400000"/>
              </a:ln>
            </p:spPr>
            <p:txBody>
              <a:bodyPr wrap="none" lIns="0" tIns="0" rIns="0" bIns="0">
                <a:spAutoFit/>
              </a:bodyPr>
              <a:lstStyle/>
              <a:p>
                <a:pPr defTabSz="914400" latinLnBrk="1">
                  <a:lnSpc>
                    <a:spcPct val="100000"/>
                  </a:lnSpc>
                  <a:spcBef>
                    <a:spcPts val="0"/>
                  </a:spcBef>
                  <a:defRPr sz="1800"/>
                </a:pPr>
                <a14:m>
                  <m:oMathPara xmlns:m="http://schemas.openxmlformats.org/officeDocument/2006/math">
                    <m:oMathParaPr>
                      <m:jc m:val="centerGroup"/>
                    </m:oMathParaPr>
                    <m:oMath xmlns:m="http://schemas.openxmlformats.org/officeDocument/2006/math">
                      <m:sSubSup>
                        <m:sSubSupPr>
                          <m:ctrlPr>
                            <a:rPr sz="4200">
                              <a:solidFill>
                                <a:srgbClr val="FEFFFF"/>
                              </a:solidFill>
                              <a:latin typeface="Cambria Math" panose="02040503050406030204" pitchFamily="18" charset="0"/>
                            </a:rPr>
                          </m:ctrlPr>
                        </m:sSubSupPr>
                        <m:e>
                          <m:r>
                            <a:rPr sz="4200" i="1">
                              <a:solidFill>
                                <a:srgbClr val="FEFFFF"/>
                              </a:solidFill>
                              <a:latin typeface="Cambria Math" panose="02040503050406030204" pitchFamily="18" charset="0"/>
                            </a:rPr>
                            <m:t>𝑓</m:t>
                          </m:r>
                        </m:e>
                        <m:sub>
                          <m:r>
                            <m:rPr>
                              <m:sty m:val="p"/>
                            </m:rPr>
                            <a:rPr sz="4200" i="1">
                              <a:solidFill>
                                <a:srgbClr val="FEFFFF"/>
                              </a:solidFill>
                              <a:latin typeface="Cambria Math" panose="02040503050406030204" pitchFamily="18" charset="0"/>
                            </a:rPr>
                            <m:t>GW</m:t>
                          </m:r>
                        </m:sub>
                        <m:sup/>
                      </m:sSubSup>
                      <m:r>
                        <a:rPr sz="4200" i="1">
                          <a:solidFill>
                            <a:srgbClr val="FEFFFF"/>
                          </a:solidFill>
                          <a:latin typeface="Cambria Math" panose="02040503050406030204" pitchFamily="18" charset="0"/>
                        </a:rPr>
                        <m:t>↓(</m:t>
                      </m:r>
                      <m:sSubSup>
                        <m:sSubSupPr>
                          <m:ctrlPr>
                            <a:rPr sz="4200" i="1">
                              <a:solidFill>
                                <a:srgbClr val="FEFFFF"/>
                              </a:solidFill>
                              <a:latin typeface="Cambria Math" panose="02040503050406030204" pitchFamily="18" charset="0"/>
                            </a:rPr>
                          </m:ctrlPr>
                        </m:sSubSupPr>
                        <m:e>
                          <m:r>
                            <a:rPr sz="4200" i="1">
                              <a:solidFill>
                                <a:srgbClr val="FEFFFF"/>
                              </a:solidFill>
                              <a:latin typeface="Cambria Math" panose="02040503050406030204" pitchFamily="18" charset="0"/>
                            </a:rPr>
                            <m:t>𝜆</m:t>
                          </m:r>
                        </m:e>
                        <m:sub>
                          <m:r>
                            <m:rPr>
                              <m:sty m:val="p"/>
                            </m:rPr>
                            <a:rPr sz="4200" i="1">
                              <a:solidFill>
                                <a:srgbClr val="FEFFFF"/>
                              </a:solidFill>
                              <a:latin typeface="Cambria Math" panose="02040503050406030204" pitchFamily="18" charset="0"/>
                            </a:rPr>
                            <m:t>GW</m:t>
                          </m:r>
                        </m:sub>
                        <m:sup/>
                      </m:sSubSup>
                      <m:r>
                        <a:rPr sz="4200" i="1">
                          <a:solidFill>
                            <a:srgbClr val="FEFFFF"/>
                          </a:solidFill>
                          <a:latin typeface="Cambria Math" panose="02040503050406030204" pitchFamily="18" charset="0"/>
                        </a:rPr>
                        <m:t>↑)⟹</m:t>
                      </m:r>
                      <m:sSubSup>
                        <m:sSubSupPr>
                          <m:ctrlPr>
                            <a:rPr sz="4200" i="1">
                              <a:solidFill>
                                <a:srgbClr val="FEFFFF"/>
                              </a:solidFill>
                              <a:latin typeface="Cambria Math" panose="02040503050406030204" pitchFamily="18" charset="0"/>
                            </a:rPr>
                          </m:ctrlPr>
                        </m:sSubSupPr>
                        <m:e>
                          <m:r>
                            <a:rPr sz="4200" i="1">
                              <a:solidFill>
                                <a:srgbClr val="FEFFFF"/>
                              </a:solidFill>
                              <a:latin typeface="Cambria Math" panose="02040503050406030204" pitchFamily="18" charset="0"/>
                            </a:rPr>
                            <m:t>𝐿</m:t>
                          </m:r>
                        </m:e>
                        <m:sub>
                          <m:r>
                            <m:rPr>
                              <m:sty m:val="p"/>
                            </m:rPr>
                            <a:rPr sz="4200" i="1">
                              <a:solidFill>
                                <a:srgbClr val="FEFFFF"/>
                              </a:solidFill>
                              <a:latin typeface="Cambria Math" panose="02040503050406030204" pitchFamily="18" charset="0"/>
                            </a:rPr>
                            <m:t>arm</m:t>
                          </m:r>
                        </m:sub>
                        <m:sup/>
                      </m:sSubSup>
                      <m:r>
                        <a:rPr sz="4200" i="1">
                          <a:solidFill>
                            <a:srgbClr val="FEFFFF"/>
                          </a:solidFill>
                          <a:latin typeface="Cambria Math" panose="02040503050406030204" pitchFamily="18" charset="0"/>
                        </a:rPr>
                        <m:t>↑</m:t>
                      </m:r>
                      <m:sSub>
                        <m:sSubPr>
                          <m:ctrlPr>
                            <a:rPr sz="4200" i="1">
                              <a:solidFill>
                                <a:srgbClr val="FEFFFF"/>
                              </a:solidFill>
                              <a:latin typeface="Cambria Math" panose="02040503050406030204" pitchFamily="18" charset="0"/>
                            </a:rPr>
                          </m:ctrlPr>
                        </m:sSubPr>
                        <m:e>
                          <m:r>
                            <a:rPr sz="4200" i="1">
                              <a:solidFill>
                                <a:srgbClr val="FEFFFF"/>
                              </a:solidFill>
                              <a:latin typeface="Cambria Math" panose="02040503050406030204" pitchFamily="18" charset="0"/>
                            </a:rPr>
                            <m:t>𝑀</m:t>
                          </m:r>
                        </m:e>
                        <m:sub>
                          <m:r>
                            <m:rPr>
                              <m:sty m:val="p"/>
                            </m:rPr>
                            <a:rPr sz="4200" i="1">
                              <a:solidFill>
                                <a:srgbClr val="FEFFFF"/>
                              </a:solidFill>
                              <a:latin typeface="Cambria Math" panose="02040503050406030204" pitchFamily="18" charset="0"/>
                            </a:rPr>
                            <m:t>GW</m:t>
                          </m:r>
                          <m:r>
                            <a:rPr sz="4200" i="1">
                              <a:solidFill>
                                <a:srgbClr val="FEFFFF"/>
                              </a:solidFill>
                              <a:latin typeface="Cambria Math" panose="02040503050406030204" pitchFamily="18" charset="0"/>
                            </a:rPr>
                            <m:t>−</m:t>
                          </m:r>
                          <m:r>
                            <m:rPr>
                              <m:sty m:val="p"/>
                            </m:rPr>
                            <a:rPr sz="4200" i="1">
                              <a:solidFill>
                                <a:srgbClr val="FEFFFF"/>
                              </a:solidFill>
                              <a:latin typeface="Cambria Math" panose="02040503050406030204" pitchFamily="18" charset="0"/>
                            </a:rPr>
                            <m:t>Source</m:t>
                          </m:r>
                        </m:sub>
                      </m:sSub>
                      <m:r>
                        <a:rPr sz="4200" i="1">
                          <a:solidFill>
                            <a:srgbClr val="FEFFFF"/>
                          </a:solidFill>
                          <a:latin typeface="Cambria Math" panose="02040503050406030204" pitchFamily="18" charset="0"/>
                        </a:rPr>
                        <m:t>↑</m:t>
                      </m:r>
                    </m:oMath>
                  </m:oMathPara>
                </a14:m>
                <a:endParaRPr sz="4200" dirty="0">
                  <a:solidFill>
                    <a:srgbClr val="FFFFFF"/>
                  </a:solidFill>
                </a:endParaRPr>
              </a:p>
            </p:txBody>
          </p:sp>
        </mc:Choice>
        <mc:Fallback>
          <p:sp>
            <p:nvSpPr>
              <p:cNvPr id="329" name="Equation"/>
              <p:cNvSpPr txBox="1">
                <a:spLocks noRot="1" noChangeAspect="1" noMove="1" noResize="1" noEditPoints="1" noAdjustHandles="1" noChangeArrowheads="1" noChangeShapeType="1" noTextEdit="1"/>
              </p:cNvSpPr>
              <p:nvPr/>
            </p:nvSpPr>
            <p:spPr>
              <a:xfrm>
                <a:off x="6045940" y="11804075"/>
                <a:ext cx="12928557" cy="589888"/>
              </a:xfrm>
              <a:prstGeom prst="rect">
                <a:avLst/>
              </a:prstGeom>
              <a:blipFill>
                <a:blip r:embed="rId3"/>
                <a:stretch>
                  <a:fillRect b="-63830"/>
                </a:stretch>
              </a:blipFill>
              <a:ln w="12700">
                <a:miter lim="400000"/>
              </a:ln>
            </p:spPr>
            <p:txBody>
              <a:bodyPr/>
              <a:lstStyle/>
              <a:p>
                <a:r>
                  <a:rPr lang="en-ES">
                    <a:noFill/>
                  </a:rPr>
                  <a:t> </a:t>
                </a:r>
              </a:p>
            </p:txBody>
          </p:sp>
        </mc:Fallback>
      </mc:AlternateContent>
      <p:grpSp>
        <p:nvGrpSpPr>
          <p:cNvPr id="332" name="Group"/>
          <p:cNvGrpSpPr/>
          <p:nvPr/>
        </p:nvGrpSpPr>
        <p:grpSpPr>
          <a:xfrm>
            <a:off x="18404208" y="1117922"/>
            <a:ext cx="3679950" cy="11480156"/>
            <a:chOff x="0" y="0"/>
            <a:chExt cx="3679948" cy="11480154"/>
          </a:xfrm>
        </p:grpSpPr>
        <p:sp>
          <p:nvSpPr>
            <p:cNvPr id="330" name="Line"/>
            <p:cNvSpPr/>
            <p:nvPr/>
          </p:nvSpPr>
          <p:spPr>
            <a:xfrm flipV="1">
              <a:off x="-1" y="0"/>
              <a:ext cx="2" cy="11480155"/>
            </a:xfrm>
            <a:prstGeom prst="line">
              <a:avLst/>
            </a:prstGeom>
            <a:noFill/>
            <a:ln w="50800" cap="flat">
              <a:solidFill>
                <a:srgbClr val="FFFB00"/>
              </a:solidFill>
              <a:prstDash val="solid"/>
              <a:miter lim="400000"/>
            </a:ln>
            <a:effectLst/>
          </p:spPr>
          <p:txBody>
            <a:bodyPr wrap="square" lIns="50800" tIns="50800" rIns="50800" bIns="50800" numCol="1" anchor="ctr">
              <a:noAutofit/>
            </a:bodyPr>
            <a:lstStyle/>
            <a:p>
              <a:endParaRPr/>
            </a:p>
          </p:txBody>
        </p:sp>
        <p:sp>
          <p:nvSpPr>
            <p:cNvPr id="331" name="Sismic+Newtonian…"/>
            <p:cNvSpPr txBox="1"/>
            <p:nvPr/>
          </p:nvSpPr>
          <p:spPr>
            <a:xfrm>
              <a:off x="188337" y="75635"/>
              <a:ext cx="3491612" cy="12043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ct val="20000"/>
                </a:lnSpc>
                <a:defRPr sz="2900" b="1">
                  <a:solidFill>
                    <a:srgbClr val="FFFB00"/>
                  </a:solidFill>
                </a:defRPr>
              </a:pPr>
              <a:r>
                <a:t>Sismic+Newtonian </a:t>
              </a:r>
            </a:p>
            <a:p>
              <a:pPr algn="ctr">
                <a:lnSpc>
                  <a:spcPct val="20000"/>
                </a:lnSpc>
                <a:defRPr sz="2900" b="1">
                  <a:solidFill>
                    <a:srgbClr val="FFFB00"/>
                  </a:solidFill>
                </a:defRPr>
              </a:pPr>
              <a:r>
                <a:t>Noise</a:t>
              </a: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LISA mission concept after adoption"/>
          <p:cNvSpPr txBox="1"/>
          <p:nvPr/>
        </p:nvSpPr>
        <p:spPr>
          <a:xfrm>
            <a:off x="438506" y="-146104"/>
            <a:ext cx="18198704" cy="1315999"/>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ctr" defTabSz="642937">
              <a:lnSpc>
                <a:spcPct val="100000"/>
              </a:lnSpc>
              <a:spcBef>
                <a:spcPts val="0"/>
              </a:spcBef>
              <a:defRPr sz="5800" b="1">
                <a:solidFill>
                  <a:srgbClr val="56533A"/>
                </a:solidFill>
                <a:latin typeface="Hoefler Text"/>
                <a:ea typeface="Hoefler Text"/>
                <a:cs typeface="Hoefler Text"/>
                <a:sym typeface="Hoefler Text"/>
              </a:defRPr>
            </a:lvl1pPr>
          </a:lstStyle>
          <a:p>
            <a:r>
              <a:t>LISA mission concept after adoption </a:t>
            </a:r>
          </a:p>
        </p:txBody>
      </p:sp>
      <p:pic>
        <p:nvPicPr>
          <p:cNvPr id="335" name="Image" descr="Image"/>
          <p:cNvPicPr>
            <a:picLocks noChangeAspect="1"/>
          </p:cNvPicPr>
          <p:nvPr/>
        </p:nvPicPr>
        <p:blipFill>
          <a:blip r:embed="rId4"/>
          <a:srcRect b="55850"/>
          <a:stretch>
            <a:fillRect/>
          </a:stretch>
        </p:blipFill>
        <p:spPr>
          <a:xfrm>
            <a:off x="-562149" y="6381093"/>
            <a:ext cx="14120252" cy="6158348"/>
          </a:xfrm>
          <a:prstGeom prst="rect">
            <a:avLst/>
          </a:prstGeom>
          <a:ln w="12700">
            <a:miter lim="400000"/>
          </a:ln>
        </p:spPr>
      </p:pic>
      <p:pic>
        <p:nvPicPr>
          <p:cNvPr id="336" name="LISA_orbit2.mp4" descr="LISA_orbit2.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3042817" y="6349357"/>
            <a:ext cx="11341184" cy="6379417"/>
          </a:xfrm>
          <a:prstGeom prst="rect">
            <a:avLst/>
          </a:prstGeom>
          <a:ln w="12700">
            <a:miter lim="400000"/>
          </a:ln>
        </p:spPr>
      </p:pic>
      <p:pic>
        <p:nvPicPr>
          <p:cNvPr id="337" name="Image" descr="Image"/>
          <p:cNvPicPr>
            <a:picLocks noChangeAspect="1"/>
          </p:cNvPicPr>
          <p:nvPr/>
        </p:nvPicPr>
        <p:blipFill>
          <a:blip r:embed="rId6"/>
          <a:stretch>
            <a:fillRect/>
          </a:stretch>
        </p:blipFill>
        <p:spPr>
          <a:xfrm>
            <a:off x="16928872" y="228242"/>
            <a:ext cx="7378929" cy="706715"/>
          </a:xfrm>
          <a:prstGeom prst="rect">
            <a:avLst/>
          </a:prstGeom>
          <a:ln w="12700">
            <a:miter lim="400000"/>
          </a:ln>
        </p:spPr>
      </p:pic>
      <p:pic>
        <p:nvPicPr>
          <p:cNvPr id="338" name="Small_Lisa_logo.jpg" descr="Small_Lisa_logo.jpg"/>
          <p:cNvPicPr>
            <a:picLocks noChangeAspect="1"/>
          </p:cNvPicPr>
          <p:nvPr/>
        </p:nvPicPr>
        <p:blipFill>
          <a:blip r:embed="rId7"/>
          <a:stretch>
            <a:fillRect/>
          </a:stretch>
        </p:blipFill>
        <p:spPr>
          <a:xfrm>
            <a:off x="-1" y="0"/>
            <a:ext cx="2768601" cy="2768601"/>
          </a:xfrm>
          <a:prstGeom prst="rect">
            <a:avLst/>
          </a:prstGeom>
          <a:ln w="12700">
            <a:miter lim="400000"/>
          </a:ln>
        </p:spPr>
      </p:pic>
      <p:pic>
        <p:nvPicPr>
          <p:cNvPr id="339" name="Free-floating test masses.jpg" descr="Free-floating test masses.jpg"/>
          <p:cNvPicPr>
            <a:picLocks noChangeAspect="1"/>
          </p:cNvPicPr>
          <p:nvPr/>
        </p:nvPicPr>
        <p:blipFill>
          <a:blip r:embed="rId8"/>
          <a:stretch>
            <a:fillRect/>
          </a:stretch>
        </p:blipFill>
        <p:spPr>
          <a:xfrm>
            <a:off x="-1" y="2837312"/>
            <a:ext cx="3324327" cy="3354412"/>
          </a:xfrm>
          <a:prstGeom prst="rect">
            <a:avLst/>
          </a:prstGeom>
          <a:ln w="12700">
            <a:miter lim="400000"/>
          </a:ln>
        </p:spPr>
      </p:pic>
      <p:pic>
        <p:nvPicPr>
          <p:cNvPr id="340" name="Mission-characteristics.jpg" descr="Mission-characteristics.jpg"/>
          <p:cNvPicPr>
            <a:picLocks noChangeAspect="1"/>
          </p:cNvPicPr>
          <p:nvPr/>
        </p:nvPicPr>
        <p:blipFill>
          <a:blip r:embed="rId9"/>
          <a:stretch>
            <a:fillRect/>
          </a:stretch>
        </p:blipFill>
        <p:spPr>
          <a:xfrm>
            <a:off x="3366059" y="2834753"/>
            <a:ext cx="20992541" cy="3482855"/>
          </a:xfrm>
          <a:prstGeom prst="rect">
            <a:avLst/>
          </a:prstGeom>
          <a:ln w="12700">
            <a:miter lim="400000"/>
          </a:ln>
        </p:spPr>
      </p:pic>
      <p:pic>
        <p:nvPicPr>
          <p:cNvPr id="341" name="LISA_MeasurementPrinciple_B_NL.pdf" descr="LISA_MeasurementPrinciple_B_NL.pdf"/>
          <p:cNvPicPr>
            <a:picLocks noChangeAspect="1"/>
          </p:cNvPicPr>
          <p:nvPr/>
        </p:nvPicPr>
        <p:blipFill>
          <a:blip r:embed="rId10"/>
          <a:stretch>
            <a:fillRect/>
          </a:stretch>
        </p:blipFill>
        <p:spPr>
          <a:xfrm>
            <a:off x="6498059" y="1429115"/>
            <a:ext cx="12856520" cy="4730726"/>
          </a:xfrm>
          <a:prstGeom prst="rect">
            <a:avLst/>
          </a:prstGeom>
          <a:ln w="12700">
            <a:miter lim="400000"/>
          </a:ln>
        </p:spPr>
      </p:pic>
      <p:sp>
        <p:nvSpPr>
          <p:cNvPr id="342" name="Passive Orbits"/>
          <p:cNvSpPr txBox="1"/>
          <p:nvPr/>
        </p:nvSpPr>
        <p:spPr>
          <a:xfrm>
            <a:off x="20005547" y="6317607"/>
            <a:ext cx="4302253" cy="820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rgbClr val="FFFFFF"/>
                </a:solidFill>
              </a:defRPr>
            </a:lvl1pPr>
          </a:lstStyle>
          <a:p>
            <a:r>
              <a:t>Passive Orbits</a:t>
            </a:r>
          </a:p>
        </p:txBody>
      </p:sp>
      <p:sp>
        <p:nvSpPr>
          <p:cNvPr id="343" name="With such baselines we cannot use mirrors for reflection (LISA ≠LIGO in Space). Active mirrors with phase locked laser transponders on the S/C will be implemented."/>
          <p:cNvSpPr txBox="1"/>
          <p:nvPr/>
        </p:nvSpPr>
        <p:spPr>
          <a:xfrm>
            <a:off x="2768600" y="990619"/>
            <a:ext cx="21765813" cy="16523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defTabSz="821531">
              <a:lnSpc>
                <a:spcPct val="100000"/>
              </a:lnSpc>
              <a:spcBef>
                <a:spcPts val="0"/>
              </a:spcBef>
              <a:buClr>
                <a:srgbClr val="0433FF"/>
              </a:buClr>
              <a:buFont typeface="Zapf Dingbats"/>
              <a:defRPr sz="4900">
                <a:latin typeface="Gill Sans"/>
                <a:ea typeface="Gill Sans"/>
                <a:cs typeface="Gill Sans"/>
                <a:sym typeface="Gill Sans"/>
              </a:defRPr>
            </a:pPr>
            <a:r>
              <a:rPr dirty="0"/>
              <a:t>With such baselines we cannot use mirrors for reflection (</a:t>
            </a:r>
            <a:r>
              <a:rPr b="1" i="1" dirty="0"/>
              <a:t>LISA</a:t>
            </a:r>
            <a:r>
              <a:rPr b="1" dirty="0"/>
              <a:t> </a:t>
            </a:r>
            <a:r>
              <a:rPr dirty="0"/>
              <a:t>≠</a:t>
            </a:r>
            <a:r>
              <a:rPr b="1" dirty="0"/>
              <a:t>LIGO in</a:t>
            </a:r>
            <a:r>
              <a:rPr lang="en-US" b="1" dirty="0"/>
              <a:t> </a:t>
            </a:r>
            <a:r>
              <a:rPr b="1" dirty="0"/>
              <a:t>Space</a:t>
            </a:r>
            <a:r>
              <a:rPr dirty="0"/>
              <a:t>). Active mirrors with phase locked laser transponders on the S/C will be implemented.</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98" fill="hold"/>
                                        <p:tgtEl>
                                          <p:spTgt spid="33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343"/>
                                        </p:tgtEl>
                                        <p:attrNameLst>
                                          <p:attrName>style.visibility</p:attrName>
                                        </p:attrNameLst>
                                      </p:cBhvr>
                                      <p:to>
                                        <p:strVal val="hidden"/>
                                      </p:to>
                                    </p:set>
                                  </p:childTnLst>
                                </p:cTn>
                              </p:par>
                            </p:childTnLst>
                          </p:cTn>
                        </p:par>
                        <p:par>
                          <p:cTn id="11" fill="hold">
                            <p:stCondLst>
                              <p:cond delay="0"/>
                            </p:stCondLst>
                            <p:childTnLst>
                              <p:par>
                                <p:cTn id="12" presetID="1" presetClass="exit" presetSubtype="0" fill="hold" grpId="3" nodeType="afterEffect">
                                  <p:stCondLst>
                                    <p:cond delay="0"/>
                                  </p:stCondLst>
                                  <p:iterate>
                                    <p:tmAbs val="0"/>
                                  </p:iterate>
                                  <p:childTnLst>
                                    <p:set>
                                      <p:cBhvr>
                                        <p:cTn id="13" fill="hold">
                                          <p:stCondLst>
                                            <p:cond delay="0"/>
                                          </p:stCondLst>
                                        </p:cTn>
                                        <p:tgtEl>
                                          <p:spTgt spid="340"/>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fill="hold" display="0">
                  <p:stCondLst>
                    <p:cond delay="indefinite"/>
                  </p:stCondLst>
                </p:cTn>
                <p:tgtEl>
                  <p:spTgt spid="336"/>
                </p:tgtEl>
              </p:cMediaNode>
            </p:video>
            <p:seq concurrent="1" prevAc="none" nextAc="seek">
              <p:cTn id="18" restart="whenNotActive" fill="hold" evtFilter="cancelBubble" nodeType="interactiveSeq">
                <p:stCondLst>
                  <p:cond evt="onClick" delay="0">
                    <p:tgtEl>
                      <p:spTgt spid="33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36"/>
                                        </p:tgtEl>
                                      </p:cBhvr>
                                    </p:cmd>
                                  </p:childTnLst>
                                </p:cTn>
                              </p:par>
                            </p:childTnLst>
                          </p:cTn>
                        </p:par>
                      </p:childTnLst>
                    </p:cTn>
                  </p:par>
                </p:childTnLst>
              </p:cTn>
              <p:nextCondLst>
                <p:cond evt="onClick" delay="0">
                  <p:tgtEl>
                    <p:spTgt spid="336"/>
                  </p:tgtEl>
                </p:cond>
              </p:nextCondLst>
            </p:seq>
          </p:childTnLst>
        </p:cTn>
      </p:par>
    </p:tnLst>
    <p:bldLst>
      <p:bldP spid="340" grpId="3" animBg="1" advAuto="0"/>
      <p:bldP spid="341" grpId="4" animBg="1" advAuto="0"/>
      <p:bldP spid="343"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droppedImage.png" descr="droppedImage.png"/>
          <p:cNvPicPr>
            <a:picLocks noChangeAspect="1"/>
          </p:cNvPicPr>
          <p:nvPr/>
        </p:nvPicPr>
        <p:blipFill>
          <a:blip r:embed="rId2"/>
          <a:stretch>
            <a:fillRect/>
          </a:stretch>
        </p:blipFill>
        <p:spPr>
          <a:xfrm>
            <a:off x="17221227" y="8714074"/>
            <a:ext cx="7086574" cy="3928428"/>
          </a:xfrm>
          <a:prstGeom prst="rect">
            <a:avLst/>
          </a:prstGeom>
          <a:ln w="12700">
            <a:miter lim="400000"/>
          </a:ln>
        </p:spPr>
      </p:pic>
      <p:sp>
        <p:nvSpPr>
          <p:cNvPr id="346" name="Time-delay interferometry (TDI): Correlations in the frequency noise can be calculated and subtracted by algebraically combining phase measurements from different craft delayed by the multiples of the time delay between the spacecrafts."/>
          <p:cNvSpPr txBox="1"/>
          <p:nvPr/>
        </p:nvSpPr>
        <p:spPr>
          <a:xfrm>
            <a:off x="0" y="1315998"/>
            <a:ext cx="24384000" cy="21647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defTabSz="821531">
              <a:lnSpc>
                <a:spcPct val="100000"/>
              </a:lnSpc>
              <a:spcBef>
                <a:spcPts val="0"/>
              </a:spcBef>
              <a:buClr>
                <a:srgbClr val="0433FF"/>
              </a:buClr>
              <a:buSzPct val="75000"/>
              <a:buFont typeface="Zapf Dingbats"/>
              <a:buChar char="✴"/>
              <a:defRPr sz="4600">
                <a:latin typeface="Gill Sans"/>
                <a:ea typeface="Gill Sans"/>
                <a:cs typeface="Gill Sans"/>
                <a:sym typeface="Gill Sans"/>
              </a:defRPr>
            </a:pPr>
            <a:r>
              <a:rPr b="1"/>
              <a:t>Time-delay interferometry (TDI):</a:t>
            </a:r>
            <a:r>
              <a:t> Correlations in the frequency noise can be calculated and subtracted by algebraically combining phase measurements from different craft delayed by the multiples of the time delay between the spacecrafts.</a:t>
            </a:r>
          </a:p>
        </p:txBody>
      </p:sp>
      <p:sp>
        <p:nvSpPr>
          <p:cNvPr id="347" name="Gravitational Wave Detection from Space"/>
          <p:cNvSpPr txBox="1"/>
          <p:nvPr/>
        </p:nvSpPr>
        <p:spPr>
          <a:xfrm>
            <a:off x="2891553" y="-1"/>
            <a:ext cx="18198704" cy="1316000"/>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ctr" defTabSz="642937">
              <a:lnSpc>
                <a:spcPct val="100000"/>
              </a:lnSpc>
              <a:spcBef>
                <a:spcPts val="0"/>
              </a:spcBef>
              <a:defRPr sz="6600" b="1">
                <a:solidFill>
                  <a:srgbClr val="56533A"/>
                </a:solidFill>
                <a:latin typeface="Hoefler Text"/>
                <a:ea typeface="Hoefler Text"/>
                <a:cs typeface="Hoefler Text"/>
                <a:sym typeface="Hoefler Text"/>
              </a:defRPr>
            </a:lvl1pPr>
          </a:lstStyle>
          <a:p>
            <a:r>
              <a:t>Gravitational Wave Detection from Space</a:t>
            </a:r>
          </a:p>
        </p:txBody>
      </p:sp>
      <p:pic>
        <p:nvPicPr>
          <p:cNvPr id="348" name="TDI_new.png" descr="TDI_new.png"/>
          <p:cNvPicPr>
            <a:picLocks noChangeAspect="1"/>
          </p:cNvPicPr>
          <p:nvPr/>
        </p:nvPicPr>
        <p:blipFill>
          <a:blip r:embed="rId3"/>
          <a:stretch>
            <a:fillRect/>
          </a:stretch>
        </p:blipFill>
        <p:spPr>
          <a:xfrm>
            <a:off x="556665" y="4008674"/>
            <a:ext cx="14981310" cy="8386698"/>
          </a:xfrm>
          <a:prstGeom prst="rect">
            <a:avLst/>
          </a:prstGeom>
          <a:ln w="12700">
            <a:miter lim="400000"/>
          </a:ln>
        </p:spPr>
      </p:pic>
      <p:pic>
        <p:nvPicPr>
          <p:cNvPr id="349" name="Thorpe-LISA-scheme.jpg" descr="Thorpe-LISA-scheme.jpg"/>
          <p:cNvPicPr>
            <a:picLocks noChangeAspect="1"/>
          </p:cNvPicPr>
          <p:nvPr/>
        </p:nvPicPr>
        <p:blipFill>
          <a:blip r:embed="rId4"/>
          <a:stretch>
            <a:fillRect/>
          </a:stretch>
        </p:blipFill>
        <p:spPr>
          <a:xfrm>
            <a:off x="17846355" y="2820797"/>
            <a:ext cx="7061776" cy="5646148"/>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LISA “boundary conditions”"/>
          <p:cNvSpPr txBox="1"/>
          <p:nvPr/>
        </p:nvSpPr>
        <p:spPr>
          <a:xfrm>
            <a:off x="3110507" y="-1"/>
            <a:ext cx="18198704" cy="1316000"/>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ctr" defTabSz="642937">
              <a:lnSpc>
                <a:spcPct val="100000"/>
              </a:lnSpc>
              <a:spcBef>
                <a:spcPts val="0"/>
              </a:spcBef>
              <a:defRPr sz="5800" b="1">
                <a:solidFill>
                  <a:srgbClr val="56533A"/>
                </a:solidFill>
                <a:latin typeface="Hoefler Text"/>
                <a:ea typeface="Hoefler Text"/>
                <a:cs typeface="Hoefler Text"/>
                <a:sym typeface="Hoefler Text"/>
              </a:defRPr>
            </a:lvl1pPr>
          </a:lstStyle>
          <a:p>
            <a:r>
              <a:t>LISA “boundary conditions” </a:t>
            </a:r>
          </a:p>
        </p:txBody>
      </p:sp>
      <p:pic>
        <p:nvPicPr>
          <p:cNvPr id="352" name="LISA-partners.jpg" descr="LISA-partners.jpg"/>
          <p:cNvPicPr>
            <a:picLocks noChangeAspect="1"/>
          </p:cNvPicPr>
          <p:nvPr/>
        </p:nvPicPr>
        <p:blipFill>
          <a:blip r:embed="rId2"/>
          <a:stretch>
            <a:fillRect/>
          </a:stretch>
        </p:blipFill>
        <p:spPr>
          <a:xfrm>
            <a:off x="5523494" y="1315998"/>
            <a:ext cx="13004801" cy="5250311"/>
          </a:xfrm>
          <a:prstGeom prst="rect">
            <a:avLst/>
          </a:prstGeom>
          <a:ln w="12700">
            <a:miter lim="400000"/>
          </a:ln>
        </p:spPr>
      </p:pic>
      <p:grpSp>
        <p:nvGrpSpPr>
          <p:cNvPr id="355" name="Group"/>
          <p:cNvGrpSpPr/>
          <p:nvPr/>
        </p:nvGrpSpPr>
        <p:grpSpPr>
          <a:xfrm>
            <a:off x="-183966" y="6763836"/>
            <a:ext cx="24419720" cy="5681137"/>
            <a:chOff x="0" y="0"/>
            <a:chExt cx="24419718" cy="5681136"/>
          </a:xfrm>
        </p:grpSpPr>
        <p:pic>
          <p:nvPicPr>
            <p:cNvPr id="353" name="LISA-major-contributions.jpg" descr="LISA-major-contributions.jpg"/>
            <p:cNvPicPr>
              <a:picLocks noChangeAspect="1"/>
            </p:cNvPicPr>
            <p:nvPr/>
          </p:nvPicPr>
          <p:blipFill>
            <a:blip r:embed="rId3"/>
            <a:srcRect/>
            <a:stretch>
              <a:fillRect/>
            </a:stretch>
          </p:blipFill>
          <p:spPr>
            <a:xfrm>
              <a:off x="0" y="0"/>
              <a:ext cx="24419719" cy="5681137"/>
            </a:xfrm>
            <a:prstGeom prst="rect">
              <a:avLst/>
            </a:prstGeom>
            <a:ln w="12700" cap="flat">
              <a:noFill/>
              <a:miter lim="400000"/>
            </a:ln>
            <a:effectLst/>
          </p:spPr>
        </p:pic>
        <p:sp>
          <p:nvSpPr>
            <p:cNvPr id="354" name="Main Instrumental Contributions"/>
            <p:cNvSpPr txBox="1"/>
            <p:nvPr/>
          </p:nvSpPr>
          <p:spPr>
            <a:xfrm>
              <a:off x="10770066" y="2840632"/>
              <a:ext cx="7049634" cy="21693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lnSpc>
                  <a:spcPct val="100000"/>
                </a:lnSpc>
                <a:spcBef>
                  <a:spcPts val="0"/>
                </a:spcBef>
                <a:buClr>
                  <a:srgbClr val="FF2600"/>
                </a:buClr>
                <a:defRPr sz="5300" b="1">
                  <a:solidFill>
                    <a:srgbClr val="AA7942"/>
                  </a:solidFill>
                  <a:latin typeface="Arial"/>
                  <a:ea typeface="Arial"/>
                  <a:cs typeface="Arial"/>
                  <a:sym typeface="Arial"/>
                </a:defRPr>
              </a:lvl1pPr>
            </a:lstStyle>
            <a:p>
              <a:pPr>
                <a:defRPr>
                  <a:solidFill>
                    <a:srgbClr val="000000"/>
                  </a:solidFill>
                  <a:latin typeface="Gill Sans"/>
                  <a:ea typeface="Gill Sans"/>
                  <a:cs typeface="Gill Sans"/>
                  <a:sym typeface="Gill Sans"/>
                </a:defRPr>
              </a:pPr>
              <a:r>
                <a:rPr>
                  <a:solidFill>
                    <a:srgbClr val="AA7942"/>
                  </a:solidFill>
                  <a:latin typeface="Arial"/>
                  <a:ea typeface="Arial"/>
                  <a:cs typeface="Arial"/>
                  <a:sym typeface="Arial"/>
                </a:rPr>
                <a:t>Main Instrumental Contributions</a:t>
              </a:r>
            </a:p>
          </p:txBody>
        </p:sp>
      </p:grpSp>
      <p:pic>
        <p:nvPicPr>
          <p:cNvPr id="356" name="Small_Lisa_logo.jpg" descr="Small_Lisa_logo.jpg"/>
          <p:cNvPicPr>
            <a:picLocks noChangeAspect="1"/>
          </p:cNvPicPr>
          <p:nvPr/>
        </p:nvPicPr>
        <p:blipFill>
          <a:blip r:embed="rId4"/>
          <a:stretch>
            <a:fillRect/>
          </a:stretch>
        </p:blipFill>
        <p:spPr>
          <a:xfrm>
            <a:off x="-1" y="0"/>
            <a:ext cx="2768601" cy="2768601"/>
          </a:xfrm>
          <a:prstGeom prst="rect">
            <a:avLst/>
          </a:prstGeom>
          <a:ln w="12700">
            <a:miter lim="400000"/>
          </a:ln>
        </p:spPr>
      </p:pic>
      <p:sp>
        <p:nvSpPr>
          <p:cNvPr id="357" name="Main Players"/>
          <p:cNvSpPr txBox="1"/>
          <p:nvPr/>
        </p:nvSpPr>
        <p:spPr>
          <a:xfrm>
            <a:off x="19282962" y="3532440"/>
            <a:ext cx="4052498" cy="81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584200">
              <a:lnSpc>
                <a:spcPct val="100000"/>
              </a:lnSpc>
              <a:spcBef>
                <a:spcPts val="0"/>
              </a:spcBef>
              <a:buClr>
                <a:srgbClr val="FF2600"/>
              </a:buClr>
              <a:defRPr sz="5000" b="1">
                <a:solidFill>
                  <a:srgbClr val="AA7942"/>
                </a:solidFill>
                <a:latin typeface="Arial"/>
                <a:ea typeface="Arial"/>
                <a:cs typeface="Arial"/>
                <a:sym typeface="Arial"/>
              </a:defRPr>
            </a:lvl1pPr>
          </a:lstStyle>
          <a:p>
            <a:pPr>
              <a:defRPr>
                <a:solidFill>
                  <a:srgbClr val="000000"/>
                </a:solidFill>
                <a:latin typeface="Gill Sans"/>
                <a:ea typeface="Gill Sans"/>
                <a:cs typeface="Gill Sans"/>
                <a:sym typeface="Gill Sans"/>
              </a:defRPr>
            </a:pPr>
            <a:r>
              <a:rPr>
                <a:solidFill>
                  <a:srgbClr val="AA7942"/>
                </a:solidFill>
                <a:latin typeface="Arial"/>
                <a:ea typeface="Arial"/>
                <a:cs typeface="Arial"/>
                <a:sym typeface="Arial"/>
              </a:rPr>
              <a:t>Main Players</a:t>
            </a:r>
          </a:p>
        </p:txBody>
      </p:sp>
      <p:grpSp>
        <p:nvGrpSpPr>
          <p:cNvPr id="361" name="Group"/>
          <p:cNvGrpSpPr/>
          <p:nvPr/>
        </p:nvGrpSpPr>
        <p:grpSpPr>
          <a:xfrm>
            <a:off x="18355572" y="6457429"/>
            <a:ext cx="5907279" cy="5174111"/>
            <a:chOff x="0" y="0"/>
            <a:chExt cx="5907277" cy="5174110"/>
          </a:xfrm>
        </p:grpSpPr>
        <p:pic>
          <p:nvPicPr>
            <p:cNvPr id="358" name="AEI-MCIU-Resilencia2.jpg" descr="AEI-MCIU-Resilencia2.jpg"/>
            <p:cNvPicPr>
              <a:picLocks noChangeAspect="1"/>
            </p:cNvPicPr>
            <p:nvPr/>
          </p:nvPicPr>
          <p:blipFill>
            <a:blip r:embed="rId5"/>
            <a:stretch>
              <a:fillRect/>
            </a:stretch>
          </p:blipFill>
          <p:spPr>
            <a:xfrm>
              <a:off x="282119" y="2587054"/>
              <a:ext cx="5343040" cy="857027"/>
            </a:xfrm>
            <a:prstGeom prst="rect">
              <a:avLst/>
            </a:prstGeom>
            <a:ln w="12700" cap="flat">
              <a:noFill/>
              <a:miter lim="400000"/>
            </a:ln>
            <a:effectLst/>
          </p:spPr>
        </p:pic>
        <p:pic>
          <p:nvPicPr>
            <p:cNvPr id="359" name="AEE_GOBWeb_MDEF_MCIN_AEE.png" descr="AEE_GOBWeb_MDEF_MCIN_AEE.png"/>
            <p:cNvPicPr>
              <a:picLocks noChangeAspect="1"/>
            </p:cNvPicPr>
            <p:nvPr/>
          </p:nvPicPr>
          <p:blipFill>
            <a:blip r:embed="rId6"/>
            <a:stretch>
              <a:fillRect/>
            </a:stretch>
          </p:blipFill>
          <p:spPr>
            <a:xfrm>
              <a:off x="244019" y="3482180"/>
              <a:ext cx="5502411" cy="1071402"/>
            </a:xfrm>
            <a:prstGeom prst="rect">
              <a:avLst/>
            </a:prstGeom>
            <a:ln w="12700" cap="flat">
              <a:noFill/>
              <a:miter lim="400000"/>
            </a:ln>
            <a:effectLst/>
          </p:spPr>
        </p:pic>
        <p:sp>
          <p:nvSpPr>
            <p:cNvPr id="360" name="Rounded Rectangle"/>
            <p:cNvSpPr/>
            <p:nvPr/>
          </p:nvSpPr>
          <p:spPr>
            <a:xfrm>
              <a:off x="0" y="0"/>
              <a:ext cx="5907278" cy="5174111"/>
            </a:xfrm>
            <a:prstGeom prst="roundRect">
              <a:avLst>
                <a:gd name="adj" fmla="val 13154"/>
              </a:avLst>
            </a:prstGeom>
            <a:solidFill>
              <a:schemeClr val="accent4">
                <a:hueOff val="-858837"/>
                <a:lumOff val="-9791"/>
                <a:alpha val="13479"/>
              </a:schemeClr>
            </a:solidFill>
            <a:ln w="76200" cap="flat">
              <a:solidFill>
                <a:srgbClr val="011993">
                  <a:alpha val="13479"/>
                </a:srgbClr>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Small_Lisa_logo.jpg" descr="Small_Lisa_logo.jpg"/>
          <p:cNvPicPr>
            <a:picLocks noChangeAspect="1"/>
          </p:cNvPicPr>
          <p:nvPr/>
        </p:nvPicPr>
        <p:blipFill>
          <a:blip r:embed="rId2"/>
          <a:stretch>
            <a:fillRect/>
          </a:stretch>
        </p:blipFill>
        <p:spPr>
          <a:xfrm>
            <a:off x="21918085" y="-12701"/>
            <a:ext cx="2465916" cy="2465916"/>
          </a:xfrm>
          <a:prstGeom prst="rect">
            <a:avLst/>
          </a:prstGeom>
          <a:ln w="12700">
            <a:miter lim="400000"/>
          </a:ln>
        </p:spPr>
      </p:pic>
      <p:sp>
        <p:nvSpPr>
          <p:cNvPr id="412" name="Passive Orbits"/>
          <p:cNvSpPr txBox="1"/>
          <p:nvPr/>
        </p:nvSpPr>
        <p:spPr>
          <a:xfrm>
            <a:off x="20005547" y="6317607"/>
            <a:ext cx="4302253" cy="820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rgbClr val="FFFFFF"/>
                </a:solidFill>
              </a:defRPr>
            </a:lvl1pPr>
          </a:lstStyle>
          <a:p>
            <a:r>
              <a:t>Passive Orbits</a:t>
            </a:r>
          </a:p>
        </p:txBody>
      </p:sp>
      <p:sp>
        <p:nvSpPr>
          <p:cNvPr id="413" name="LISA after the selection: Future Missions Department"/>
          <p:cNvSpPr txBox="1"/>
          <p:nvPr/>
        </p:nvSpPr>
        <p:spPr>
          <a:xfrm>
            <a:off x="76200" y="1129861"/>
            <a:ext cx="24201364"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584200">
              <a:lnSpc>
                <a:spcPct val="100000"/>
              </a:lnSpc>
              <a:spcBef>
                <a:spcPts val="0"/>
              </a:spcBef>
              <a:buClr>
                <a:schemeClr val="accent3">
                  <a:hueOff val="914338"/>
                  <a:satOff val="31515"/>
                  <a:lumOff val="-30790"/>
                </a:schemeClr>
              </a:buClr>
              <a:buSzPct val="80000"/>
              <a:buFont typeface="Zapf Dingbats"/>
              <a:buChar char="✤"/>
              <a:defRPr sz="5800" b="1">
                <a:solidFill>
                  <a:srgbClr val="0433FF"/>
                </a:solidFill>
                <a:latin typeface="Gill Sans"/>
                <a:ea typeface="Gill Sans"/>
                <a:cs typeface="Gill Sans"/>
                <a:sym typeface="Gill Sans"/>
              </a:defRPr>
            </a:lvl1pPr>
          </a:lstStyle>
          <a:p>
            <a:r>
              <a:t> LISA after the selection: Future Missions Department</a:t>
            </a:r>
          </a:p>
        </p:txBody>
      </p:sp>
      <p:sp>
        <p:nvSpPr>
          <p:cNvPr id="414" name="2017-2024:  LISA went through the Mission Preparation Phase: The Assessment Phase (Phases 0 and A) and Definition Phase (Phase B1), separated by the Mission Formulation Review."/>
          <p:cNvSpPr txBox="1"/>
          <p:nvPr/>
        </p:nvSpPr>
        <p:spPr>
          <a:xfrm>
            <a:off x="76200" y="2447598"/>
            <a:ext cx="24384001" cy="1501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lnSpc>
                <a:spcPct val="100000"/>
              </a:lnSpc>
              <a:spcBef>
                <a:spcPts val="0"/>
              </a:spcBef>
              <a:buClr>
                <a:srgbClr val="0433FF"/>
              </a:buClr>
              <a:buSzPct val="75000"/>
              <a:buFont typeface="Zapf Dingbats"/>
              <a:buChar char="✴"/>
              <a:defRPr>
                <a:latin typeface="Gill Sans"/>
                <a:ea typeface="Gill Sans"/>
                <a:cs typeface="Gill Sans"/>
                <a:sym typeface="Gill Sans"/>
              </a:defRPr>
            </a:pPr>
            <a:r>
              <a:t> </a:t>
            </a:r>
            <a:r>
              <a:rPr b="1"/>
              <a:t>2017-2024</a:t>
            </a:r>
            <a:r>
              <a:t>:  LISA went through the </a:t>
            </a:r>
            <a:r>
              <a:rPr b="1"/>
              <a:t>Mission Preparation Phase</a:t>
            </a:r>
            <a:r>
              <a:t>: The Assessment Phase (Phases 0 and A) and Definition Phase (Phase B1), separated by the Mission Formulation Review.</a:t>
            </a:r>
          </a:p>
        </p:txBody>
      </p:sp>
      <p:sp>
        <p:nvSpPr>
          <p:cNvPr id="415" name="2023-2024:  Mission Adoption Review (independent ESA review): Evaluated the mission definition maturity, technology readiness and implementation risks. A dedicated review panel was devoted to the mission programmatic elements including cost, schedule and"/>
          <p:cNvSpPr txBox="1"/>
          <p:nvPr/>
        </p:nvSpPr>
        <p:spPr>
          <a:xfrm>
            <a:off x="76200" y="2444750"/>
            <a:ext cx="24384001" cy="3596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lnSpc>
                <a:spcPct val="100000"/>
              </a:lnSpc>
              <a:spcBef>
                <a:spcPts val="0"/>
              </a:spcBef>
              <a:buClr>
                <a:srgbClr val="0433FF"/>
              </a:buClr>
              <a:buSzPct val="75000"/>
              <a:buFont typeface="Zapf Dingbats"/>
              <a:buChar char="✴"/>
              <a:defRPr>
                <a:latin typeface="Gill Sans"/>
                <a:ea typeface="Gill Sans"/>
                <a:cs typeface="Gill Sans"/>
                <a:sym typeface="Gill Sans"/>
              </a:defRPr>
            </a:pPr>
            <a:r>
              <a:t> </a:t>
            </a:r>
            <a:r>
              <a:rPr b="1"/>
              <a:t>2023-2024</a:t>
            </a:r>
            <a:r>
              <a:t>:  </a:t>
            </a:r>
            <a:r>
              <a:rPr b="1"/>
              <a:t>Mission Adoption Review</a:t>
            </a:r>
            <a:r>
              <a:t> (independent ESA review): Evaluated the mission definition maturity, technology readiness and implementation risks. A dedicated review panel was devoted to the mission programmatic elements including cost, schedule and interfaces with partners. Results are made available to the SPC and constitute, together with SSAC scientific assessment, the basis of ESA's recommendation to the SPC to implement the mission.</a:t>
            </a:r>
          </a:p>
        </p:txBody>
      </p:sp>
      <p:pic>
        <p:nvPicPr>
          <p:cNvPr id="416" name="Phases of LISA mission.jpg" descr="Phases of LISA mission.jpg"/>
          <p:cNvPicPr>
            <a:picLocks noChangeAspect="1"/>
          </p:cNvPicPr>
          <p:nvPr/>
        </p:nvPicPr>
        <p:blipFill>
          <a:blip r:embed="rId3"/>
          <a:stretch>
            <a:fillRect/>
          </a:stretch>
        </p:blipFill>
        <p:spPr>
          <a:xfrm>
            <a:off x="76200" y="6191301"/>
            <a:ext cx="24384001" cy="6451201"/>
          </a:xfrm>
          <a:prstGeom prst="rect">
            <a:avLst/>
          </a:prstGeom>
          <a:ln w="12700">
            <a:miter lim="400000"/>
          </a:ln>
        </p:spPr>
      </p:pic>
      <p:sp>
        <p:nvSpPr>
          <p:cNvPr id="418" name="How did we get here?"/>
          <p:cNvSpPr txBox="1"/>
          <p:nvPr/>
        </p:nvSpPr>
        <p:spPr>
          <a:xfrm>
            <a:off x="3110507" y="-114300"/>
            <a:ext cx="18198704" cy="1315999"/>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ctr" defTabSz="642937">
              <a:lnSpc>
                <a:spcPct val="100000"/>
              </a:lnSpc>
              <a:spcBef>
                <a:spcPts val="0"/>
              </a:spcBef>
              <a:defRPr sz="7200" b="1">
                <a:solidFill>
                  <a:srgbClr val="56533A"/>
                </a:solidFill>
                <a:latin typeface="Hoefler Text"/>
                <a:ea typeface="Hoefler Text"/>
                <a:cs typeface="Hoefler Text"/>
                <a:sym typeface="Hoefler Text"/>
              </a:defRPr>
            </a:lvl1pPr>
          </a:lstStyle>
          <a:p>
            <a:r>
              <a:t>How did we get here?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414"/>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1" animBg="1" advAuto="0"/>
      <p:bldP spid="414" grpId="2" animBg="1" advAuto="0"/>
      <p:bldP spid="415"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 name="LISA_logo-1024x1024.png" descr="LISA_logo-1024x1024.png"/>
          <p:cNvPicPr>
            <a:picLocks noChangeAspect="1"/>
          </p:cNvPicPr>
          <p:nvPr/>
        </p:nvPicPr>
        <p:blipFill>
          <a:blip r:embed="rId2"/>
          <a:stretch>
            <a:fillRect/>
          </a:stretch>
        </p:blipFill>
        <p:spPr>
          <a:xfrm>
            <a:off x="0" y="1030554"/>
            <a:ext cx="3944163" cy="3944163"/>
          </a:xfrm>
          <a:prstGeom prst="rect">
            <a:avLst/>
          </a:prstGeom>
          <a:ln w="12700">
            <a:miter lim="400000"/>
          </a:ln>
        </p:spPr>
      </p:pic>
      <p:pic>
        <p:nvPicPr>
          <p:cNvPr id="749" name="management-smp.png" descr="management-smp.png"/>
          <p:cNvPicPr>
            <a:picLocks noChangeAspect="1"/>
          </p:cNvPicPr>
          <p:nvPr/>
        </p:nvPicPr>
        <p:blipFill>
          <a:blip r:embed="rId3"/>
          <a:stretch>
            <a:fillRect/>
          </a:stretch>
        </p:blipFill>
        <p:spPr>
          <a:xfrm>
            <a:off x="3753444" y="1145631"/>
            <a:ext cx="18834410" cy="11539815"/>
          </a:xfrm>
          <a:prstGeom prst="rect">
            <a:avLst/>
          </a:prstGeom>
          <a:ln w="12700">
            <a:miter lim="400000"/>
          </a:ln>
        </p:spPr>
      </p:pic>
      <p:sp>
        <p:nvSpPr>
          <p:cNvPr id="750" name="According to the SMP"/>
          <p:cNvSpPr txBox="1"/>
          <p:nvPr/>
        </p:nvSpPr>
        <p:spPr>
          <a:xfrm>
            <a:off x="0" y="6774455"/>
            <a:ext cx="5772259" cy="3468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defTabSz="821531">
              <a:lnSpc>
                <a:spcPct val="100000"/>
              </a:lnSpc>
              <a:spcBef>
                <a:spcPts val="0"/>
              </a:spcBef>
              <a:buClr>
                <a:srgbClr val="FF2600"/>
              </a:buClr>
              <a:defRPr sz="4600" b="1">
                <a:solidFill>
                  <a:srgbClr val="AA7942"/>
                </a:solidFill>
                <a:latin typeface="Arial"/>
                <a:ea typeface="Arial"/>
                <a:cs typeface="Arial"/>
                <a:sym typeface="Arial"/>
              </a:defRPr>
            </a:lvl1pPr>
          </a:lstStyle>
          <a:p>
            <a:pPr>
              <a:defRPr sz="5000">
                <a:solidFill>
                  <a:srgbClr val="000000"/>
                </a:solidFill>
                <a:latin typeface="Gill Sans"/>
                <a:ea typeface="Gill Sans"/>
                <a:cs typeface="Gill Sans"/>
                <a:sym typeface="Gill Sans"/>
              </a:defRPr>
            </a:pPr>
            <a:r>
              <a:rPr sz="5400" dirty="0">
                <a:solidFill>
                  <a:srgbClr val="AA7942"/>
                </a:solidFill>
                <a:latin typeface="Arial"/>
                <a:ea typeface="Arial"/>
                <a:cs typeface="Arial"/>
                <a:sym typeface="Arial"/>
              </a:rPr>
              <a:t>According to the </a:t>
            </a:r>
            <a:endParaRPr lang="en-US" sz="5400" dirty="0">
              <a:solidFill>
                <a:srgbClr val="AA7942"/>
              </a:solidFill>
              <a:latin typeface="Arial"/>
              <a:ea typeface="Arial"/>
              <a:cs typeface="Arial"/>
              <a:sym typeface="Arial"/>
            </a:endParaRPr>
          </a:p>
          <a:p>
            <a:pPr>
              <a:defRPr sz="5000">
                <a:solidFill>
                  <a:srgbClr val="000000"/>
                </a:solidFill>
                <a:latin typeface="Gill Sans"/>
                <a:ea typeface="Gill Sans"/>
                <a:cs typeface="Gill Sans"/>
                <a:sym typeface="Gill Sans"/>
              </a:defRPr>
            </a:pPr>
            <a:r>
              <a:rPr sz="5400" dirty="0">
                <a:solidFill>
                  <a:srgbClr val="AA7942"/>
                </a:solidFill>
                <a:latin typeface="Arial"/>
                <a:ea typeface="Arial"/>
                <a:cs typeface="Arial"/>
                <a:sym typeface="Arial"/>
              </a:rPr>
              <a:t>S</a:t>
            </a:r>
            <a:r>
              <a:rPr lang="en-US" sz="5400" dirty="0">
                <a:solidFill>
                  <a:srgbClr val="AA7942"/>
                </a:solidFill>
                <a:latin typeface="Arial"/>
                <a:ea typeface="Arial"/>
                <a:cs typeface="Arial"/>
                <a:sym typeface="Arial"/>
              </a:rPr>
              <a:t>cience </a:t>
            </a:r>
          </a:p>
          <a:p>
            <a:pPr>
              <a:defRPr sz="5000">
                <a:solidFill>
                  <a:srgbClr val="000000"/>
                </a:solidFill>
                <a:latin typeface="Gill Sans"/>
                <a:ea typeface="Gill Sans"/>
                <a:cs typeface="Gill Sans"/>
                <a:sym typeface="Gill Sans"/>
              </a:defRPr>
            </a:pPr>
            <a:r>
              <a:rPr sz="5400" dirty="0">
                <a:solidFill>
                  <a:srgbClr val="AA7942"/>
                </a:solidFill>
                <a:latin typeface="Arial"/>
                <a:ea typeface="Arial"/>
                <a:cs typeface="Arial"/>
                <a:sym typeface="Arial"/>
              </a:rPr>
              <a:t>M</a:t>
            </a:r>
            <a:r>
              <a:rPr lang="en-US" sz="5400" dirty="0">
                <a:solidFill>
                  <a:srgbClr val="AA7942"/>
                </a:solidFill>
                <a:latin typeface="Arial"/>
                <a:ea typeface="Arial"/>
                <a:cs typeface="Arial"/>
                <a:sym typeface="Arial"/>
              </a:rPr>
              <a:t>anagement</a:t>
            </a:r>
          </a:p>
          <a:p>
            <a:pPr>
              <a:defRPr sz="5000">
                <a:solidFill>
                  <a:srgbClr val="000000"/>
                </a:solidFill>
                <a:latin typeface="Gill Sans"/>
                <a:ea typeface="Gill Sans"/>
                <a:cs typeface="Gill Sans"/>
                <a:sym typeface="Gill Sans"/>
              </a:defRPr>
            </a:pPr>
            <a:r>
              <a:rPr sz="5400" dirty="0">
                <a:solidFill>
                  <a:srgbClr val="AA7942"/>
                </a:solidFill>
                <a:latin typeface="Arial"/>
                <a:ea typeface="Arial"/>
                <a:cs typeface="Arial"/>
                <a:sym typeface="Arial"/>
              </a:rPr>
              <a:t>P</a:t>
            </a:r>
            <a:r>
              <a:rPr lang="en-US" sz="5400" dirty="0">
                <a:solidFill>
                  <a:srgbClr val="AA7942"/>
                </a:solidFill>
                <a:latin typeface="Arial"/>
                <a:ea typeface="Arial"/>
                <a:cs typeface="Arial"/>
                <a:sym typeface="Arial"/>
              </a:rPr>
              <a:t>lan (SMP)</a:t>
            </a:r>
            <a:endParaRPr sz="5400" dirty="0">
              <a:solidFill>
                <a:srgbClr val="AA7942"/>
              </a:solidFill>
              <a:latin typeface="Arial"/>
              <a:ea typeface="Arial"/>
              <a:cs typeface="Arial"/>
              <a:sym typeface="Arial"/>
            </a:endParaRPr>
          </a:p>
        </p:txBody>
      </p:sp>
      <p:sp>
        <p:nvSpPr>
          <p:cNvPr id="751" name="LISA Management Structure (Implementation Phase)"/>
          <p:cNvSpPr txBox="1"/>
          <p:nvPr/>
        </p:nvSpPr>
        <p:spPr>
          <a:xfrm>
            <a:off x="1796146" y="-1"/>
            <a:ext cx="20459497" cy="1316000"/>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ctr" defTabSz="642937">
              <a:lnSpc>
                <a:spcPct val="100000"/>
              </a:lnSpc>
              <a:spcBef>
                <a:spcPts val="0"/>
              </a:spcBef>
              <a:defRPr sz="5500" b="1">
                <a:solidFill>
                  <a:srgbClr val="56533A"/>
                </a:solidFill>
                <a:latin typeface="Hoefler Text"/>
                <a:ea typeface="Hoefler Text"/>
                <a:cs typeface="Hoefler Text"/>
                <a:sym typeface="Hoefler Text"/>
              </a:defRPr>
            </a:lvl1pPr>
          </a:lstStyle>
          <a:p>
            <a:r>
              <a:t>LISA Management Structure (Implementation Phase)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 name="LISA_logo-1024x1024.png" descr="LISA_logo-1024x1024.png"/>
          <p:cNvPicPr>
            <a:picLocks noChangeAspect="1"/>
          </p:cNvPicPr>
          <p:nvPr/>
        </p:nvPicPr>
        <p:blipFill>
          <a:blip r:embed="rId2"/>
          <a:stretch>
            <a:fillRect/>
          </a:stretch>
        </p:blipFill>
        <p:spPr>
          <a:xfrm>
            <a:off x="20152965" y="8670084"/>
            <a:ext cx="3944163" cy="3944163"/>
          </a:xfrm>
          <a:prstGeom prst="rect">
            <a:avLst/>
          </a:prstGeom>
          <a:ln w="12700">
            <a:miter lim="400000"/>
          </a:ln>
        </p:spPr>
      </p:pic>
      <p:sp>
        <p:nvSpPr>
          <p:cNvPr id="750" name="According to the SMP"/>
          <p:cNvSpPr txBox="1"/>
          <p:nvPr/>
        </p:nvSpPr>
        <p:spPr>
          <a:xfrm>
            <a:off x="-1" y="11697214"/>
            <a:ext cx="24097129" cy="975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defTabSz="821531">
              <a:lnSpc>
                <a:spcPct val="100000"/>
              </a:lnSpc>
              <a:spcBef>
                <a:spcPts val="0"/>
              </a:spcBef>
              <a:buClr>
                <a:srgbClr val="FF2600"/>
              </a:buClr>
              <a:defRPr sz="4600" b="1">
                <a:solidFill>
                  <a:srgbClr val="AA7942"/>
                </a:solidFill>
                <a:latin typeface="Arial"/>
                <a:ea typeface="Arial"/>
                <a:cs typeface="Arial"/>
                <a:sym typeface="Arial"/>
              </a:defRPr>
            </a:lvl1pPr>
          </a:lstStyle>
          <a:p>
            <a:pPr>
              <a:defRPr sz="5000">
                <a:solidFill>
                  <a:srgbClr val="000000"/>
                </a:solidFill>
                <a:latin typeface="Gill Sans"/>
                <a:ea typeface="Gill Sans"/>
                <a:cs typeface="Gill Sans"/>
                <a:sym typeface="Gill Sans"/>
              </a:defRPr>
            </a:pPr>
            <a:r>
              <a:rPr sz="5400" dirty="0">
                <a:solidFill>
                  <a:srgbClr val="AA7942"/>
                </a:solidFill>
                <a:latin typeface="Arial"/>
                <a:ea typeface="Arial"/>
                <a:cs typeface="Arial"/>
                <a:sym typeface="Arial"/>
              </a:rPr>
              <a:t>According to the S</a:t>
            </a:r>
            <a:r>
              <a:rPr lang="en-US" sz="5400" dirty="0">
                <a:solidFill>
                  <a:srgbClr val="AA7942"/>
                </a:solidFill>
                <a:latin typeface="Arial"/>
                <a:ea typeface="Arial"/>
                <a:cs typeface="Arial"/>
                <a:sym typeface="Arial"/>
              </a:rPr>
              <a:t>cience </a:t>
            </a:r>
            <a:r>
              <a:rPr sz="5400" dirty="0">
                <a:solidFill>
                  <a:srgbClr val="AA7942"/>
                </a:solidFill>
                <a:latin typeface="Arial"/>
                <a:ea typeface="Arial"/>
                <a:cs typeface="Arial"/>
                <a:sym typeface="Arial"/>
              </a:rPr>
              <a:t>M</a:t>
            </a:r>
            <a:r>
              <a:rPr lang="en-US" sz="5400" dirty="0">
                <a:solidFill>
                  <a:srgbClr val="AA7942"/>
                </a:solidFill>
                <a:latin typeface="Arial"/>
                <a:ea typeface="Arial"/>
                <a:cs typeface="Arial"/>
                <a:sym typeface="Arial"/>
              </a:rPr>
              <a:t>anagement </a:t>
            </a:r>
            <a:r>
              <a:rPr sz="5400" dirty="0">
                <a:solidFill>
                  <a:srgbClr val="AA7942"/>
                </a:solidFill>
                <a:latin typeface="Arial"/>
                <a:ea typeface="Arial"/>
                <a:cs typeface="Arial"/>
                <a:sym typeface="Arial"/>
              </a:rPr>
              <a:t>P</a:t>
            </a:r>
            <a:r>
              <a:rPr lang="en-US" sz="5400" dirty="0">
                <a:solidFill>
                  <a:srgbClr val="AA7942"/>
                </a:solidFill>
                <a:latin typeface="Arial"/>
                <a:ea typeface="Arial"/>
                <a:cs typeface="Arial"/>
                <a:sym typeface="Arial"/>
              </a:rPr>
              <a:t>lan (SMP)</a:t>
            </a:r>
            <a:endParaRPr sz="5400" dirty="0">
              <a:solidFill>
                <a:srgbClr val="AA7942"/>
              </a:solidFill>
              <a:latin typeface="Arial"/>
              <a:ea typeface="Arial"/>
              <a:cs typeface="Arial"/>
              <a:sym typeface="Arial"/>
            </a:endParaRPr>
          </a:p>
        </p:txBody>
      </p:sp>
      <p:sp>
        <p:nvSpPr>
          <p:cNvPr id="2" name="LISA Management Structure (Operations  Phase)">
            <a:extLst>
              <a:ext uri="{FF2B5EF4-FFF2-40B4-BE49-F238E27FC236}">
                <a16:creationId xmlns:a16="http://schemas.microsoft.com/office/drawing/2014/main" id="{DE9495E1-8AC1-A7ED-7E63-C78038A8EF73}"/>
              </a:ext>
            </a:extLst>
          </p:cNvPr>
          <p:cNvSpPr txBox="1"/>
          <p:nvPr/>
        </p:nvSpPr>
        <p:spPr>
          <a:xfrm>
            <a:off x="1796146" y="-1"/>
            <a:ext cx="20459497" cy="1316000"/>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ctr" defTabSz="642937">
              <a:lnSpc>
                <a:spcPct val="100000"/>
              </a:lnSpc>
              <a:spcBef>
                <a:spcPts val="0"/>
              </a:spcBef>
              <a:defRPr sz="5500" b="1">
                <a:solidFill>
                  <a:srgbClr val="56533A"/>
                </a:solidFill>
                <a:latin typeface="Hoefler Text"/>
                <a:ea typeface="Hoefler Text"/>
                <a:cs typeface="Hoefler Text"/>
                <a:sym typeface="Hoefler Text"/>
              </a:defRPr>
            </a:lvl1pPr>
          </a:lstStyle>
          <a:p>
            <a:r>
              <a:rPr dirty="0"/>
              <a:t>LISA Management Structure (Operations  Phase)</a:t>
            </a:r>
          </a:p>
        </p:txBody>
      </p:sp>
      <p:pic>
        <p:nvPicPr>
          <p:cNvPr id="3" name="management-smp-operations.png" descr="management-smp-operations.png">
            <a:extLst>
              <a:ext uri="{FF2B5EF4-FFF2-40B4-BE49-F238E27FC236}">
                <a16:creationId xmlns:a16="http://schemas.microsoft.com/office/drawing/2014/main" id="{64743E25-3CCA-616B-19B8-47DFF4A1BFE8}"/>
              </a:ext>
            </a:extLst>
          </p:cNvPr>
          <p:cNvPicPr>
            <a:picLocks noChangeAspect="1"/>
          </p:cNvPicPr>
          <p:nvPr/>
        </p:nvPicPr>
        <p:blipFill>
          <a:blip r:embed="rId3"/>
          <a:stretch>
            <a:fillRect/>
          </a:stretch>
        </p:blipFill>
        <p:spPr>
          <a:xfrm>
            <a:off x="-1" y="1263117"/>
            <a:ext cx="24097128" cy="9919348"/>
          </a:xfrm>
          <a:prstGeom prst="rect">
            <a:avLst/>
          </a:prstGeom>
          <a:ln w="12700">
            <a:miter lim="400000"/>
          </a:ln>
        </p:spPr>
      </p:pic>
    </p:spTree>
    <p:extLst>
      <p:ext uri="{BB962C8B-B14F-4D97-AF65-F5344CB8AC3E}">
        <p14:creationId xmlns:p14="http://schemas.microsoft.com/office/powerpoint/2010/main" val="196826248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LISA Scientific Operations"/>
          <p:cNvSpPr txBox="1"/>
          <p:nvPr/>
        </p:nvSpPr>
        <p:spPr>
          <a:xfrm>
            <a:off x="3110507" y="-1"/>
            <a:ext cx="18198704" cy="1316000"/>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ctr" defTabSz="642937">
              <a:lnSpc>
                <a:spcPct val="100000"/>
              </a:lnSpc>
              <a:spcBef>
                <a:spcPts val="0"/>
              </a:spcBef>
              <a:defRPr sz="5800" b="1">
                <a:solidFill>
                  <a:srgbClr val="56533A"/>
                </a:solidFill>
                <a:latin typeface="Hoefler Text"/>
                <a:ea typeface="Hoefler Text"/>
                <a:cs typeface="Hoefler Text"/>
                <a:sym typeface="Hoefler Text"/>
              </a:defRPr>
            </a:lvl1pPr>
          </a:lstStyle>
          <a:p>
            <a:r>
              <a:t>LISA Scientific Operations</a:t>
            </a:r>
          </a:p>
        </p:txBody>
      </p:sp>
      <p:pic>
        <p:nvPicPr>
          <p:cNvPr id="698" name="MLA-1.jpg" descr="MLA-1.jpg"/>
          <p:cNvPicPr>
            <a:picLocks noChangeAspect="1"/>
          </p:cNvPicPr>
          <p:nvPr/>
        </p:nvPicPr>
        <p:blipFill>
          <a:blip r:embed="rId2"/>
          <a:stretch>
            <a:fillRect/>
          </a:stretch>
        </p:blipFill>
        <p:spPr>
          <a:xfrm>
            <a:off x="-332211" y="2639801"/>
            <a:ext cx="37724613" cy="2986803"/>
          </a:xfrm>
          <a:prstGeom prst="rect">
            <a:avLst/>
          </a:prstGeom>
          <a:ln w="12700">
            <a:miter lim="400000"/>
          </a:ln>
        </p:spPr>
      </p:pic>
      <p:sp>
        <p:nvSpPr>
          <p:cNvPr id="699" name="Spanish Contribution to the LISA Ground Segment, as established in the Multi-Lateral Agreement (MLA) between ESA and member states:"/>
          <p:cNvSpPr txBox="1"/>
          <p:nvPr/>
        </p:nvSpPr>
        <p:spPr>
          <a:xfrm>
            <a:off x="76200" y="1141201"/>
            <a:ext cx="24307801"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584200">
              <a:lnSpc>
                <a:spcPct val="100000"/>
              </a:lnSpc>
              <a:spcBef>
                <a:spcPts val="0"/>
              </a:spcBef>
              <a:buClr>
                <a:srgbClr val="FF2600"/>
              </a:buClr>
              <a:buSzPct val="75000"/>
              <a:buFont typeface="Zapf Dingbats"/>
              <a:buChar char="✦"/>
              <a:defRPr>
                <a:solidFill>
                  <a:srgbClr val="0433FF"/>
                </a:solidFill>
                <a:latin typeface="Gill Sans"/>
                <a:ea typeface="Gill Sans"/>
                <a:cs typeface="Gill Sans"/>
                <a:sym typeface="Gill Sans"/>
              </a:defRPr>
            </a:lvl1pPr>
          </a:lstStyle>
          <a:p>
            <a:pPr>
              <a:defRPr>
                <a:solidFill>
                  <a:srgbClr val="000000"/>
                </a:solidFill>
              </a:defRPr>
            </a:pPr>
            <a:r>
              <a:rPr>
                <a:solidFill>
                  <a:srgbClr val="0433FF"/>
                </a:solidFill>
              </a:rPr>
              <a:t>  Spanish Contribution to the LISA Ground Segment, as established in the Multi-Lateral Agreement (MLA) between ESA and member states:</a:t>
            </a:r>
          </a:p>
        </p:txBody>
      </p:sp>
      <p:pic>
        <p:nvPicPr>
          <p:cNvPr id="700" name="DDPC final contribution status.pdf" descr="DDPC final contribution status.pdf"/>
          <p:cNvPicPr>
            <a:picLocks noChangeAspect="1"/>
          </p:cNvPicPr>
          <p:nvPr/>
        </p:nvPicPr>
        <p:blipFill>
          <a:blip r:embed="rId3"/>
          <a:srcRect t="10321" b="23605"/>
          <a:stretch>
            <a:fillRect/>
          </a:stretch>
        </p:blipFill>
        <p:spPr>
          <a:xfrm>
            <a:off x="8961047" y="5543791"/>
            <a:ext cx="15125701" cy="7065440"/>
          </a:xfrm>
          <a:prstGeom prst="rect">
            <a:avLst/>
          </a:prstGeom>
          <a:ln w="12700">
            <a:miter lim="400000"/>
          </a:ln>
        </p:spPr>
      </p:pic>
      <p:grpSp>
        <p:nvGrpSpPr>
          <p:cNvPr id="708" name="Group"/>
          <p:cNvGrpSpPr/>
          <p:nvPr/>
        </p:nvGrpSpPr>
        <p:grpSpPr>
          <a:xfrm>
            <a:off x="0" y="5739331"/>
            <a:ext cx="9638398" cy="6536491"/>
            <a:chOff x="0" y="0"/>
            <a:chExt cx="9638397" cy="6536489"/>
          </a:xfrm>
        </p:grpSpPr>
        <p:pic>
          <p:nvPicPr>
            <p:cNvPr id="701" name="LISA_logo-1024x1024.png" descr="LISA_logo-1024x1024.png"/>
            <p:cNvPicPr>
              <a:picLocks noChangeAspect="1"/>
            </p:cNvPicPr>
            <p:nvPr/>
          </p:nvPicPr>
          <p:blipFill>
            <a:blip r:embed="rId4"/>
            <a:stretch>
              <a:fillRect/>
            </a:stretch>
          </p:blipFill>
          <p:spPr>
            <a:xfrm>
              <a:off x="2282402" y="2196041"/>
              <a:ext cx="1829451" cy="1829451"/>
            </a:xfrm>
            <a:prstGeom prst="rect">
              <a:avLst/>
            </a:prstGeom>
            <a:ln w="12700" cap="flat">
              <a:noFill/>
              <a:miter lim="400000"/>
            </a:ln>
            <a:effectLst/>
          </p:spPr>
        </p:pic>
        <p:pic>
          <p:nvPicPr>
            <p:cNvPr id="702" name="DDPC-kick-off-Toulouse-202406.png" descr="DDPC-kick-off-Toulouse-202406.png"/>
            <p:cNvPicPr>
              <a:picLocks noChangeAspect="1"/>
            </p:cNvPicPr>
            <p:nvPr/>
          </p:nvPicPr>
          <p:blipFill>
            <a:blip r:embed="rId5"/>
            <a:stretch>
              <a:fillRect/>
            </a:stretch>
          </p:blipFill>
          <p:spPr>
            <a:xfrm>
              <a:off x="0" y="0"/>
              <a:ext cx="8705590" cy="2237337"/>
            </a:xfrm>
            <a:prstGeom prst="rect">
              <a:avLst/>
            </a:prstGeom>
            <a:ln w="12700" cap="flat">
              <a:noFill/>
              <a:miter lim="400000"/>
            </a:ln>
            <a:effectLst/>
          </p:spPr>
        </p:pic>
        <p:grpSp>
          <p:nvGrpSpPr>
            <p:cNvPr id="705" name="Group"/>
            <p:cNvGrpSpPr/>
            <p:nvPr/>
          </p:nvGrpSpPr>
          <p:grpSpPr>
            <a:xfrm>
              <a:off x="0" y="2161136"/>
              <a:ext cx="2282403" cy="2495982"/>
              <a:chOff x="0" y="0"/>
              <a:chExt cx="2282402" cy="2495980"/>
            </a:xfrm>
          </p:grpSpPr>
          <p:sp>
            <p:nvSpPr>
              <p:cNvPr id="703" name="Rectangle"/>
              <p:cNvSpPr/>
              <p:nvPr/>
            </p:nvSpPr>
            <p:spPr>
              <a:xfrm>
                <a:off x="0" y="47033"/>
                <a:ext cx="2282403" cy="2357953"/>
              </a:xfrm>
              <a:prstGeom prst="rect">
                <a:avLst/>
              </a:prstGeom>
              <a:solidFill>
                <a:srgbClr val="0433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0433FF"/>
                    </a:solidFill>
                    <a:latin typeface="Helvetica Neue Medium"/>
                    <a:ea typeface="Helvetica Neue Medium"/>
                    <a:cs typeface="Helvetica Neue Medium"/>
                    <a:sym typeface="Helvetica Neue Medium"/>
                  </a:defRPr>
                </a:pPr>
                <a:endParaRPr/>
              </a:p>
            </p:txBody>
          </p:sp>
          <p:pic>
            <p:nvPicPr>
              <p:cNvPr id="704" name="CNES-logo_image_en.png" descr="CNES-logo_image_en.png"/>
              <p:cNvPicPr>
                <a:picLocks noChangeAspect="1"/>
              </p:cNvPicPr>
              <p:nvPr/>
            </p:nvPicPr>
            <p:blipFill>
              <a:blip r:embed="rId6"/>
              <a:srcRect l="18140" t="3211" r="12101" b="1874"/>
              <a:stretch>
                <a:fillRect/>
              </a:stretch>
            </p:blipFill>
            <p:spPr>
              <a:xfrm>
                <a:off x="104335" y="0"/>
                <a:ext cx="2063768" cy="2495981"/>
              </a:xfrm>
              <a:prstGeom prst="rect">
                <a:avLst/>
              </a:prstGeom>
              <a:ln w="12700" cap="flat">
                <a:noFill/>
                <a:miter lim="400000"/>
              </a:ln>
              <a:effectLst/>
            </p:spPr>
          </p:pic>
        </p:grpSp>
        <p:sp>
          <p:nvSpPr>
            <p:cNvPr id="706" name="Toulouse (France)"/>
            <p:cNvSpPr txBox="1"/>
            <p:nvPr/>
          </p:nvSpPr>
          <p:spPr>
            <a:xfrm>
              <a:off x="76200" y="4478443"/>
              <a:ext cx="3753600" cy="20580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6700" b="1">
                  <a:solidFill>
                    <a:srgbClr val="0433FF"/>
                  </a:solidFill>
                </a:defRPr>
              </a:pPr>
              <a:r>
                <a:t>Toulouse</a:t>
              </a:r>
              <a:br/>
              <a:r>
                <a:t>(France)</a:t>
              </a:r>
            </a:p>
          </p:txBody>
        </p:sp>
        <p:pic>
          <p:nvPicPr>
            <p:cNvPr id="707" name="2024-DDPC-Group.JPG" descr="2024-DDPC-Group.JPG"/>
            <p:cNvPicPr>
              <a:picLocks noChangeAspect="1"/>
            </p:cNvPicPr>
            <p:nvPr/>
          </p:nvPicPr>
          <p:blipFill>
            <a:blip r:embed="rId7"/>
            <a:stretch>
              <a:fillRect/>
            </a:stretch>
          </p:blipFill>
          <p:spPr>
            <a:xfrm>
              <a:off x="4120553" y="2273806"/>
              <a:ext cx="5517845" cy="4138383"/>
            </a:xfrm>
            <a:prstGeom prst="rect">
              <a:avLst/>
            </a:prstGeom>
            <a:ln w="12700" cap="flat">
              <a:noFill/>
              <a:miter lim="400000"/>
            </a:ln>
            <a:effec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 grpId="1" animBg="1" advAuto="0"/>
      <p:bldP spid="708" grpId="2" animBg="1" advAuto="0"/>
    </p:bldLst>
  </p:timing>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392</Words>
  <Application>Microsoft Macintosh PowerPoint</Application>
  <PresentationFormat>Custom</PresentationFormat>
  <Paragraphs>36</Paragraphs>
  <Slides>10</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vt:i4>
      </vt:variant>
    </vt:vector>
  </HeadingPairs>
  <TitlesOfParts>
    <vt:vector size="24" baseType="lpstr">
      <vt:lpstr>Arial</vt:lpstr>
      <vt:lpstr>Arial Black</vt:lpstr>
      <vt:lpstr>Cambria Math</vt:lpstr>
      <vt:lpstr>Chalkboard</vt:lpstr>
      <vt:lpstr>DIN Alternate Bold</vt:lpstr>
      <vt:lpstr>DIN Condensed Bold</vt:lpstr>
      <vt:lpstr>Gill Sans</vt:lpstr>
      <vt:lpstr>Helvetica</vt:lpstr>
      <vt:lpstr>Helvetica Light</vt:lpstr>
      <vt:lpstr>Helvetica Neue</vt:lpstr>
      <vt:lpstr>Helvetica Neue Medium</vt:lpstr>
      <vt:lpstr>Hoefler Text</vt:lpstr>
      <vt:lpstr>Zapf Dingbats</vt:lpstr>
      <vt:lpstr>21_BasicWhite</vt:lpstr>
      <vt:lpstr>LISA Spain Meeting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LISA Spain Meeting 2024</dc:title>
  <cp:lastModifiedBy>Carlos F Sopuerta</cp:lastModifiedBy>
  <cp:revision>1</cp:revision>
  <dcterms:modified xsi:type="dcterms:W3CDTF">2024-10-14T20:08:35Z</dcterms:modified>
</cp:coreProperties>
</file>