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41" r:id="rId2"/>
    <p:sldId id="450" r:id="rId3"/>
    <p:sldId id="330" r:id="rId4"/>
    <p:sldId id="442" r:id="rId5"/>
    <p:sldId id="398" r:id="rId6"/>
    <p:sldId id="325" r:id="rId7"/>
    <p:sldId id="443" r:id="rId8"/>
    <p:sldId id="452" r:id="rId9"/>
    <p:sldId id="453" r:id="rId10"/>
    <p:sldId id="448" r:id="rId11"/>
    <p:sldId id="444" r:id="rId12"/>
    <p:sldId id="449" r:id="rId13"/>
    <p:sldId id="320" r:id="rId14"/>
    <p:sldId id="338" r:id="rId15"/>
    <p:sldId id="462" r:id="rId16"/>
    <p:sldId id="463" r:id="rId17"/>
    <p:sldId id="477" r:id="rId18"/>
    <p:sldId id="454" r:id="rId19"/>
    <p:sldId id="455" r:id="rId20"/>
    <p:sldId id="457" r:id="rId21"/>
    <p:sldId id="458" r:id="rId22"/>
    <p:sldId id="460" r:id="rId23"/>
    <p:sldId id="451" r:id="rId24"/>
    <p:sldId id="464" r:id="rId25"/>
    <p:sldId id="467" r:id="rId26"/>
    <p:sldId id="468" r:id="rId27"/>
    <p:sldId id="469" r:id="rId28"/>
    <p:sldId id="470" r:id="rId29"/>
    <p:sldId id="471" r:id="rId30"/>
    <p:sldId id="474" r:id="rId31"/>
    <p:sldId id="475" r:id="rId32"/>
    <p:sldId id="446" r:id="rId33"/>
    <p:sldId id="473" r:id="rId34"/>
    <p:sldId id="476" r:id="rId35"/>
    <p:sldId id="426" r:id="rId36"/>
    <p:sldId id="466" r:id="rId37"/>
    <p:sldId id="465" r:id="rId38"/>
    <p:sldId id="445" r:id="rId39"/>
    <p:sldId id="427" r:id="rId40"/>
    <p:sldId id="428" r:id="rId41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7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uld, Julie" initials="G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B395"/>
    <a:srgbClr val="4089BD"/>
    <a:srgbClr val="A9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 snapToGrid="0" snapToObjects="1">
      <p:cViewPr varScale="1">
        <p:scale>
          <a:sx n="75" d="100"/>
          <a:sy n="75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36"/>
    </p:cViewPr>
  </p:sorterViewPr>
  <p:notesViewPr>
    <p:cSldViewPr snapToGrid="0" snapToObjects="1">
      <p:cViewPr varScale="1">
        <p:scale>
          <a:sx n="49" d="100"/>
          <a:sy n="49" d="100"/>
        </p:scale>
        <p:origin x="-2940" y="-90"/>
      </p:cViewPr>
      <p:guideLst>
        <p:guide orient="horz" pos="3110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rcea\Public\02_RESEARCH_CONTRACTS\20_Cross_FP_Activities\X-FP\010_DATA_ANALYSIS\INDIVIDUAL%20REQUESTS\for%20Martin\submissions%202013-2017%20PT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rcea\Public\02_RESEARCH_CONTRACTS\20_Cross_FP_Activities\X-FP\010_DATA_ANALYSIS\INDIVIDUAL%20REQUESTS\for%20Martin\submissions%202013-2017%20P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en-US" sz="1800" b="1" i="0" u="none" strike="noStrike" dirty="0">
                <a:solidFill>
                  <a:srgbClr val="000000"/>
                </a:solidFill>
                <a:latin typeface="Calibri"/>
              </a:rPr>
              <a:t># grants per country of HI</a:t>
            </a:r>
          </a:p>
        </c:rich>
      </c:tx>
      <c:layout>
        <c:manualLayout>
          <c:xMode val="edge"/>
          <c:yMode val="edge"/>
          <c:x val="0.18085699999999999"/>
          <c:y val="0"/>
          <c:w val="0.63828600000000002"/>
          <c:h val="0.11473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4458347587598499E-2"/>
          <c:y val="0.10756223804573864"/>
          <c:w val="0.963171"/>
          <c:h val="0.817888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Sheet1!$A$2:$A$22</c:f>
              <c:strCache>
                <c:ptCount val="21"/>
                <c:pt idx="0">
                  <c:v>AT</c:v>
                </c:pt>
                <c:pt idx="1">
                  <c:v>BE</c:v>
                </c:pt>
                <c:pt idx="2">
                  <c:v>CH</c:v>
                </c:pt>
                <c:pt idx="3">
                  <c:v>DE</c:v>
                </c:pt>
                <c:pt idx="4">
                  <c:v>DK</c:v>
                </c:pt>
                <c:pt idx="5">
                  <c:v>EL</c:v>
                </c:pt>
                <c:pt idx="6">
                  <c:v>ES</c:v>
                </c:pt>
                <c:pt idx="7">
                  <c:v>FI</c:v>
                </c:pt>
                <c:pt idx="8">
                  <c:v>FR</c:v>
                </c:pt>
                <c:pt idx="9">
                  <c:v>HU</c:v>
                </c:pt>
                <c:pt idx="10">
                  <c:v>IE</c:v>
                </c:pt>
                <c:pt idx="11">
                  <c:v>IL</c:v>
                </c:pt>
                <c:pt idx="12">
                  <c:v>IT</c:v>
                </c:pt>
                <c:pt idx="13">
                  <c:v>NL</c:v>
                </c:pt>
                <c:pt idx="14">
                  <c:v>NO</c:v>
                </c:pt>
                <c:pt idx="15">
                  <c:v>PL</c:v>
                </c:pt>
                <c:pt idx="16">
                  <c:v>PT</c:v>
                </c:pt>
                <c:pt idx="17">
                  <c:v>RS</c:v>
                </c:pt>
                <c:pt idx="18">
                  <c:v>SE</c:v>
                </c:pt>
                <c:pt idx="19">
                  <c:v>TR</c:v>
                </c:pt>
                <c:pt idx="20">
                  <c:v>UK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21</c:v>
                </c:pt>
                <c:pt idx="1">
                  <c:v>8</c:v>
                </c:pt>
                <c:pt idx="2">
                  <c:v>35</c:v>
                </c:pt>
                <c:pt idx="3">
                  <c:v>87</c:v>
                </c:pt>
                <c:pt idx="4">
                  <c:v>14</c:v>
                </c:pt>
                <c:pt idx="5">
                  <c:v>1</c:v>
                </c:pt>
                <c:pt idx="6">
                  <c:v>21</c:v>
                </c:pt>
                <c:pt idx="7">
                  <c:v>5</c:v>
                </c:pt>
                <c:pt idx="8">
                  <c:v>63</c:v>
                </c:pt>
                <c:pt idx="9">
                  <c:v>2</c:v>
                </c:pt>
                <c:pt idx="10">
                  <c:v>2</c:v>
                </c:pt>
                <c:pt idx="11">
                  <c:v>18</c:v>
                </c:pt>
                <c:pt idx="12">
                  <c:v>50</c:v>
                </c:pt>
                <c:pt idx="13">
                  <c:v>23</c:v>
                </c:pt>
                <c:pt idx="14">
                  <c:v>1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12</c:v>
                </c:pt>
                <c:pt idx="19">
                  <c:v>1</c:v>
                </c:pt>
                <c:pt idx="20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393216"/>
        <c:axId val="174394752"/>
      </c:barChart>
      <c:catAx>
        <c:axId val="17439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74394752"/>
        <c:crosses val="autoZero"/>
        <c:auto val="1"/>
        <c:lblAlgn val="ctr"/>
        <c:lblOffset val="100"/>
        <c:noMultiLvlLbl val="1"/>
      </c:catAx>
      <c:valAx>
        <c:axId val="1743947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74393216"/>
        <c:crosses val="autoZero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20932"/>
          <c:y val="0.19994999999999999"/>
          <c:w val="0.79539800000000005"/>
          <c:h val="6.443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dirty="0"/>
              <a:t>ERC 2013-2017 Submissions </a:t>
            </a:r>
            <a:r>
              <a:rPr lang="en-US" dirty="0" smtClean="0"/>
              <a:t>by</a:t>
            </a:r>
          </a:p>
          <a:p>
            <a:pPr>
              <a:defRPr sz="2400"/>
            </a:pPr>
            <a:r>
              <a:rPr lang="en-US" dirty="0" smtClean="0"/>
              <a:t> </a:t>
            </a:r>
            <a:r>
              <a:rPr lang="en-US" dirty="0"/>
              <a:t>call and </a:t>
            </a:r>
            <a:r>
              <a:rPr lang="en-US" dirty="0" smtClean="0"/>
              <a:t>gender</a:t>
            </a:r>
            <a:endParaRPr lang="en-US" dirty="0"/>
          </a:p>
        </c:rich>
      </c:tx>
      <c:layout>
        <c:manualLayout>
          <c:xMode val="edge"/>
          <c:yMode val="edge"/>
          <c:x val="4.829939205297773E-2"/>
          <c:y val="5.60066422193864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001975190370461E-2"/>
          <c:y val="0.2592171418010405"/>
          <c:w val="0.86928342206057252"/>
          <c:h val="0.54802078459813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F (292 = 42 %)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multiLvlStrRef>
              <c:f>Sheet1!$A$7:$B$23</c:f>
              <c:multiLvlStrCache>
                <c:ptCount val="17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6">
                    <c:v>2013</c:v>
                  </c:pt>
                  <c:pt idx="7">
                    <c:v>2014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2">
                    <c:v>2013</c:v>
                  </c:pt>
                  <c:pt idx="13">
                    <c:v>2014</c:v>
                  </c:pt>
                  <c:pt idx="14">
                    <c:v>2015</c:v>
                  </c:pt>
                  <c:pt idx="15">
                    <c:v>2016</c:v>
                  </c:pt>
                  <c:pt idx="16">
                    <c:v>2017</c:v>
                  </c:pt>
                </c:lvl>
                <c:lvl>
                  <c:pt idx="0">
                    <c:v>ADG</c:v>
                  </c:pt>
                  <c:pt idx="6">
                    <c:v>COG</c:v>
                  </c:pt>
                  <c:pt idx="12">
                    <c:v>STG</c:v>
                  </c:pt>
                </c:lvl>
              </c:multiLvlStrCache>
            </c:multiLvlStrRef>
          </c:cat>
          <c:val>
            <c:numRef>
              <c:f>Sheet1!$D$7:$D$23</c:f>
              <c:numCache>
                <c:formatCode>General</c:formatCode>
                <c:ptCount val="17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4</c:v>
                </c:pt>
                <c:pt idx="4">
                  <c:v>9</c:v>
                </c:pt>
                <c:pt idx="6">
                  <c:v>33</c:v>
                </c:pt>
                <c:pt idx="7">
                  <c:v>19</c:v>
                </c:pt>
                <c:pt idx="8">
                  <c:v>18</c:v>
                </c:pt>
                <c:pt idx="9">
                  <c:v>15</c:v>
                </c:pt>
                <c:pt idx="10">
                  <c:v>20</c:v>
                </c:pt>
                <c:pt idx="12">
                  <c:v>38</c:v>
                </c:pt>
                <c:pt idx="13">
                  <c:v>37</c:v>
                </c:pt>
                <c:pt idx="14">
                  <c:v>22</c:v>
                </c:pt>
                <c:pt idx="15">
                  <c:v>30</c:v>
                </c:pt>
                <c:pt idx="16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M (394 = 58 %)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Sheet1!$A$7:$B$23</c:f>
              <c:multiLvlStrCache>
                <c:ptCount val="17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6">
                    <c:v>2013</c:v>
                  </c:pt>
                  <c:pt idx="7">
                    <c:v>2014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2">
                    <c:v>2013</c:v>
                  </c:pt>
                  <c:pt idx="13">
                    <c:v>2014</c:v>
                  </c:pt>
                  <c:pt idx="14">
                    <c:v>2015</c:v>
                  </c:pt>
                  <c:pt idx="15">
                    <c:v>2016</c:v>
                  </c:pt>
                  <c:pt idx="16">
                    <c:v>2017</c:v>
                  </c:pt>
                </c:lvl>
                <c:lvl>
                  <c:pt idx="0">
                    <c:v>ADG</c:v>
                  </c:pt>
                  <c:pt idx="6">
                    <c:v>COG</c:v>
                  </c:pt>
                  <c:pt idx="12">
                    <c:v>STG</c:v>
                  </c:pt>
                </c:lvl>
              </c:multiLvlStrCache>
            </c:multiLvlStrRef>
          </c:cat>
          <c:val>
            <c:numRef>
              <c:f>Sheet1!$E$7:$E$23</c:f>
              <c:numCache>
                <c:formatCode>General</c:formatCode>
                <c:ptCount val="17"/>
                <c:pt idx="0">
                  <c:v>17</c:v>
                </c:pt>
                <c:pt idx="1">
                  <c:v>18</c:v>
                </c:pt>
                <c:pt idx="2">
                  <c:v>15</c:v>
                </c:pt>
                <c:pt idx="3">
                  <c:v>16</c:v>
                </c:pt>
                <c:pt idx="4">
                  <c:v>18</c:v>
                </c:pt>
                <c:pt idx="6">
                  <c:v>37</c:v>
                </c:pt>
                <c:pt idx="7">
                  <c:v>41</c:v>
                </c:pt>
                <c:pt idx="8">
                  <c:v>22</c:v>
                </c:pt>
                <c:pt idx="9">
                  <c:v>21</c:v>
                </c:pt>
                <c:pt idx="10">
                  <c:v>21</c:v>
                </c:pt>
                <c:pt idx="12">
                  <c:v>29</c:v>
                </c:pt>
                <c:pt idx="13">
                  <c:v>47</c:v>
                </c:pt>
                <c:pt idx="14">
                  <c:v>34</c:v>
                </c:pt>
                <c:pt idx="15">
                  <c:v>25</c:v>
                </c:pt>
                <c:pt idx="16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Sheet1!$G$6</c:f>
              <c:strCache>
                <c:ptCount val="1"/>
                <c:pt idx="0">
                  <c:v>% submissions from F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multiLvlStrRef>
              <c:f>Sheet1!$A$7:$B$23</c:f>
              <c:multiLvlStrCache>
                <c:ptCount val="17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6">
                    <c:v>2013</c:v>
                  </c:pt>
                  <c:pt idx="7">
                    <c:v>2014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2">
                    <c:v>2013</c:v>
                  </c:pt>
                  <c:pt idx="13">
                    <c:v>2014</c:v>
                  </c:pt>
                  <c:pt idx="14">
                    <c:v>2015</c:v>
                  </c:pt>
                  <c:pt idx="15">
                    <c:v>2016</c:v>
                  </c:pt>
                  <c:pt idx="16">
                    <c:v>2017</c:v>
                  </c:pt>
                </c:lvl>
                <c:lvl>
                  <c:pt idx="0">
                    <c:v>ADG</c:v>
                  </c:pt>
                  <c:pt idx="6">
                    <c:v>COG</c:v>
                  </c:pt>
                  <c:pt idx="12">
                    <c:v>STG</c:v>
                  </c:pt>
                </c:lvl>
              </c:multiLvlStrCache>
            </c:multiLvlStrRef>
          </c:cat>
          <c:val>
            <c:numRef>
              <c:f>Sheet1!$G$7:$G$23</c:f>
              <c:numCache>
                <c:formatCode>General</c:formatCode>
                <c:ptCount val="17"/>
                <c:pt idx="0">
                  <c:v>0.19047619047619047</c:v>
                </c:pt>
                <c:pt idx="1">
                  <c:v>0.25</c:v>
                </c:pt>
                <c:pt idx="2">
                  <c:v>0.4</c:v>
                </c:pt>
                <c:pt idx="3">
                  <c:v>0.2</c:v>
                </c:pt>
                <c:pt idx="4">
                  <c:v>0.33333333333333331</c:v>
                </c:pt>
                <c:pt idx="6">
                  <c:v>0.47142857142857142</c:v>
                </c:pt>
                <c:pt idx="7">
                  <c:v>0.31666666666666665</c:v>
                </c:pt>
                <c:pt idx="8">
                  <c:v>0.45</c:v>
                </c:pt>
                <c:pt idx="9">
                  <c:v>0.41666666666666669</c:v>
                </c:pt>
                <c:pt idx="10">
                  <c:v>0.48780487804878048</c:v>
                </c:pt>
                <c:pt idx="12">
                  <c:v>0.56716417910447758</c:v>
                </c:pt>
                <c:pt idx="13">
                  <c:v>0.44047619047619047</c:v>
                </c:pt>
                <c:pt idx="14">
                  <c:v>0.39285714285714285</c:v>
                </c:pt>
                <c:pt idx="15">
                  <c:v>0.54545454545454541</c:v>
                </c:pt>
                <c:pt idx="16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3204480"/>
        <c:axId val="53206016"/>
      </c:barChart>
      <c:catAx>
        <c:axId val="5320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3206016"/>
        <c:crosses val="autoZero"/>
        <c:auto val="1"/>
        <c:lblAlgn val="ctr"/>
        <c:lblOffset val="100"/>
        <c:noMultiLvlLbl val="0"/>
      </c:catAx>
      <c:valAx>
        <c:axId val="53206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/>
                  <a:t># submissions per call</a:t>
                </a:r>
              </a:p>
            </c:rich>
          </c:tx>
          <c:layout>
            <c:manualLayout>
              <c:xMode val="edge"/>
              <c:yMode val="edge"/>
              <c:x val="5.1014368166742846E-3"/>
              <c:y val="0.208539349176357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3204480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0978058448879098"/>
          <c:y val="2.6407111761114231E-2"/>
          <c:w val="0.17070689777638548"/>
          <c:h val="0.18814322947047865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000" b="1" i="0" baseline="0">
                <a:effectLst/>
              </a:rPr>
              <a:t>ERC 2013-2017 Submissions by call and domain</a:t>
            </a:r>
            <a:endParaRPr lang="en-GB" sz="28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39048901973855"/>
          <c:y val="0.11607962677349576"/>
          <c:w val="0.72757876439654856"/>
          <c:h val="0.65470074403497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Sheet1!$C$32</c:f>
              <c:strCache>
                <c:ptCount val="1"/>
                <c:pt idx="0">
                  <c:v>PE (36 %)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ysClr val="windowText" lastClr="000000"/>
              </a:solidFill>
            </a:ln>
          </c:spPr>
          <c:invertIfNegative val="0"/>
          <c:cat>
            <c:multiLvlStrRef>
              <c:f>Sheet1!$A$33:$B$49</c:f>
              <c:multiLvlStrCache>
                <c:ptCount val="17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6">
                    <c:v>2013</c:v>
                  </c:pt>
                  <c:pt idx="7">
                    <c:v>2014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2">
                    <c:v>2013</c:v>
                  </c:pt>
                  <c:pt idx="13">
                    <c:v>2014</c:v>
                  </c:pt>
                  <c:pt idx="14">
                    <c:v>2015</c:v>
                  </c:pt>
                  <c:pt idx="15">
                    <c:v>2016</c:v>
                  </c:pt>
                  <c:pt idx="16">
                    <c:v>2017</c:v>
                  </c:pt>
                </c:lvl>
                <c:lvl>
                  <c:pt idx="0">
                    <c:v>ADG</c:v>
                  </c:pt>
                  <c:pt idx="6">
                    <c:v>COG</c:v>
                  </c:pt>
                  <c:pt idx="12">
                    <c:v>STG</c:v>
                  </c:pt>
                </c:lvl>
              </c:multiLvlStrCache>
            </c:multiLvlStrRef>
          </c:cat>
          <c:val>
            <c:numRef>
              <c:f>Sheet1!$C$33:$C$49</c:f>
              <c:numCache>
                <c:formatCode>General</c:formatCode>
                <c:ptCount val="17"/>
                <c:pt idx="0">
                  <c:v>8</c:v>
                </c:pt>
                <c:pt idx="1">
                  <c:v>11</c:v>
                </c:pt>
                <c:pt idx="2">
                  <c:v>14</c:v>
                </c:pt>
                <c:pt idx="3">
                  <c:v>9</c:v>
                </c:pt>
                <c:pt idx="4">
                  <c:v>10</c:v>
                </c:pt>
                <c:pt idx="6">
                  <c:v>22</c:v>
                </c:pt>
                <c:pt idx="7">
                  <c:v>25</c:v>
                </c:pt>
                <c:pt idx="8">
                  <c:v>12</c:v>
                </c:pt>
                <c:pt idx="9">
                  <c:v>14</c:v>
                </c:pt>
                <c:pt idx="10">
                  <c:v>13</c:v>
                </c:pt>
                <c:pt idx="12">
                  <c:v>25</c:v>
                </c:pt>
                <c:pt idx="13">
                  <c:v>23</c:v>
                </c:pt>
                <c:pt idx="14">
                  <c:v>20</c:v>
                </c:pt>
                <c:pt idx="15">
                  <c:v>19</c:v>
                </c:pt>
                <c:pt idx="16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Sheet1!$D$32</c:f>
              <c:strCache>
                <c:ptCount val="1"/>
                <c:pt idx="0">
                  <c:v>LS (36 %)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Sheet1!$A$33:$B$49</c:f>
              <c:multiLvlStrCache>
                <c:ptCount val="17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6">
                    <c:v>2013</c:v>
                  </c:pt>
                  <c:pt idx="7">
                    <c:v>2014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2">
                    <c:v>2013</c:v>
                  </c:pt>
                  <c:pt idx="13">
                    <c:v>2014</c:v>
                  </c:pt>
                  <c:pt idx="14">
                    <c:v>2015</c:v>
                  </c:pt>
                  <c:pt idx="15">
                    <c:v>2016</c:v>
                  </c:pt>
                  <c:pt idx="16">
                    <c:v>2017</c:v>
                  </c:pt>
                </c:lvl>
                <c:lvl>
                  <c:pt idx="0">
                    <c:v>ADG</c:v>
                  </c:pt>
                  <c:pt idx="6">
                    <c:v>COG</c:v>
                  </c:pt>
                  <c:pt idx="12">
                    <c:v>STG</c:v>
                  </c:pt>
                </c:lvl>
              </c:multiLvlStrCache>
            </c:multiLvlStrRef>
          </c:cat>
          <c:val>
            <c:numRef>
              <c:f>Sheet1!$D$33:$D$49</c:f>
              <c:numCache>
                <c:formatCode>General</c:formatCode>
                <c:ptCount val="17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  <c:pt idx="4">
                  <c:v>6</c:v>
                </c:pt>
                <c:pt idx="6">
                  <c:v>29</c:v>
                </c:pt>
                <c:pt idx="7">
                  <c:v>21</c:v>
                </c:pt>
                <c:pt idx="8">
                  <c:v>20</c:v>
                </c:pt>
                <c:pt idx="9">
                  <c:v>12</c:v>
                </c:pt>
                <c:pt idx="10">
                  <c:v>18</c:v>
                </c:pt>
                <c:pt idx="12">
                  <c:v>23</c:v>
                </c:pt>
                <c:pt idx="13">
                  <c:v>40</c:v>
                </c:pt>
                <c:pt idx="14">
                  <c:v>21</c:v>
                </c:pt>
                <c:pt idx="15">
                  <c:v>22</c:v>
                </c:pt>
                <c:pt idx="16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Sheet1!$E$32</c:f>
              <c:strCache>
                <c:ptCount val="1"/>
                <c:pt idx="0">
                  <c:v>SH (27 %)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multiLvlStrRef>
              <c:f>Sheet1!$A$33:$B$49</c:f>
              <c:multiLvlStrCache>
                <c:ptCount val="17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6">
                    <c:v>2013</c:v>
                  </c:pt>
                  <c:pt idx="7">
                    <c:v>2014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2">
                    <c:v>2013</c:v>
                  </c:pt>
                  <c:pt idx="13">
                    <c:v>2014</c:v>
                  </c:pt>
                  <c:pt idx="14">
                    <c:v>2015</c:v>
                  </c:pt>
                  <c:pt idx="15">
                    <c:v>2016</c:v>
                  </c:pt>
                  <c:pt idx="16">
                    <c:v>2017</c:v>
                  </c:pt>
                </c:lvl>
                <c:lvl>
                  <c:pt idx="0">
                    <c:v>ADG</c:v>
                  </c:pt>
                  <c:pt idx="6">
                    <c:v>COG</c:v>
                  </c:pt>
                  <c:pt idx="12">
                    <c:v>STG</c:v>
                  </c:pt>
                </c:lvl>
              </c:multiLvlStrCache>
            </c:multiLvlStrRef>
          </c:cat>
          <c:val>
            <c:numRef>
              <c:f>Sheet1!$E$33:$E$49</c:f>
              <c:numCache>
                <c:formatCode>General</c:formatCode>
                <c:ptCount val="1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4</c:v>
                </c:pt>
                <c:pt idx="4">
                  <c:v>11</c:v>
                </c:pt>
                <c:pt idx="6">
                  <c:v>19</c:v>
                </c:pt>
                <c:pt idx="7">
                  <c:v>14</c:v>
                </c:pt>
                <c:pt idx="8">
                  <c:v>8</c:v>
                </c:pt>
                <c:pt idx="9">
                  <c:v>10</c:v>
                </c:pt>
                <c:pt idx="10">
                  <c:v>10</c:v>
                </c:pt>
                <c:pt idx="12">
                  <c:v>19</c:v>
                </c:pt>
                <c:pt idx="13">
                  <c:v>21</c:v>
                </c:pt>
                <c:pt idx="14">
                  <c:v>15</c:v>
                </c:pt>
                <c:pt idx="15">
                  <c:v>14</c:v>
                </c:pt>
                <c:pt idx="1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0688000"/>
        <c:axId val="30689536"/>
      </c:barChart>
      <c:catAx>
        <c:axId val="3068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689536"/>
        <c:crosses val="autoZero"/>
        <c:auto val="1"/>
        <c:lblAlgn val="ctr"/>
        <c:lblOffset val="100"/>
        <c:noMultiLvlLbl val="0"/>
      </c:catAx>
      <c:valAx>
        <c:axId val="3068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/>
                  <a:t># submissions per call</a:t>
                </a:r>
              </a:p>
            </c:rich>
          </c:tx>
          <c:layout>
            <c:manualLayout>
              <c:xMode val="edge"/>
              <c:yMode val="edge"/>
              <c:x val="4.4092323075213867E-3"/>
              <c:y val="0.22677463941914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0688000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5028295467170323"/>
          <c:y val="0.34817842952090283"/>
          <c:w val="0.13890256493920686"/>
          <c:h val="0.35870887968553383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pPr>
              <a:defRPr/>
            </a:pPr>
            <a:fld id="{6BC88A67-82D7-4C68-94E3-AB5838D595FF}" type="datetimeFigureOut">
              <a:rPr lang="nl-BE"/>
              <a:pPr>
                <a:defRPr/>
              </a:pPr>
              <a:t>29/06/2018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86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pPr>
              <a:defRPr/>
            </a:pPr>
            <a:fld id="{D581CC54-64F5-4B16-9788-4157C1AA0C0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73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2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pPr>
              <a:defRPr/>
            </a:pPr>
            <a:fld id="{C29D4512-7B0F-46A4-971F-B7EBD4C0E7A0}" type="datetimeFigureOut">
              <a:rPr lang="nl-BE"/>
              <a:pPr>
                <a:defRPr/>
              </a:pPr>
              <a:t>29/06/2018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7" y="4689244"/>
            <a:ext cx="5438465" cy="4444517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86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378486"/>
            <a:ext cx="2944958" cy="494187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pPr>
              <a:defRPr/>
            </a:pPr>
            <a:fld id="{DD311174-70AD-4817-9358-65C9B7C2FEF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909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2DBBB0-C57D-4447-8B3A-ABFD9E9004C9}" type="slidenum">
              <a:rPr lang="nl-BE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nl-BE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14" indent="-2857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5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24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02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79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58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36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15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C18078-8DE1-4A4F-A1F6-DB0867C7D746}" type="slidenum">
              <a:rPr lang="nl-BE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nl-BE" altLang="en-US" smtClean="0"/>
          </a:p>
        </p:txBody>
      </p:sp>
    </p:spTree>
    <p:extLst>
      <p:ext uri="{BB962C8B-B14F-4D97-AF65-F5344CB8AC3E}">
        <p14:creationId xmlns:p14="http://schemas.microsoft.com/office/powerpoint/2010/main" val="68877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14" indent="-2857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5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24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02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79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58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36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15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85CD43-30A3-4906-AC2C-2E4E040C39FE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093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14" indent="-2857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45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24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02" indent="-2285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79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58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36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15" indent="-228589" defTabSz="457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85CD43-30A3-4906-AC2C-2E4E040C39FE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093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36600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99" tIns="45949" rIns="91899" bIns="45949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 smtClean="0"/>
          </a:p>
        </p:txBody>
      </p:sp>
      <p:sp>
        <p:nvSpPr>
          <p:cNvPr id="43012" name="Foliennummernplatzhalter 3"/>
          <p:cNvSpPr txBox="1">
            <a:spLocks noGrp="1"/>
          </p:cNvSpPr>
          <p:nvPr/>
        </p:nvSpPr>
        <p:spPr bwMode="auto">
          <a:xfrm>
            <a:off x="3849484" y="9378486"/>
            <a:ext cx="2946575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9" tIns="45949" rIns="91899" bIns="45949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A46431-6101-4FD3-A0B2-2C3F0573ACDA}" type="slidenum">
              <a:rPr lang="en-US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5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36600"/>
            <a:ext cx="4948237" cy="3709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5851" y="740492"/>
            <a:ext cx="4970829" cy="370402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691" tIns="45847" rIns="91691" bIns="45847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en-US" sz="18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606" y="4690824"/>
            <a:ext cx="5431991" cy="4436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91" tIns="45847" rIns="91691" bIns="4584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162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>
              <a:ea typeface="MS PGothic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6714F9-CC8F-4FAD-B2C3-AA7B57087F27}" type="slidenum">
              <a:rPr lang="en-US" altLang="nl-BE" smtClean="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nl-BE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>
              <a:ea typeface="MS PGothic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BCB0D6-4BF8-42C8-8A9D-201B628540FE}" type="slidenum">
              <a:rPr lang="en-US" altLang="nl-BE" smtClean="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nl-BE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>
              <a:ea typeface="MS PGothic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239691-8B3C-415B-96D6-019E804FEF9A}" type="slidenum">
              <a:rPr lang="en-US" altLang="nl-BE" smtClean="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nl-BE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>
              <a:ea typeface="MS PGothic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11E31C-218C-4513-A5D5-F10518F383CD}" type="slidenum">
              <a:rPr lang="en-US" altLang="nl-BE" smtClean="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nl-BE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988" y="4690822"/>
            <a:ext cx="5441699" cy="44445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9" tIns="46196" rIns="92389" bIns="46196" numCol="1" anchor="t" anchorCtr="0" compatLnSpc="1">
            <a:prstTxWarp prst="textNoShape">
              <a:avLst/>
            </a:prstTxWarp>
          </a:bodyPr>
          <a:lstStyle/>
          <a:p>
            <a:endParaRPr lang="sv-S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988" y="4690822"/>
            <a:ext cx="5441699" cy="44445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9" tIns="46196" rIns="92389" bIns="46196" numCol="1" anchor="t" anchorCtr="0" compatLnSpc="1">
            <a:prstTxWarp prst="textNoShape">
              <a:avLst/>
            </a:prstTxWarp>
          </a:bodyPr>
          <a:lstStyle/>
          <a:p>
            <a:endParaRPr lang="sv-S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2"/>
          <p:cNvSpPr txBox="1">
            <a:spLocks noGrp="1" noChangeArrowheads="1"/>
          </p:cNvSpPr>
          <p:nvPr/>
        </p:nvSpPr>
        <p:spPr bwMode="auto">
          <a:xfrm>
            <a:off x="3854336" y="9378487"/>
            <a:ext cx="2919068" cy="47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9" tIns="46507" rIns="89439" bIns="46507" anchor="b"/>
          <a:lstStyle>
            <a:lvl1pPr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1325" algn="l"/>
                <a:tab pos="887413" algn="l"/>
                <a:tab pos="1333500" algn="l"/>
                <a:tab pos="1779588" algn="l"/>
                <a:tab pos="2225675" algn="l"/>
                <a:tab pos="2671763" algn="l"/>
                <a:tab pos="3117850" algn="l"/>
                <a:tab pos="3562350" algn="l"/>
                <a:tab pos="4008438" algn="l"/>
                <a:tab pos="4452938" algn="l"/>
                <a:tab pos="4900613" algn="l"/>
                <a:tab pos="5345113" algn="l"/>
                <a:tab pos="5792788" algn="l"/>
                <a:tab pos="6237288" algn="l"/>
                <a:tab pos="6683375" algn="l"/>
                <a:tab pos="7129463" algn="l"/>
                <a:tab pos="7573963" algn="l"/>
                <a:tab pos="8023225" algn="l"/>
                <a:tab pos="8469313" algn="l"/>
                <a:tab pos="89122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4A13E8FC-CEDA-4AB6-BBDC-3F4248A53167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24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5851" y="740493"/>
            <a:ext cx="4970829" cy="37024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70" tIns="45437" rIns="90870" bIns="45437" anchor="ctr"/>
          <a:lstStyle>
            <a:lvl1pPr defTabSz="442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2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2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2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2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33000"/>
              </a:lnSpc>
              <a:spcBef>
                <a:spcPct val="0"/>
              </a:spcBef>
              <a:buClr>
                <a:srgbClr val="4B413C"/>
              </a:buClr>
            </a:pPr>
            <a:endParaRPr lang="fr-BE" altLang="en-US" sz="180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606" y="4689244"/>
            <a:ext cx="5417428" cy="4422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439" tIns="46507" rIns="89439" bIns="46507" numCol="1" anchor="ctr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981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8091C-70D8-487A-9414-C14ABC02CDBF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6/29/2018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0835AA-4DA9-4CD0-9A8A-DAEC47BE9FF8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98513" lvl="1" indent="-341313">
              <a:lnSpc>
                <a:spcPct val="150000"/>
              </a:lnSpc>
              <a:buClr>
                <a:srgbClr val="FB5105"/>
              </a:buClr>
              <a:buFont typeface="Wingdings" pitchFamily="2" charset="2"/>
              <a:buChar char="Ø"/>
              <a:tabLst>
                <a:tab pos="455613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  <a:tab pos="9439275" algn="l"/>
              </a:tabLst>
            </a:pPr>
            <a:endParaRPr lang="en-GB" altLang="en-US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455613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  <a:tab pos="9439275" algn="l"/>
              </a:tabLst>
            </a:pPr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B7D057-818B-42B6-ACF5-293AAFBFB180}" type="datetime1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6/29/2018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08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1D8029-3578-4280-AD10-F5CFB56EC9A7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98513" lvl="1" indent="-341313">
              <a:lnSpc>
                <a:spcPct val="150000"/>
              </a:lnSpc>
              <a:buClr>
                <a:srgbClr val="FB5105"/>
              </a:buClr>
              <a:buFont typeface="Wingdings" pitchFamily="2" charset="2"/>
              <a:buChar char="Ø"/>
              <a:tabLst>
                <a:tab pos="455613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  <a:tab pos="9439275" algn="l"/>
              </a:tabLst>
            </a:pPr>
            <a:endParaRPr lang="en-GB" altLang="en-US" sz="1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tabLst>
                <a:tab pos="455613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  <a:tab pos="9439275" algn="l"/>
              </a:tabLst>
            </a:pPr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10/08/12</a:t>
            </a:r>
          </a:p>
        </p:txBody>
      </p:sp>
      <p:sp>
        <p:nvSpPr>
          <p:cNvPr id="81923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2F3276-1253-4A47-AFF7-4D9875CA3374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Text Box 1"/>
          <p:cNvSpPr txBox="1">
            <a:spLocks noChangeArrowheads="1"/>
          </p:cNvSpPr>
          <p:nvPr/>
        </p:nvSpPr>
        <p:spPr bwMode="auto">
          <a:xfrm>
            <a:off x="3851098" y="0"/>
            <a:ext cx="2944958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3" tIns="46796" rIns="89993" bIns="46796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10/08/12</a:t>
            </a:r>
          </a:p>
        </p:txBody>
      </p:sp>
      <p:sp>
        <p:nvSpPr>
          <p:cNvPr id="81925" name="Text Box 2"/>
          <p:cNvSpPr txBox="1">
            <a:spLocks noChangeArrowheads="1"/>
          </p:cNvSpPr>
          <p:nvPr/>
        </p:nvSpPr>
        <p:spPr bwMode="auto">
          <a:xfrm>
            <a:off x="3851098" y="9378485"/>
            <a:ext cx="2944958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3" tIns="46796" rIns="89993" bIns="46796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E5734-BB35-4A47-8D94-FF6DC4558480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6" name="Text Box 3"/>
          <p:cNvSpPr txBox="1">
            <a:spLocks noChangeArrowheads="1"/>
          </p:cNvSpPr>
          <p:nvPr/>
        </p:nvSpPr>
        <p:spPr bwMode="auto">
          <a:xfrm>
            <a:off x="3851098" y="1"/>
            <a:ext cx="2944958" cy="49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32" tIns="47516" rIns="95032" bIns="47516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300">
                <a:solidFill>
                  <a:srgbClr val="4B413C"/>
                </a:solidFill>
                <a:latin typeface="Arial" pitchFamily="34" charset="0"/>
                <a:ea typeface="MS PGothic" pitchFamily="34" charset="-128"/>
                <a:cs typeface="Arial Unicode MS" pitchFamily="34" charset="-128"/>
              </a:rPr>
              <a:t>09/16/12</a:t>
            </a:r>
          </a:p>
        </p:txBody>
      </p:sp>
      <p:sp>
        <p:nvSpPr>
          <p:cNvPr id="81927" name="Text Box 4"/>
          <p:cNvSpPr txBox="1">
            <a:spLocks noChangeArrowheads="1"/>
          </p:cNvSpPr>
          <p:nvPr/>
        </p:nvSpPr>
        <p:spPr bwMode="auto">
          <a:xfrm>
            <a:off x="3851098" y="9378485"/>
            <a:ext cx="294495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32" tIns="47516" rIns="95032" bIns="47516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E8F66E-B66E-4A8F-8CF9-FABA760CAC26}" type="slidenum">
              <a:rPr lang="en-US" altLang="en-US" sz="1300">
                <a:solidFill>
                  <a:srgbClr val="4B413C"/>
                </a:solidFill>
                <a:latin typeface="Arial" pitchFamily="34" charset="0"/>
                <a:ea typeface="MS PGothic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z="1300">
              <a:solidFill>
                <a:srgbClr val="4B413C"/>
              </a:solidFill>
              <a:latin typeface="Arial" pitchFamily="34" charset="0"/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81928" name="Rectangle 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606" y="4689243"/>
            <a:ext cx="5436845" cy="44445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BE" altLang="en-US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988" y="4690822"/>
            <a:ext cx="5441699" cy="44445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9" tIns="46196" rIns="92389" bIns="46196" numCol="1" anchor="t" anchorCtr="0" compatLnSpc="1">
            <a:prstTxWarp prst="textNoShape">
              <a:avLst/>
            </a:prstTxWarp>
          </a:bodyPr>
          <a:lstStyle/>
          <a:p>
            <a:endParaRPr lang="sv-S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11174-70AD-4817-9358-65C9B7C2FEF8}" type="slidenum">
              <a:rPr lang="nl-BE" smtClean="0"/>
              <a:pPr>
                <a:defRPr/>
              </a:pPr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115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78610" y="9309018"/>
            <a:ext cx="2967611" cy="4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4" tIns="45287" rIns="90574" bIns="45287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F85BA9-C950-4F69-AB49-717646094422}" type="slidenum">
              <a:rPr lang="en-US" altLang="en-US"/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42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Overall the submissions from F are substantially higher than from M</a:t>
            </a:r>
          </a:p>
          <a:p>
            <a:r>
              <a:rPr lang="en-GB" dirty="0" smtClean="0"/>
              <a:t>Generally STG = 36 %, COG = 30 %, and ADG 17 %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5FAF9F-5F54-45CC-B74A-763ADB7CA77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0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Overall submission</a:t>
            </a:r>
            <a:r>
              <a:rPr lang="en-GB" baseline="0" dirty="0" smtClean="0"/>
              <a:t> from PT indicate high number (%) from SH and LS, and low from PE</a:t>
            </a:r>
          </a:p>
          <a:p>
            <a:r>
              <a:rPr lang="en-GB" baseline="0" dirty="0" smtClean="0"/>
              <a:t>Portugal had our oldest STG grantee in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45FAF9F-5F54-45CC-B74A-763ADB7CA77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eaLnBrk="1" hangingPunct="1"/>
            <a:endParaRPr lang="de-DE" smtClean="0">
              <a:ea typeface="ＭＳ Ｐゴシック" charset="-128"/>
            </a:endParaRPr>
          </a:p>
        </p:txBody>
      </p:sp>
      <p:sp>
        <p:nvSpPr>
          <p:cNvPr id="36868" name="Foliennummernplatzhalter 3"/>
          <p:cNvSpPr txBox="1">
            <a:spLocks noGrp="1"/>
          </p:cNvSpPr>
          <p:nvPr/>
        </p:nvSpPr>
        <p:spPr bwMode="auto">
          <a:xfrm>
            <a:off x="3878610" y="9309018"/>
            <a:ext cx="2967611" cy="4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326AA1-DD1D-445A-9EFC-A1BF0C592C70}" type="slidenum">
              <a:rPr lang="en-US" sz="1200">
                <a:ea typeface="ＭＳ Ｐゴシック" charset="-128"/>
              </a:rPr>
              <a:pPr algn="r" eaLnBrk="1" hangingPunct="1"/>
              <a:t>3</a:t>
            </a:fld>
            <a:endParaRPr lang="en-US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71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eaLnBrk="1" hangingPunct="1"/>
            <a:endParaRPr lang="de-DE" smtClean="0">
              <a:ea typeface="ＭＳ Ｐゴシック" charset="-128"/>
            </a:endParaRPr>
          </a:p>
        </p:txBody>
      </p:sp>
      <p:sp>
        <p:nvSpPr>
          <p:cNvPr id="36868" name="Foliennummernplatzhalter 3"/>
          <p:cNvSpPr txBox="1">
            <a:spLocks noGrp="1"/>
          </p:cNvSpPr>
          <p:nvPr/>
        </p:nvSpPr>
        <p:spPr bwMode="auto">
          <a:xfrm>
            <a:off x="3878610" y="9309018"/>
            <a:ext cx="2967611" cy="4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0326AA1-DD1D-445A-9EFC-A1BF0C592C70}" type="slidenum">
              <a:rPr lang="en-US" sz="1200">
                <a:ea typeface="ＭＳ Ｐゴシック" charset="-128"/>
              </a:rPr>
              <a:pPr algn="r" eaLnBrk="1" hangingPunct="1"/>
              <a:t>4</a:t>
            </a:fld>
            <a:endParaRPr lang="en-US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71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ea typeface="MS PGothic" pitchFamily="34" charset="-128"/>
              </a:rPr>
              <a:t>Outline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0760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9775"/>
            <a:ext cx="4937125" cy="3702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0591"/>
            <a:ext cx="5438783" cy="4444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80" rIns="91557" bIns="45780"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301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9775"/>
            <a:ext cx="4937125" cy="3702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0591"/>
            <a:ext cx="5438783" cy="4444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80" rIns="91557" bIns="45780"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301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9775"/>
            <a:ext cx="4937125" cy="3702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0591"/>
            <a:ext cx="5438783" cy="4444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7" tIns="45780" rIns="91557" bIns="45780"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301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988" y="4690822"/>
            <a:ext cx="5441699" cy="44445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89" tIns="46196" rIns="92389" bIns="46196" numCol="1" anchor="t" anchorCtr="0" compatLnSpc="1">
            <a:prstTxWarp prst="textNoShape">
              <a:avLst/>
            </a:prstTxWarp>
          </a:bodyPr>
          <a:lstStyle/>
          <a:p>
            <a:endParaRPr lang="sv-SE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6863" y="1808163"/>
            <a:ext cx="8550275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28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6864" y="1808163"/>
            <a:ext cx="8550275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58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7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691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674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691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6674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2950D4C-9DD6-46FE-8159-29414F89524C}" type="datetimeFigureOut">
              <a:rPr lang="en-US" altLang="nl-BE"/>
              <a:pPr>
                <a:defRPr/>
              </a:pPr>
              <a:t>6/29/2018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4EF189-BBA7-4428-871E-819CEF66188D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2531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515E7BA-9AAD-46DB-9823-B8CE485C54DB}" type="datetimeFigureOut">
              <a:rPr lang="en-US" altLang="nl-BE"/>
              <a:pPr>
                <a:defRPr/>
              </a:pPr>
              <a:t>6/29/2018</a:t>
            </a:fld>
            <a:endParaRPr lang="en-US" alt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6C226F-B3CA-4A68-A8F7-0350AF9AC41C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6113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3E3BF7D-29A9-4485-AC8B-ECD3B198630F}" type="datetimeFigureOut">
              <a:rPr lang="en-US" altLang="nl-BE"/>
              <a:pPr>
                <a:defRPr/>
              </a:pPr>
              <a:t>6/29/2018</a:t>
            </a:fld>
            <a:endParaRPr lang="en-US" alt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8F8619-A2C7-4FC8-ACB9-091D5F898519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62170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20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9563" y="233363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3" y="1808163"/>
            <a:ext cx="85502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1028" name="Rectangle 95"/>
          <p:cNvSpPr>
            <a:spLocks noChangeArrowheads="1"/>
          </p:cNvSpPr>
          <p:nvPr userDrawn="1"/>
        </p:nvSpPr>
        <p:spPr bwMode="gray">
          <a:xfrm>
            <a:off x="2286000" y="1584325"/>
            <a:ext cx="2286000" cy="90488"/>
          </a:xfrm>
          <a:prstGeom prst="rect">
            <a:avLst/>
          </a:prstGeom>
          <a:solidFill>
            <a:srgbClr val="A924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defRPr/>
            </a:pPr>
            <a:endParaRPr lang="fr-FR" altLang="nl-BE" sz="1800" smtClean="0"/>
          </a:p>
        </p:txBody>
      </p:sp>
      <p:sp>
        <p:nvSpPr>
          <p:cNvPr id="1029" name="Rectangle 96"/>
          <p:cNvSpPr>
            <a:spLocks noChangeArrowheads="1"/>
          </p:cNvSpPr>
          <p:nvPr userDrawn="1"/>
        </p:nvSpPr>
        <p:spPr bwMode="gray">
          <a:xfrm>
            <a:off x="4572000" y="1584325"/>
            <a:ext cx="2286000" cy="90488"/>
          </a:xfrm>
          <a:prstGeom prst="rect">
            <a:avLst/>
          </a:prstGeom>
          <a:solidFill>
            <a:srgbClr val="5AB3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defRPr/>
            </a:pPr>
            <a:endParaRPr lang="fr-FR" altLang="nl-BE" sz="1800" smtClean="0"/>
          </a:p>
        </p:txBody>
      </p:sp>
      <p:sp>
        <p:nvSpPr>
          <p:cNvPr id="1030" name="Rectangle 97"/>
          <p:cNvSpPr>
            <a:spLocks noChangeArrowheads="1"/>
          </p:cNvSpPr>
          <p:nvPr userDrawn="1"/>
        </p:nvSpPr>
        <p:spPr bwMode="ltGray">
          <a:xfrm>
            <a:off x="6858000" y="1584325"/>
            <a:ext cx="2286000" cy="90488"/>
          </a:xfrm>
          <a:prstGeom prst="rect">
            <a:avLst/>
          </a:prstGeom>
          <a:solidFill>
            <a:srgbClr val="FD5C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defRPr/>
            </a:pPr>
            <a:endParaRPr lang="fr-FR" altLang="nl-BE" sz="1800" smtClean="0"/>
          </a:p>
        </p:txBody>
      </p:sp>
      <p:sp>
        <p:nvSpPr>
          <p:cNvPr id="1031" name="Rectangle 94"/>
          <p:cNvSpPr>
            <a:spLocks noChangeArrowheads="1"/>
          </p:cNvSpPr>
          <p:nvPr userDrawn="1"/>
        </p:nvSpPr>
        <p:spPr bwMode="gray">
          <a:xfrm>
            <a:off x="0" y="1584325"/>
            <a:ext cx="2286000" cy="90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defRPr/>
            </a:pPr>
            <a:endParaRPr lang="fr-FR" altLang="nl-BE" sz="1800" smtClean="0"/>
          </a:p>
        </p:txBody>
      </p:sp>
      <p:sp>
        <p:nvSpPr>
          <p:cNvPr id="78" name="Slide Number Placeholder 3"/>
          <p:cNvSpPr txBox="1">
            <a:spLocks/>
          </p:cNvSpPr>
          <p:nvPr userDrawn="1"/>
        </p:nvSpPr>
        <p:spPr>
          <a:xfrm>
            <a:off x="8583613" y="6397625"/>
            <a:ext cx="611187" cy="549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defRPr/>
            </a:pPr>
            <a:r>
              <a:rPr lang="fr-BE" altLang="nl-BE" sz="1000" smtClean="0">
                <a:latin typeface="Arial" pitchFamily="34" charset="0"/>
                <a:ea typeface="MS PGothic" pitchFamily="34" charset="-128"/>
              </a:rPr>
              <a:t>│</a:t>
            </a:r>
            <a:r>
              <a:rPr lang="en-US" altLang="nl-BE" sz="1000" smtClean="0">
                <a:latin typeface="Arial" pitchFamily="34" charset="0"/>
                <a:ea typeface="MS PGothic" pitchFamily="34" charset="-128"/>
              </a:rPr>
              <a:t> </a:t>
            </a:r>
            <a:fld id="{D030F06C-7D04-4A30-AAE5-E783FB7A3D30}" type="slidenum">
              <a:rPr lang="en-US" altLang="nl-BE" sz="1000" smtClean="0">
                <a:latin typeface="Arial" pitchFamily="34" charset="0"/>
                <a:ea typeface="MS PGothic" pitchFamily="34" charset="-128"/>
              </a:rPr>
              <a:pPr eaLnBrk="1" hangingPunct="1">
                <a:defRPr/>
              </a:pPr>
              <a:t>‹#›</a:t>
            </a:fld>
            <a:endParaRPr lang="en-US" altLang="nl-BE" sz="1000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33" name="Picture 78" descr="NEW-Logo-ERCEA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27000"/>
            <a:ext cx="14065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299200"/>
            <a:ext cx="25193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5" r:id="rId6"/>
    <p:sldLayoutId id="2147483946" r:id="rId7"/>
    <p:sldLayoutId id="2147483947" r:id="rId8"/>
    <p:sldLayoutId id="2147483942" r:id="rId9"/>
    <p:sldLayoutId id="2147483943" r:id="rId10"/>
    <p:sldLayoutId id="2147483944" r:id="rId11"/>
    <p:sldLayoutId id="2147483951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/>
          <a:ea typeface="Geneva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hyperlink" Target="https://erc.europa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13"/>
          <p:cNvSpPr>
            <a:spLocks noChangeAspect="1" noChangeShapeType="1"/>
          </p:cNvSpPr>
          <p:nvPr/>
        </p:nvSpPr>
        <p:spPr bwMode="gray">
          <a:xfrm>
            <a:off x="5311775" y="2874963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Rectangle 214"/>
          <p:cNvSpPr>
            <a:spLocks noChangeArrowheads="1"/>
          </p:cNvSpPr>
          <p:nvPr/>
        </p:nvSpPr>
        <p:spPr bwMode="gray">
          <a:xfrm>
            <a:off x="625643" y="2361990"/>
            <a:ext cx="4575008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nl-BE" sz="1800" b="1" dirty="0" smtClean="0"/>
              <a:t>Javier L Albacete,</a:t>
            </a:r>
            <a:r>
              <a:rPr lang="en-GB" altLang="nl-BE" sz="1800" b="1" dirty="0"/>
              <a:t/>
            </a:r>
            <a:br>
              <a:rPr lang="en-GB" altLang="nl-BE" sz="1800" b="1" dirty="0"/>
            </a:br>
            <a:r>
              <a:rPr lang="en-GB" altLang="nl-BE" sz="1800" dirty="0"/>
              <a:t>ERC Executive </a:t>
            </a:r>
            <a:r>
              <a:rPr lang="en-GB" altLang="nl-BE" sz="1800" dirty="0" smtClean="0"/>
              <a:t>Agency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nl-BE" sz="1800" dirty="0" smtClean="0"/>
              <a:t>(on leave from U. Granada) </a:t>
            </a:r>
            <a:r>
              <a:rPr lang="en-GB" altLang="nl-BE" sz="1800" dirty="0"/>
              <a:t/>
            </a:r>
            <a:br>
              <a:rPr lang="en-GB" altLang="nl-BE" sz="1800" dirty="0"/>
            </a:br>
            <a:r>
              <a:rPr lang="en-GB" altLang="nl-BE" sz="1800" dirty="0"/>
              <a:t/>
            </a:r>
            <a:br>
              <a:rPr lang="en-GB" altLang="nl-BE" sz="1800" dirty="0"/>
            </a:br>
            <a:r>
              <a:rPr lang="en-GB" altLang="nl-BE" sz="1800" dirty="0"/>
              <a:t/>
            </a:r>
            <a:br>
              <a:rPr lang="en-GB" altLang="nl-BE" sz="1800" dirty="0"/>
            </a:br>
            <a:r>
              <a:rPr lang="en-GB" altLang="nl-BE" sz="1800" b="1" dirty="0" smtClean="0"/>
              <a:t>Scientific </a:t>
            </a:r>
            <a:r>
              <a:rPr lang="en-GB" altLang="nl-BE" sz="1800" b="1" dirty="0"/>
              <a:t>Officer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nl-BE" sz="1800" b="1" dirty="0" smtClean="0"/>
              <a:t>Unit B4 Physical </a:t>
            </a:r>
            <a:r>
              <a:rPr lang="en-GB" altLang="nl-BE" sz="1800" b="1" dirty="0"/>
              <a:t>Sciences &amp; Engineering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nl-BE" sz="1800" dirty="0" smtClean="0"/>
              <a:t>Strong and Electroweak Matter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nl-BE" sz="1800" dirty="0" smtClean="0"/>
              <a:t>Conference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nl-BE" sz="1800" dirty="0" smtClean="0"/>
              <a:t>Barcelona, 29 June </a:t>
            </a:r>
            <a:r>
              <a:rPr lang="en-GB" altLang="nl-BE" sz="1800" dirty="0"/>
              <a:t>2018</a:t>
            </a:r>
            <a:r>
              <a:rPr lang="en-GB" altLang="nl-BE" sz="2000" dirty="0"/>
              <a:t/>
            </a:r>
            <a:br>
              <a:rPr lang="en-GB" altLang="nl-BE" sz="2000" dirty="0"/>
            </a:br>
            <a:endParaRPr lang="en-GB" altLang="nl-BE" sz="1600" dirty="0"/>
          </a:p>
        </p:txBody>
      </p:sp>
      <p:sp>
        <p:nvSpPr>
          <p:cNvPr id="21508" name="Rectangle 215"/>
          <p:cNvSpPr>
            <a:spLocks noChangeArrowheads="1"/>
          </p:cNvSpPr>
          <p:nvPr/>
        </p:nvSpPr>
        <p:spPr bwMode="gray">
          <a:xfrm>
            <a:off x="296863" y="-339775"/>
            <a:ext cx="67249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BE" sz="3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3600" dirty="0" smtClean="0">
                <a:latin typeface="Arial" pitchFamily="34" charset="0"/>
                <a:cs typeface="Arial" pitchFamily="34" charset="0"/>
              </a:rPr>
              <a:t>Funding opportunities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3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nl-BE" sz="3600" dirty="0">
                <a:latin typeface="Arial" pitchFamily="34" charset="0"/>
                <a:cs typeface="Arial" pitchFamily="34" charset="0"/>
              </a:rPr>
              <a:t>European Research Council</a:t>
            </a:r>
            <a:r>
              <a:rPr lang="en-US" altLang="nl-BE" sz="3600" b="1" dirty="0">
                <a:cs typeface="Arial" pitchFamily="34" charset="0"/>
              </a:rPr>
              <a:t/>
            </a:r>
            <a:br>
              <a:rPr lang="en-US" altLang="nl-BE" sz="3600" b="1" dirty="0">
                <a:cs typeface="Arial" pitchFamily="34" charset="0"/>
              </a:rPr>
            </a:br>
            <a:r>
              <a:rPr lang="en-US" altLang="nl-BE" sz="3600" b="1" dirty="0">
                <a:cs typeface="Arial" pitchFamily="34" charset="0"/>
              </a:rPr>
              <a:t> </a:t>
            </a:r>
            <a:endParaRPr lang="en-US" altLang="nl-BE" sz="2400" dirty="0">
              <a:cs typeface="Arial" pitchFamily="34" charset="0"/>
            </a:endParaRPr>
          </a:p>
        </p:txBody>
      </p:sp>
      <p:pic>
        <p:nvPicPr>
          <p:cNvPr id="21509" name="Picture 214" descr="H:\3_Horizontal_Tasks\1. Missions\170512_Albania\Presentation\Slides\Pictures\10-LOGO_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2148365"/>
            <a:ext cx="3598963" cy="35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5290"/>
            <a:ext cx="7458075" cy="904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Who can apply?</a:t>
            </a:r>
            <a:endParaRPr lang="en-GB" sz="400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52613"/>
            <a:ext cx="43434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533400" indent="-35401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260475" indent="-547688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marL="0" indent="0">
              <a:spcBef>
                <a:spcPct val="3000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nl-BE" sz="28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Excellent Researchers </a:t>
            </a:r>
            <a:r>
              <a:rPr lang="en-GB" altLang="nl-BE" sz="2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of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nl-BE" sz="2400" u="sng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any nationality</a:t>
            </a:r>
            <a:r>
              <a:rPr lang="en-GB" altLang="nl-BE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, 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nl-BE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any age 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nl-BE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any current working place in the world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nl-BE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any topic (bottom-up)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nl-BE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Only requirement - letter of support from a Host Institution (HI) based in </a:t>
            </a:r>
            <a:r>
              <a:rPr lang="en-GB" altLang="nl-BE" sz="2400" dirty="0" smtClean="0">
                <a:solidFill>
                  <a:srgbClr val="F16521"/>
                </a:solidFill>
                <a:latin typeface="+mj-lt"/>
                <a:cs typeface="Arial" pitchFamily="34" charset="0"/>
              </a:rPr>
              <a:t>EU or associated countries</a:t>
            </a:r>
            <a:r>
              <a:rPr lang="en-GB" altLang="nl-BE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endParaRPr lang="en-GB" altLang="en-US" sz="2400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220" name="Slide Number Placeholder 3"/>
          <p:cNvSpPr txBox="1">
            <a:spLocks/>
          </p:cNvSpPr>
          <p:nvPr/>
        </p:nvSpPr>
        <p:spPr bwMode="auto">
          <a:xfrm>
            <a:off x="8583613" y="63976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nl-BE" sz="1000">
                <a:latin typeface="Arial" pitchFamily="34" charset="0"/>
                <a:ea typeface="MS PGothic" pitchFamily="34" charset="-128"/>
              </a:rPr>
              <a:t>│</a:t>
            </a:r>
            <a:r>
              <a:rPr lang="en-US" altLang="nl-BE" sz="1000">
                <a:latin typeface="Arial" pitchFamily="34" charset="0"/>
                <a:ea typeface="MS PGothic" pitchFamily="34" charset="-128"/>
              </a:rPr>
              <a:t> </a:t>
            </a:r>
            <a:fld id="{ADBCA358-4D04-4D90-8FAC-269F926B29FA}" type="slidenum">
              <a:rPr lang="en-US" altLang="nl-BE" sz="10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nl-BE" sz="100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9221" name="Picture 2" descr="European and national 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32175"/>
            <a:ext cx="42672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ounded Rectangle 7"/>
          <p:cNvSpPr>
            <a:spLocks noChangeArrowheads="1"/>
          </p:cNvSpPr>
          <p:nvPr/>
        </p:nvSpPr>
        <p:spPr bwMode="auto">
          <a:xfrm>
            <a:off x="407988" y="1978025"/>
            <a:ext cx="2736850" cy="2927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Starting Grants</a:t>
            </a:r>
            <a:endParaRPr lang="en-GB" altLang="en-US" sz="18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starters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2-7 years after PhD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(≥ 50% commitment)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up to €1.5 Million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for 5 years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8195" name="Rounded Rectangle 8"/>
          <p:cNvSpPr>
            <a:spLocks noChangeArrowheads="1"/>
          </p:cNvSpPr>
          <p:nvPr/>
        </p:nvSpPr>
        <p:spPr bwMode="auto">
          <a:xfrm>
            <a:off x="5921375" y="1989138"/>
            <a:ext cx="2792413" cy="29035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Advanced Grants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track-record of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significant research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achievements in the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last 10 years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(≥</a:t>
            </a: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 30% commitment)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up to €2.5 Million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for 5 years</a:t>
            </a:r>
          </a:p>
        </p:txBody>
      </p:sp>
      <p:sp>
        <p:nvSpPr>
          <p:cNvPr id="7174" name="Rectangle 215"/>
          <p:cNvSpPr>
            <a:spLocks noChangeArrowheads="1"/>
          </p:cNvSpPr>
          <p:nvPr/>
        </p:nvSpPr>
        <p:spPr bwMode="gray">
          <a:xfrm>
            <a:off x="206375" y="306121"/>
            <a:ext cx="478695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What does ERC offer?</a:t>
            </a:r>
          </a:p>
          <a:p>
            <a:pPr eaLnBrk="0" hangingPunct="0">
              <a:defRPr/>
            </a:pPr>
            <a:r>
              <a:rPr lang="en-GB" sz="2800" b="1" dirty="0">
                <a:latin typeface="+mj-lt"/>
                <a:ea typeface="MS PGothic" pitchFamily="34" charset="-128"/>
                <a:cs typeface="Arial" panose="020B0604020202020204" pitchFamily="34" charset="0"/>
              </a:rPr>
              <a:t>ERC Grant Schemes</a:t>
            </a:r>
            <a:endParaRPr lang="en-US" sz="2800" b="1" dirty="0">
              <a:latin typeface="+mj-l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198" name="Rounded Rectangle 7"/>
          <p:cNvSpPr>
            <a:spLocks noChangeArrowheads="1"/>
          </p:cNvSpPr>
          <p:nvPr/>
        </p:nvSpPr>
        <p:spPr bwMode="auto">
          <a:xfrm>
            <a:off x="3146425" y="2001838"/>
            <a:ext cx="2774950" cy="28908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Consolidator Grants</a:t>
            </a:r>
            <a:endParaRPr lang="en-GB" altLang="en-US" sz="18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consolidators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7-12 years after PhD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(≥ 40% commitment)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up to €2 Million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for 5 years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190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ounded Rectangle 7"/>
          <p:cNvSpPr>
            <a:spLocks noChangeArrowheads="1"/>
          </p:cNvSpPr>
          <p:nvPr/>
        </p:nvSpPr>
        <p:spPr bwMode="auto">
          <a:xfrm>
            <a:off x="407988" y="1978025"/>
            <a:ext cx="2736850" cy="2927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Starting Grants</a:t>
            </a:r>
            <a:endParaRPr lang="en-GB" altLang="en-US" sz="18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starters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2-7 years after PhD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(≥ 50% commitment)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up to €1.5 Million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for 5 years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8195" name="Rounded Rectangle 8"/>
          <p:cNvSpPr>
            <a:spLocks noChangeArrowheads="1"/>
          </p:cNvSpPr>
          <p:nvPr/>
        </p:nvSpPr>
        <p:spPr bwMode="auto">
          <a:xfrm>
            <a:off x="5921375" y="1989138"/>
            <a:ext cx="2792413" cy="29035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Advanced Grants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track-record of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significant research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achievements in the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last 10 years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(≥</a:t>
            </a: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 30% commitment)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up to €2.5 Million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for 5 years</a:t>
            </a:r>
          </a:p>
        </p:txBody>
      </p:sp>
      <p:sp>
        <p:nvSpPr>
          <p:cNvPr id="8196" name="Rounded Rectangle 7"/>
          <p:cNvSpPr>
            <a:spLocks noChangeArrowheads="1"/>
          </p:cNvSpPr>
          <p:nvPr/>
        </p:nvSpPr>
        <p:spPr bwMode="auto">
          <a:xfrm>
            <a:off x="460914" y="5093009"/>
            <a:ext cx="4127500" cy="134937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b="1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Proof-of-Concept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bridging gap between research - earliest stage of marketable innovation </a:t>
            </a:r>
            <a:br>
              <a:rPr lang="en-GB" altLang="en-US" sz="16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16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up to </a:t>
            </a:r>
            <a:r>
              <a:rPr lang="de-DE" altLang="en-US" sz="16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€150,000 </a:t>
            </a:r>
            <a:r>
              <a:rPr lang="en-GB" altLang="en-US" sz="16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for ERC grant holders </a:t>
            </a:r>
            <a:r>
              <a:rPr lang="en-GB" altLang="en-US" sz="1600" b="1" u="sng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only</a:t>
            </a:r>
          </a:p>
        </p:txBody>
      </p:sp>
      <p:sp>
        <p:nvSpPr>
          <p:cNvPr id="7174" name="Rectangle 215"/>
          <p:cNvSpPr>
            <a:spLocks noChangeArrowheads="1"/>
          </p:cNvSpPr>
          <p:nvPr/>
        </p:nvSpPr>
        <p:spPr bwMode="gray">
          <a:xfrm>
            <a:off x="206375" y="306121"/>
            <a:ext cx="478695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What does ERC offer?</a:t>
            </a:r>
          </a:p>
          <a:p>
            <a:pPr eaLnBrk="0" hangingPunct="0">
              <a:defRPr/>
            </a:pPr>
            <a:r>
              <a:rPr lang="en-GB" sz="2800" b="1" dirty="0">
                <a:latin typeface="+mj-lt"/>
                <a:ea typeface="MS PGothic" pitchFamily="34" charset="-128"/>
                <a:cs typeface="Arial" panose="020B0604020202020204" pitchFamily="34" charset="0"/>
              </a:rPr>
              <a:t>ERC Grant Schemes</a:t>
            </a:r>
            <a:endParaRPr lang="en-US" sz="2800" b="1" dirty="0">
              <a:latin typeface="+mj-l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198" name="Rounded Rectangle 7"/>
          <p:cNvSpPr>
            <a:spLocks noChangeArrowheads="1"/>
          </p:cNvSpPr>
          <p:nvPr/>
        </p:nvSpPr>
        <p:spPr bwMode="auto">
          <a:xfrm>
            <a:off x="3146425" y="2001838"/>
            <a:ext cx="2774950" cy="28908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Consolidator Grants</a:t>
            </a:r>
            <a:endParaRPr lang="en-GB" altLang="en-US" sz="18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0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consolidators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7-12 years after PhD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(≥ 40% commitment)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up to €2 Million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  <a:sym typeface="Wingdings" pitchFamily="2" charset="2"/>
              </a:rPr>
              <a:t>for 5 years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837382" y="5093009"/>
            <a:ext cx="4127500" cy="13493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2000" b="1" dirty="0" smtClean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b="1" dirty="0" smtClean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Synergy </a:t>
            </a:r>
            <a:r>
              <a:rPr lang="en-GB" altLang="en-US" sz="2000" b="1" dirty="0" smtClean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Grants</a:t>
            </a:r>
            <a:endParaRPr lang="en-GB" altLang="en-US" sz="1000" b="1" dirty="0" smtClean="0">
              <a:solidFill>
                <a:srgbClr val="FFFF00"/>
              </a:solidFill>
              <a:ea typeface="MS PGothic" pitchFamily="34" charset="-128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2-4 </a:t>
            </a:r>
            <a:r>
              <a:rPr lang="en-GB" altLang="en-US" sz="1800" dirty="0" smtClean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PIs up to €10 million for 6 years </a:t>
            </a:r>
            <a:endParaRPr lang="en-GB" altLang="en-US" sz="18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to </a:t>
            </a:r>
            <a:r>
              <a:rPr lang="en-US" sz="1800" dirty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lead to breakthroughs that cannot be achieved by a PI working alone</a:t>
            </a:r>
            <a:endParaRPr lang="en-GB" sz="1800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b="1" dirty="0" smtClean="0">
                <a:solidFill>
                  <a:srgbClr val="FAF5F5"/>
                </a:solidFill>
                <a:ea typeface="MS PGothic" pitchFamily="34" charset="-128"/>
                <a:cs typeface="Arial" pitchFamily="34" charset="0"/>
              </a:rPr>
              <a:t> </a:t>
            </a:r>
            <a:endParaRPr lang="en-GB" altLang="en-US" sz="2000" b="1" dirty="0">
              <a:solidFill>
                <a:srgbClr val="FAF5F5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33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384810"/>
            <a:ext cx="7458075" cy="904875"/>
          </a:xfrm>
        </p:spPr>
        <p:txBody>
          <a:bodyPr/>
          <a:lstStyle/>
          <a:p>
            <a:pPr>
              <a:defRPr/>
            </a:pPr>
            <a:r>
              <a:rPr lang="en-GB" altLang="fr-FR" sz="40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Additional funding</a:t>
            </a:r>
            <a:endParaRPr lang="en-GB" sz="400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9550" y="1943100"/>
            <a:ext cx="535305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7825" indent="-377825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533400" indent="-35401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260475" indent="-547688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marL="0" indent="0" eaLnBrk="1" hangingPunct="1">
              <a:spcBef>
                <a:spcPts val="900"/>
              </a:spcBef>
              <a:buClr>
                <a:srgbClr val="FB5105"/>
              </a:buClr>
              <a:buNone/>
              <a:defRPr/>
            </a:pPr>
            <a:r>
              <a:rPr lang="en-GB" altLang="fr-FR" sz="24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Additional funding:</a:t>
            </a:r>
          </a:p>
          <a:p>
            <a:pPr lvl="1"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fr-FR" sz="20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Start-Up costs for scientists moving to EU / Associated Countries</a:t>
            </a:r>
            <a:endParaRPr lang="en-GB" altLang="fr-FR" sz="1600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fr-FR" sz="20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Purchase of major equipment</a:t>
            </a:r>
          </a:p>
          <a:p>
            <a:pPr lvl="1"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  <a:defRPr/>
            </a:pPr>
            <a:r>
              <a:rPr lang="en-GB" altLang="fr-FR" sz="2000" b="1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Access to large facilities</a:t>
            </a:r>
          </a:p>
          <a:p>
            <a:pPr marL="179387" lvl="1" indent="0" eaLnBrk="1" hangingPunct="1">
              <a:spcBef>
                <a:spcPts val="90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fr-FR" sz="1600" dirty="0" smtClean="0">
              <a:solidFill>
                <a:srgbClr val="000000"/>
              </a:solidFill>
              <a:latin typeface="+mj-lt"/>
              <a:ea typeface="Arial Unicode MS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20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Up to €500 000 for Starting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20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Up to €750 000 for Consolidator 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20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Up to €1 Million for Advanced grantees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2000" dirty="0" smtClean="0">
                <a:solidFill>
                  <a:srgbClr val="00000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Up to €4 Million for SyG PIs</a:t>
            </a:r>
          </a:p>
        </p:txBody>
      </p:sp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8583613" y="63976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nl-BE" sz="1000">
                <a:latin typeface="Arial" pitchFamily="34" charset="0"/>
                <a:ea typeface="MS PGothic" pitchFamily="34" charset="-128"/>
              </a:rPr>
              <a:t>│</a:t>
            </a:r>
            <a:r>
              <a:rPr lang="en-US" altLang="nl-BE" sz="1000">
                <a:latin typeface="Arial" pitchFamily="34" charset="0"/>
                <a:ea typeface="MS PGothic" pitchFamily="34" charset="-128"/>
              </a:rPr>
              <a:t> </a:t>
            </a:r>
            <a:fld id="{3F5B284C-96B2-4A2D-9B4B-7BF688510684}" type="slidenum">
              <a:rPr lang="en-US" altLang="nl-BE" sz="10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nl-BE" sz="100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1269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2268538"/>
            <a:ext cx="34861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2"/>
          <p:cNvSpPr>
            <a:spLocks noGrp="1"/>
          </p:cNvSpPr>
          <p:nvPr>
            <p:ph idx="4294967295"/>
          </p:nvPr>
        </p:nvSpPr>
        <p:spPr>
          <a:xfrm>
            <a:off x="431800" y="1719263"/>
            <a:ext cx="8505825" cy="44545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GB" sz="800" b="1" dirty="0" smtClean="0">
              <a:solidFill>
                <a:schemeClr val="folHlink"/>
              </a:solidFill>
              <a:sym typeface="Wingdings" pitchFamily="2" charset="2"/>
            </a:endParaRPr>
          </a:p>
          <a:p>
            <a:pPr marL="0" indent="0"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GB" sz="2400" b="1" dirty="0" smtClean="0">
                <a:cs typeface="Arial" panose="020B0604020202020204" pitchFamily="34" charset="0"/>
                <a:sym typeface="Wingdings" pitchFamily="2" charset="2"/>
              </a:rPr>
              <a:t>Extensions of eligibility window possible for StG and </a:t>
            </a:r>
            <a:r>
              <a:rPr lang="en-GB" sz="2400" b="1" dirty="0" err="1" smtClean="0">
                <a:cs typeface="Arial" panose="020B0604020202020204" pitchFamily="34" charset="0"/>
                <a:sym typeface="Wingdings" pitchFamily="2" charset="2"/>
              </a:rPr>
              <a:t>CoG</a:t>
            </a:r>
            <a:r>
              <a:rPr lang="en-GB" sz="2400" b="1" dirty="0" smtClean="0">
                <a:cs typeface="Arial" panose="020B0604020202020204" pitchFamily="34" charset="0"/>
                <a:sym typeface="Wingdings" pitchFamily="2" charset="2"/>
              </a:rPr>
              <a:t> for documented cases of: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Arial" panose="020B0604020202020204" pitchFamily="34" charset="0"/>
                <a:sym typeface="Wingdings" pitchFamily="2" charset="2"/>
              </a:rPr>
              <a:t>Maternity – 18 months per child </a:t>
            </a:r>
            <a:r>
              <a:rPr lang="en-GB" sz="2400" dirty="0" smtClean="0">
                <a:solidFill>
                  <a:srgbClr val="FF6600"/>
                </a:solidFill>
                <a:cs typeface="Arial" panose="020B0604020202020204" pitchFamily="34" charset="0"/>
                <a:sym typeface="Wingdings" pitchFamily="2" charset="2"/>
              </a:rPr>
              <a:t>(before or after PhD)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Arial" panose="020B0604020202020204" pitchFamily="34" charset="0"/>
                <a:sym typeface="Wingdings" pitchFamily="2" charset="2"/>
              </a:rPr>
              <a:t>Paternity – actual time taken off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Arial" panose="020B0604020202020204" pitchFamily="34" charset="0"/>
                <a:sym typeface="Wingdings" pitchFamily="2" charset="2"/>
              </a:rPr>
              <a:t>Military service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Arial" panose="020B0604020202020204" pitchFamily="34" charset="0"/>
                <a:sym typeface="Wingdings" pitchFamily="2" charset="2"/>
              </a:rPr>
              <a:t>Medical speciality training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cs typeface="Arial" panose="020B0604020202020204" pitchFamily="34" charset="0"/>
                <a:sym typeface="Wingdings" pitchFamily="2" charset="2"/>
              </a:rPr>
              <a:t>Caring for seriously ill family members</a:t>
            </a:r>
          </a:p>
          <a:p>
            <a:pPr marL="0" indent="0">
              <a:buNone/>
              <a:defRPr/>
            </a:pPr>
            <a:r>
              <a:rPr lang="en-GB" sz="2400" b="1" dirty="0" smtClean="0">
                <a:cs typeface="Arial" panose="020B0604020202020204" pitchFamily="34" charset="0"/>
                <a:sym typeface="Wingdings" pitchFamily="2" charset="2"/>
              </a:rPr>
              <a:t>No limit to the total extension</a:t>
            </a:r>
            <a:endParaRPr lang="en-GB" sz="2400" b="1" dirty="0"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gray">
          <a:xfrm>
            <a:off x="219075" y="447675"/>
            <a:ext cx="8178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40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Extensions of eligibility window</a:t>
            </a:r>
          </a:p>
        </p:txBody>
      </p:sp>
    </p:spTree>
    <p:extLst>
      <p:ext uri="{BB962C8B-B14F-4D97-AF65-F5344CB8AC3E}">
        <p14:creationId xmlns:p14="http://schemas.microsoft.com/office/powerpoint/2010/main" val="191054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04813" y="1743075"/>
            <a:ext cx="3690937" cy="2224088"/>
          </a:xfrm>
          <a:prstGeom prst="rect">
            <a:avLst/>
          </a:prstGeom>
          <a:solidFill>
            <a:srgbClr val="FFFFFF"/>
          </a:solidFill>
          <a:ln w="12600">
            <a:solidFill>
              <a:srgbClr val="4B413C"/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 marL="338138" indent="-3238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u="sng" dirty="0">
                <a:latin typeface="+mj-lt"/>
                <a:cs typeface="Arial" pitchFamily="34" charset="0"/>
              </a:rPr>
              <a:t>PART A</a:t>
            </a:r>
            <a:r>
              <a:rPr lang="en-GB" altLang="en-US" sz="2000" b="1" dirty="0">
                <a:latin typeface="+mj-lt"/>
                <a:cs typeface="Arial" pitchFamily="34" charset="0"/>
              </a:rPr>
              <a:t> – online forms</a:t>
            </a: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dirty="0" smtClean="0">
                <a:latin typeface="+mj-lt"/>
                <a:cs typeface="Arial" pitchFamily="34" charset="0"/>
              </a:rPr>
              <a:t>A1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 Proposal info</a:t>
            </a:r>
            <a:endParaRPr lang="en-GB" altLang="en-US" sz="2000" dirty="0">
              <a:latin typeface="+mj-lt"/>
              <a:cs typeface="Arial" pitchFamily="34" charset="0"/>
            </a:endParaRP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dirty="0">
                <a:latin typeface="+mj-lt"/>
                <a:cs typeface="Arial" pitchFamily="34" charset="0"/>
              </a:rPr>
              <a:t>A2</a:t>
            </a:r>
            <a:r>
              <a:rPr lang="en-GB" altLang="en-US" sz="2000" dirty="0">
                <a:latin typeface="+mj-lt"/>
                <a:cs typeface="Arial" pitchFamily="34" charset="0"/>
              </a:rPr>
              <a:t> 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Host Institution and PI </a:t>
            </a:r>
            <a:r>
              <a:rPr lang="en-GB" altLang="en-US" sz="2000" dirty="0">
                <a:latin typeface="+mj-lt"/>
                <a:cs typeface="Arial" pitchFamily="34" charset="0"/>
              </a:rPr>
              <a:t>info</a:t>
            </a: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dirty="0">
                <a:latin typeface="+mj-lt"/>
                <a:cs typeface="Arial" pitchFamily="34" charset="0"/>
              </a:rPr>
              <a:t>A3</a:t>
            </a:r>
            <a:r>
              <a:rPr lang="en-GB" altLang="en-US" sz="2000" dirty="0">
                <a:latin typeface="+mj-lt"/>
                <a:cs typeface="Arial" pitchFamily="34" charset="0"/>
              </a:rPr>
              <a:t> 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Budget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dirty="0" smtClean="0">
                <a:latin typeface="+mj-lt"/>
                <a:cs typeface="Arial" pitchFamily="34" charset="0"/>
              </a:rPr>
              <a:t>A4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 Ethics Issues</a:t>
            </a:r>
          </a:p>
          <a:p>
            <a:pPr>
              <a:lnSpc>
                <a:spcPts val="1800"/>
              </a:lnSpc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dirty="0" smtClean="0">
                <a:latin typeface="+mj-lt"/>
                <a:cs typeface="Arial" pitchFamily="34" charset="0"/>
              </a:rPr>
              <a:t>A5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	Call Specific Info </a:t>
            </a:r>
            <a:r>
              <a:rPr lang="en-GB" altLang="en-US" sz="1600" dirty="0" smtClean="0">
                <a:latin typeface="+mj-lt"/>
                <a:cs typeface="Arial" pitchFamily="34" charset="0"/>
              </a:rPr>
              <a:t>(doctoral training,</a:t>
            </a:r>
          </a:p>
          <a:p>
            <a:pPr>
              <a:lnSpc>
                <a:spcPts val="1800"/>
              </a:lnSpc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1600" dirty="0" smtClean="0">
                <a:latin typeface="+mj-lt"/>
                <a:cs typeface="Arial" pitchFamily="34" charset="0"/>
              </a:rPr>
              <a:t>extensions, excluded reviewers etc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.)</a:t>
            </a:r>
            <a:endParaRPr lang="en-GB" altLang="en-US" sz="2000" dirty="0">
              <a:latin typeface="+mj-lt"/>
              <a:cs typeface="Arial" pitchFamily="34" charset="0"/>
            </a:endParaRP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en-US" sz="1800" dirty="0">
              <a:latin typeface="+mj-lt"/>
              <a:cs typeface="Arial" pitchFamily="34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437063" y="4071938"/>
            <a:ext cx="4230687" cy="2295525"/>
          </a:xfrm>
          <a:prstGeom prst="rect">
            <a:avLst/>
          </a:prstGeom>
          <a:solidFill>
            <a:srgbClr val="FFFFFF"/>
          </a:solidFill>
          <a:ln w="12600">
            <a:solidFill>
              <a:srgbClr val="4B413C"/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 marL="338138" indent="-3238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en-US" sz="1800" b="1" u="sng" dirty="0">
              <a:latin typeface="+mj-lt"/>
            </a:endParaRP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u="sng" dirty="0">
                <a:latin typeface="+mj-lt"/>
                <a:cs typeface="Arial" pitchFamily="34" charset="0"/>
              </a:rPr>
              <a:t>PART B2</a:t>
            </a:r>
            <a:r>
              <a:rPr lang="en-GB" altLang="en-US" sz="2000" b="1" dirty="0">
                <a:latin typeface="+mj-lt"/>
                <a:cs typeface="Arial" pitchFamily="34" charset="0"/>
              </a:rPr>
              <a:t> – submitted as .pdf</a:t>
            </a: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en-US" sz="2000" b="1" dirty="0">
              <a:latin typeface="+mj-lt"/>
              <a:cs typeface="Arial" pitchFamily="34" charset="0"/>
            </a:endParaRPr>
          </a:p>
          <a:p>
            <a:pPr marL="14288" indent="0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dirty="0">
                <a:latin typeface="+mj-lt"/>
                <a:cs typeface="Arial" pitchFamily="34" charset="0"/>
              </a:rPr>
              <a:t>Scientific Proposal 			15 p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.</a:t>
            </a:r>
          </a:p>
          <a:p>
            <a:pPr marL="14288" indent="0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dirty="0">
                <a:latin typeface="+mj-lt"/>
                <a:cs typeface="Arial" pitchFamily="34" charset="0"/>
              </a:rPr>
              <a:t>	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State of the Art &amp; Objectives</a:t>
            </a:r>
          </a:p>
          <a:p>
            <a:pPr marL="14288" indent="0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dirty="0">
                <a:latin typeface="+mj-lt"/>
                <a:cs typeface="Arial" pitchFamily="34" charset="0"/>
              </a:rPr>
              <a:t>	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Methodology</a:t>
            </a:r>
          </a:p>
          <a:p>
            <a:pPr marL="14288" indent="0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dirty="0">
                <a:latin typeface="+mj-lt"/>
                <a:cs typeface="Arial" pitchFamily="34" charset="0"/>
              </a:rPr>
              <a:t>	</a:t>
            </a:r>
            <a:r>
              <a:rPr lang="en-GB" altLang="en-US" sz="2000" dirty="0" smtClean="0">
                <a:latin typeface="+mj-lt"/>
                <a:cs typeface="Arial" pitchFamily="34" charset="0"/>
              </a:rPr>
              <a:t>Resources</a:t>
            </a:r>
            <a:r>
              <a:rPr lang="en-GB" altLang="en-US" sz="1800" dirty="0">
                <a:latin typeface="+mj-lt"/>
                <a:cs typeface="Arial" pitchFamily="34" charset="0"/>
              </a:rPr>
              <a:t>	</a:t>
            </a: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en-US" sz="1800" dirty="0">
              <a:latin typeface="+mj-lt"/>
              <a:cs typeface="Arial" pitchFamily="34" charset="0"/>
            </a:endParaRP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en-US" sz="1800" dirty="0">
              <a:latin typeface="+mj-lt"/>
              <a:cs typeface="Arial" pitchFamily="34" charset="0"/>
            </a:endParaRP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en-US" sz="1800" dirty="0">
              <a:latin typeface="+mj-lt"/>
              <a:cs typeface="Arial" pitchFamily="34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04813" y="4068763"/>
            <a:ext cx="3690937" cy="2293937"/>
          </a:xfrm>
          <a:prstGeom prst="rect">
            <a:avLst/>
          </a:prstGeom>
          <a:solidFill>
            <a:srgbClr val="FFFFFF"/>
          </a:solidFill>
          <a:ln w="12600">
            <a:solidFill>
              <a:srgbClr val="4B413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marL="338138" indent="-3238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GB" altLang="en-US" sz="2000" b="1" u="sng" dirty="0">
                <a:latin typeface="+mj-lt"/>
                <a:cs typeface="Arial" pitchFamily="34" charset="0"/>
              </a:rPr>
              <a:t>Annexes</a:t>
            </a:r>
            <a:r>
              <a:rPr lang="en-GB" altLang="en-US" sz="2000" b="1" dirty="0">
                <a:latin typeface="+mj-lt"/>
                <a:cs typeface="Arial" pitchFamily="34" charset="0"/>
              </a:rPr>
              <a:t> – submitted as .pdf</a:t>
            </a: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endParaRPr lang="en-GB" altLang="en-US" sz="2000" b="1" dirty="0">
              <a:latin typeface="+mj-lt"/>
              <a:cs typeface="Arial" pitchFamily="34" charset="0"/>
            </a:endParaRPr>
          </a:p>
          <a:p>
            <a:pPr marL="14288" indent="0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US" altLang="en-US" sz="2000" dirty="0">
                <a:latin typeface="+mj-lt"/>
                <a:cs typeface="Arial" pitchFamily="34" charset="0"/>
              </a:rPr>
              <a:t>HI support letter</a:t>
            </a:r>
          </a:p>
          <a:p>
            <a:pPr marL="14288" indent="0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+mj-lt"/>
                <a:cs typeface="Arial" pitchFamily="34" charset="0"/>
              </a:rPr>
              <a:t>Copy </a:t>
            </a:r>
            <a:r>
              <a:rPr lang="en-US" altLang="en-US" sz="2000" dirty="0">
                <a:latin typeface="+mj-lt"/>
                <a:cs typeface="Arial" pitchFamily="34" charset="0"/>
              </a:rPr>
              <a:t>of </a:t>
            </a:r>
            <a:r>
              <a:rPr lang="en-US" altLang="en-US" sz="2000" dirty="0" smtClean="0">
                <a:latin typeface="+mj-lt"/>
                <a:cs typeface="Arial" pitchFamily="34" charset="0"/>
              </a:rPr>
              <a:t>PhD title</a:t>
            </a:r>
            <a:endParaRPr lang="en-US" altLang="en-US" sz="2000" dirty="0">
              <a:latin typeface="+mj-lt"/>
              <a:cs typeface="Arial" pitchFamily="34" charset="0"/>
            </a:endParaRPr>
          </a:p>
          <a:p>
            <a:pPr marL="14288" indent="0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+mj-lt"/>
                <a:cs typeface="Arial" pitchFamily="34" charset="0"/>
              </a:rPr>
              <a:t>Documents </a:t>
            </a:r>
            <a:r>
              <a:rPr lang="en-US" altLang="en-US" sz="2000" dirty="0">
                <a:latin typeface="+mj-lt"/>
                <a:cs typeface="Arial" pitchFamily="34" charset="0"/>
              </a:rPr>
              <a:t>for extension of </a:t>
            </a:r>
          </a:p>
          <a:p>
            <a:pPr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+mj-lt"/>
                <a:cs typeface="Arial" pitchFamily="34" charset="0"/>
              </a:rPr>
              <a:t>eligibility window</a:t>
            </a:r>
            <a:endParaRPr lang="en-US" altLang="en-US" sz="1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437063" y="1728788"/>
            <a:ext cx="4230687" cy="2238375"/>
          </a:xfrm>
          <a:prstGeom prst="rect">
            <a:avLst/>
          </a:prstGeom>
          <a:solidFill>
            <a:srgbClr val="FFFFFF"/>
          </a:solidFill>
          <a:ln w="12600">
            <a:solidFill>
              <a:srgbClr val="4B413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338138" indent="-323850" eaLnBrk="0" hangingPunct="0">
              <a:buClr>
                <a:srgbClr val="FB5105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altLang="en-US" sz="2000" b="1" u="sng" dirty="0">
                <a:latin typeface="+mj-lt"/>
                <a:cs typeface="Arial" panose="020B0604020202020204" pitchFamily="34" charset="0"/>
              </a:rPr>
              <a:t>PART B1</a:t>
            </a:r>
            <a:r>
              <a:rPr lang="en-GB" altLang="en-US" sz="2000" b="1" dirty="0">
                <a:latin typeface="+mj-lt"/>
                <a:cs typeface="Arial" panose="020B0604020202020204" pitchFamily="34" charset="0"/>
              </a:rPr>
              <a:t> – submitted as .pdf</a:t>
            </a:r>
          </a:p>
          <a:p>
            <a:pPr marL="338138" indent="-323850" eaLnBrk="0" hangingPunct="0">
              <a:buClr>
                <a:srgbClr val="FB5105"/>
              </a:buClr>
              <a:buSzPct val="100000"/>
              <a:buFont typeface="Arial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altLang="en-US" dirty="0">
              <a:latin typeface="+mj-lt"/>
              <a:cs typeface="Arial" panose="020B0604020202020204" pitchFamily="34" charset="0"/>
            </a:endParaRPr>
          </a:p>
          <a:p>
            <a:pPr eaLnBrk="0" hangingPunct="0">
              <a:buClr>
                <a:srgbClr val="FB5105"/>
              </a:buClr>
              <a:buSzPct val="100000"/>
              <a:tabLst>
                <a:tab pos="26670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Extended Synopsis 				5 p.</a:t>
            </a:r>
          </a:p>
          <a:p>
            <a:pPr eaLnBrk="0" hangingPunct="0">
              <a:buClr>
                <a:srgbClr val="FB5105"/>
              </a:buClr>
              <a:buSzPct val="100000"/>
              <a:tabLst>
                <a:tab pos="26670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CV 						 	2 p.</a:t>
            </a:r>
          </a:p>
          <a:p>
            <a:pPr marL="14287" eaLnBrk="0" hangingPunct="0">
              <a:buClr>
                <a:srgbClr val="FB5105"/>
              </a:buClr>
              <a:buSzPct val="100000"/>
              <a:tabLst>
                <a:tab pos="26670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Early Achievements Record 			2 p.</a:t>
            </a:r>
          </a:p>
          <a:p>
            <a:pPr marL="14287" eaLnBrk="0" hangingPunct="0">
              <a:buClr>
                <a:srgbClr val="FB5105"/>
              </a:buClr>
              <a:buSzPct val="100000"/>
              <a:tabLst>
                <a:tab pos="26670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	(incl. up to </a:t>
            </a:r>
            <a:r>
              <a:rPr lang="en-US" altLang="en-US" dirty="0" smtClean="0">
                <a:latin typeface="+mj-lt"/>
                <a:cs typeface="Arial" panose="020B0604020202020204" pitchFamily="34" charset="0"/>
              </a:rPr>
              <a:t>10 publications)</a:t>
            </a:r>
          </a:p>
          <a:p>
            <a:pPr marL="14287" eaLnBrk="0" hangingPunct="0">
              <a:buClr>
                <a:srgbClr val="FB5105"/>
              </a:buClr>
              <a:buSzPct val="100000"/>
              <a:tabLst>
                <a:tab pos="266700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altLang="en-US" dirty="0" smtClean="0">
                <a:latin typeface="+mj-lt"/>
                <a:cs typeface="Arial" panose="020B0604020202020204" pitchFamily="34" charset="0"/>
              </a:rPr>
              <a:t>Funding ID                                                1p</a:t>
            </a:r>
            <a:r>
              <a:rPr lang="en-US" altLang="en-US" dirty="0">
                <a:latin typeface="+mj-lt"/>
                <a:cs typeface="Arial" panose="020B0604020202020204" pitchFamily="34" charset="0"/>
              </a:rPr>
              <a:t>						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438" name="Text Box 19"/>
          <p:cNvSpPr txBox="1">
            <a:spLocks noChangeArrowheads="1"/>
          </p:cNvSpPr>
          <p:nvPr/>
        </p:nvSpPr>
        <p:spPr bwMode="auto">
          <a:xfrm>
            <a:off x="174625" y="155575"/>
            <a:ext cx="78422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4000" b="1" dirty="0">
                <a:solidFill>
                  <a:srgbClr val="FF6600"/>
                </a:solidFill>
                <a:latin typeface="+mj-lt"/>
                <a:ea typeface="+mj-ea"/>
                <a:cs typeface="Arial" panose="020B0604020202020204" pitchFamily="34" charset="0"/>
              </a:rPr>
              <a:t>How to prepare </a:t>
            </a:r>
            <a:r>
              <a:rPr lang="en-US" altLang="en-US" sz="4000" b="1" dirty="0" smtClean="0">
                <a:solidFill>
                  <a:srgbClr val="FF6600"/>
                </a:solidFill>
                <a:latin typeface="+mj-lt"/>
                <a:ea typeface="+mj-ea"/>
                <a:cs typeface="Arial" panose="020B0604020202020204" pitchFamily="34" charset="0"/>
              </a:rPr>
              <a:t>&amp; </a:t>
            </a:r>
            <a:r>
              <a:rPr lang="en-US" altLang="en-US" sz="4000" b="1" dirty="0">
                <a:solidFill>
                  <a:srgbClr val="FF6600"/>
                </a:solidFill>
                <a:latin typeface="+mj-lt"/>
                <a:ea typeface="+mj-ea"/>
                <a:cs typeface="Arial" panose="020B0604020202020204" pitchFamily="34" charset="0"/>
              </a:rPr>
              <a:t>submit an </a:t>
            </a:r>
            <a:r>
              <a:rPr lang="en-US" altLang="en-US" sz="4000" b="1" dirty="0" smtClean="0">
                <a:solidFill>
                  <a:srgbClr val="FF6600"/>
                </a:solidFill>
                <a:latin typeface="+mj-lt"/>
                <a:ea typeface="+mj-ea"/>
                <a:cs typeface="Arial" panose="020B0604020202020204" pitchFamily="34" charset="0"/>
              </a:rPr>
              <a:t>ERC research proposal </a:t>
            </a:r>
          </a:p>
          <a:p>
            <a:pPr>
              <a:lnSpc>
                <a:spcPts val="35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b="1" dirty="0" smtClean="0">
                <a:latin typeface="+mj-lt"/>
                <a:ea typeface="MS PGothic" pitchFamily="34" charset="-128"/>
              </a:rPr>
              <a:t>Proposal structure</a:t>
            </a:r>
            <a:endParaRPr lang="en-GB" altLang="en-US" b="1" dirty="0" smtClean="0">
              <a:latin typeface="+mj-lt"/>
              <a:ea typeface="MS PGothic" pitchFamily="34" charset="-128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211638" y="6362700"/>
            <a:ext cx="4365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latin typeface="Arial" pitchFamily="34" charset="0"/>
                <a:ea typeface="MS PGothic" pitchFamily="34" charset="-128"/>
              </a:rPr>
              <a:t>Read the Information to Applicants</a:t>
            </a:r>
            <a:endParaRPr lang="en-GB" altLang="en-US" sz="18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8" name="AutoShape 10"/>
          <p:cNvSpPr>
            <a:spLocks noChangeArrowheads="1"/>
          </p:cNvSpPr>
          <p:nvPr/>
        </p:nvSpPr>
        <p:spPr bwMode="auto">
          <a:xfrm>
            <a:off x="2681288" y="6489700"/>
            <a:ext cx="1395412" cy="134938"/>
          </a:xfrm>
          <a:prstGeom prst="rightArrow">
            <a:avLst>
              <a:gd name="adj1" fmla="val 50000"/>
              <a:gd name="adj2" fmla="val 258528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6600"/>
              </a:solidFill>
            </a:endParaRPr>
          </a:p>
        </p:txBody>
      </p:sp>
      <p:sp>
        <p:nvSpPr>
          <p:cNvPr id="15369" name="Foliennummernplatzhalter 3"/>
          <p:cNvSpPr txBox="1">
            <a:spLocks noGrp="1"/>
          </p:cNvSpPr>
          <p:nvPr/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0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154547">
            <a:off x="-75646" y="3758030"/>
            <a:ext cx="4028629" cy="8550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administrative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6075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267200" y="1766888"/>
            <a:ext cx="42656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3375" indent="-333375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FB5105"/>
              </a:buClr>
              <a:buFont typeface="Arial" pitchFamily="34" charset="0"/>
              <a:buNone/>
            </a:pPr>
            <a:r>
              <a:rPr lang="en-GB" altLang="nl-BE" sz="2400" b="1" dirty="0">
                <a:solidFill>
                  <a:srgbClr val="0070C0"/>
                </a:solidFill>
                <a:ea typeface="MS PGothic" pitchFamily="34" charset="-128"/>
              </a:rPr>
              <a:t>Social Sciences and Humanities</a:t>
            </a:r>
          </a:p>
          <a:p>
            <a:pPr eaLnBrk="1" hangingPunct="1">
              <a:spcBef>
                <a:spcPts val="35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0070C0"/>
                </a:solidFill>
                <a:ea typeface="MS PGothic" pitchFamily="34" charset="-128"/>
              </a:rPr>
              <a:t>SH1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Individuals, Markets and Organisations</a:t>
            </a:r>
          </a:p>
          <a:p>
            <a:pPr eaLnBrk="1" hangingPunct="1">
              <a:spcBef>
                <a:spcPts val="35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0070C0"/>
                </a:solidFill>
                <a:ea typeface="MS PGothic" pitchFamily="34" charset="-128"/>
              </a:rPr>
              <a:t>SH2</a:t>
            </a:r>
            <a:r>
              <a:rPr lang="en-GB" altLang="nl-BE" sz="1400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Institutions, Values, Environment and Space</a:t>
            </a:r>
          </a:p>
          <a:p>
            <a:pPr eaLnBrk="1" hangingPunct="1">
              <a:spcBef>
                <a:spcPts val="35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0070C0"/>
                </a:solidFill>
                <a:ea typeface="MS PGothic" pitchFamily="34" charset="-128"/>
              </a:rPr>
              <a:t>SH3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The Social World, Diversity, Population</a:t>
            </a:r>
          </a:p>
          <a:p>
            <a:pPr eaLnBrk="1" hangingPunct="1">
              <a:spcBef>
                <a:spcPts val="35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0070C0"/>
                </a:solidFill>
                <a:ea typeface="MS PGothic" pitchFamily="34" charset="-128"/>
              </a:rPr>
              <a:t>SH4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The Human Mind and Its Complexity</a:t>
            </a:r>
          </a:p>
          <a:p>
            <a:pPr eaLnBrk="1" hangingPunct="1">
              <a:spcBef>
                <a:spcPts val="350"/>
              </a:spcBef>
              <a:buClr>
                <a:srgbClr val="0070C0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0070C0"/>
                </a:solidFill>
                <a:ea typeface="MS PGothic" pitchFamily="34" charset="-128"/>
              </a:rPr>
              <a:t>SH5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Cultures and Cultural Production</a:t>
            </a:r>
          </a:p>
          <a:p>
            <a:pPr eaLnBrk="1" hangingPunct="1">
              <a:spcBef>
                <a:spcPts val="35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en-GB" altLang="nl-BE" sz="1400" b="1" dirty="0">
                <a:solidFill>
                  <a:srgbClr val="0070C0"/>
                </a:solidFill>
                <a:ea typeface="MS PGothic" pitchFamily="34" charset="-128"/>
              </a:rPr>
              <a:t>SH6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The Study of the Human Past</a:t>
            </a:r>
          </a:p>
          <a:p>
            <a:pPr eaLnBrk="1" hangingPunct="1">
              <a:spcBef>
                <a:spcPct val="0"/>
              </a:spcBef>
              <a:buClr>
                <a:srgbClr val="FB5105"/>
              </a:buClr>
              <a:buFont typeface="Arial" pitchFamily="34" charset="0"/>
              <a:buNone/>
            </a:pPr>
            <a:endParaRPr lang="en-GB" altLang="nl-BE" sz="1800" b="1" dirty="0">
              <a:solidFill>
                <a:srgbClr val="33CC33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0650" y="2536825"/>
            <a:ext cx="4032250" cy="3792538"/>
          </a:xfrm>
          <a:prstGeom prst="rect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marL="333375" indent="-333375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37931725" indent="-37474525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ts val="350"/>
              </a:spcBef>
              <a:buClr>
                <a:srgbClr val="FB5105"/>
              </a:buClr>
              <a:buFont typeface="Arial" pitchFamily="34" charset="0"/>
              <a:buNone/>
            </a:pPr>
            <a:r>
              <a:rPr lang="en-GB" altLang="nl-BE" sz="2400" b="1" dirty="0">
                <a:solidFill>
                  <a:srgbClr val="FD5C03"/>
                </a:solidFill>
                <a:ea typeface="MS PGothic" pitchFamily="34" charset="-128"/>
              </a:rPr>
              <a:t>Life </a:t>
            </a:r>
            <a:r>
              <a:rPr lang="en-GB" altLang="nl-BE" sz="2400" b="1" dirty="0">
                <a:solidFill>
                  <a:srgbClr val="FF6600"/>
                </a:solidFill>
                <a:ea typeface="MS PGothic" pitchFamily="34" charset="-128"/>
              </a:rPr>
              <a:t>Sciences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LS1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Molecular and Structural Biology and  Biochemistry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LS2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Genetics, Genomics, Bioinformatics and Systems Biology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LS3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Cellular and Developmental Biology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LS4 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Physiology, Pathophysiology and  Endocrinology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LS5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Neurosciences and Neural Disorders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LS6</a:t>
            </a:r>
            <a:r>
              <a:rPr lang="en-GB" altLang="nl-BE" sz="14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Immunity and Infection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LS7</a:t>
            </a:r>
            <a:r>
              <a:rPr lang="en-GB" altLang="nl-BE" sz="14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Diagnostic Tools, Therapies &amp; Public Health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LS8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Evolutionary, Population and Environmental Biology</a:t>
            </a:r>
          </a:p>
          <a:p>
            <a:pPr eaLnBrk="1" hangingPunct="1">
              <a:spcBef>
                <a:spcPts val="350"/>
              </a:spcBef>
              <a:buClr>
                <a:srgbClr val="FD5C03"/>
              </a:buClr>
              <a:buFont typeface="Wingdings" pitchFamily="2" charset="2"/>
              <a:buChar char=""/>
            </a:pPr>
            <a:r>
              <a:rPr lang="en-GB" altLang="nl-BE" sz="1400" b="1" dirty="0">
                <a:solidFill>
                  <a:srgbClr val="FF6600"/>
                </a:solidFill>
                <a:ea typeface="MS PGothic" pitchFamily="34" charset="-128"/>
              </a:rPr>
              <a:t>LS9</a:t>
            </a:r>
            <a:r>
              <a:rPr lang="en-GB" altLang="nl-BE" sz="1400" dirty="0">
                <a:solidFill>
                  <a:srgbClr val="000000"/>
                </a:solidFill>
                <a:ea typeface="MS PGothic" pitchFamily="34" charset="-128"/>
              </a:rPr>
              <a:t> Applied Life Sciences and Biotechnology</a:t>
            </a:r>
            <a:r>
              <a:rPr lang="en-GB" altLang="nl-BE" sz="14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267200" y="3860800"/>
            <a:ext cx="4402138" cy="2978150"/>
          </a:xfrm>
          <a:prstGeom prst="rect">
            <a:avLst/>
          </a:prstGeom>
          <a:noFill/>
          <a:ln w="38100">
            <a:solidFill>
              <a:srgbClr val="5AB3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nl-BE" sz="1800">
              <a:solidFill>
                <a:srgbClr val="4B413C"/>
              </a:solidFill>
              <a:latin typeface="Arial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nl-BE" sz="1800">
              <a:solidFill>
                <a:srgbClr val="4B413C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6100" y="3789363"/>
            <a:ext cx="4176713" cy="3128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B5105"/>
              </a:buClr>
              <a:buSzPct val="100000"/>
              <a:buFont typeface="Arial" charset="0"/>
              <a:buNone/>
              <a:defRPr/>
            </a:pPr>
            <a:r>
              <a:rPr lang="en-GB" sz="2400" b="1" dirty="0">
                <a:solidFill>
                  <a:srgbClr val="5AB395"/>
                </a:solidFill>
                <a:latin typeface="+mj-lt"/>
              </a:rPr>
              <a:t>Physical Sciences &amp; Engineering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PE1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Mathematics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PE2</a:t>
            </a:r>
            <a:r>
              <a:rPr lang="en-GB" sz="1400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Fundamental Constituents of Matter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PE3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Condensed Matter Physics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PE4</a:t>
            </a:r>
            <a:r>
              <a:rPr lang="en-GB" sz="1400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Physical &amp; Analytical Chemical Sciences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PE5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Synthetic Chemistry and Materials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PE6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Computer Science &amp; Informatics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PE7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Systems &amp; Communication Engineering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PE8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Products &amp; Process Engineering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PE9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Universe Sciences</a:t>
            </a:r>
          </a:p>
          <a:p>
            <a:pPr marL="355600" indent="-355600">
              <a:spcBef>
                <a:spcPts val="350"/>
              </a:spcBef>
              <a:buClr>
                <a:srgbClr val="5AB395"/>
              </a:buClr>
              <a:buSzPct val="100000"/>
              <a:buFont typeface="Wingdings" pitchFamily="2" charset="2"/>
              <a:buChar char=""/>
              <a:defRPr/>
            </a:pPr>
            <a:r>
              <a:rPr lang="en-GB" sz="1400" b="1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PE10</a:t>
            </a:r>
            <a:r>
              <a:rPr lang="en-GB" sz="1400" dirty="0">
                <a:solidFill>
                  <a:srgbClr val="5AB395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Earth System Science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286250" y="1754188"/>
            <a:ext cx="4402138" cy="20161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nl-BE" sz="1800">
              <a:solidFill>
                <a:srgbClr val="4B413C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120650" y="1735138"/>
            <a:ext cx="4032250" cy="712787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63000" rIns="108000" bIns="63000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4B413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sz="1600">
                <a:solidFill>
                  <a:srgbClr val="4B413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Each panel :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rgbClr val="4B413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Panel Chair and 10-16 Panel Members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64781" y="115178"/>
            <a:ext cx="7841299" cy="145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How to prepare </a:t>
            </a:r>
            <a:r>
              <a:rPr lang="en-US" altLang="en-US" sz="40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US" alt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submit an </a:t>
            </a:r>
            <a:r>
              <a:rPr lang="en-US" altLang="en-US" sz="40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ERC research proposal </a:t>
            </a:r>
          </a:p>
          <a:p>
            <a:pPr>
              <a:lnSpc>
                <a:spcPts val="35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b="1" dirty="0" smtClean="0">
                <a:latin typeface="+mj-lt"/>
                <a:ea typeface="MS PGothic" pitchFamily="34" charset="-128"/>
              </a:rPr>
              <a:t>ERC Panel structure</a:t>
            </a:r>
            <a:endParaRPr lang="en-GB" altLang="en-US" b="1" dirty="0" smtClean="0">
              <a:latin typeface="+mj-lt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7697" y="4471896"/>
            <a:ext cx="3846786" cy="2888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8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sldNum" sz="quarter" idx="4294967295"/>
          </p:nvPr>
        </p:nvSpPr>
        <p:spPr>
          <a:xfrm>
            <a:off x="8583613" y="6397625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164781" y="385764"/>
            <a:ext cx="7841299" cy="53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500"/>
              </a:lnSpc>
              <a:spcBef>
                <a:spcPts val="300"/>
              </a:spcBef>
              <a:defRPr sz="3200" b="1"/>
            </a:lvl1pPr>
          </a:lstStyle>
          <a:p>
            <a:r>
              <a:t>ERC Panel structure</a:t>
            </a:r>
          </a:p>
        </p:txBody>
      </p:sp>
      <p:pic>
        <p:nvPicPr>
          <p:cNvPr id="594" name="imag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4280" y="1935831"/>
            <a:ext cx="6781801" cy="4333876"/>
          </a:xfrm>
          <a:prstGeom prst="rect">
            <a:avLst/>
          </a:prstGeom>
          <a:ln w="19050">
            <a:solidFill>
              <a:srgbClr val="00B05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51894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96838" y="2036763"/>
            <a:ext cx="654367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25463" indent="-525463" eaLnBrk="0" hangingPunct="0"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958850" indent="-501650" eaLnBrk="0" hangingPunct="0"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25463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  <a:tab pos="9509125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B5105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solidFill>
                  <a:srgbClr val="000000"/>
                </a:solidFill>
              </a:rPr>
              <a:t>Panel members</a:t>
            </a:r>
            <a:r>
              <a:rPr lang="en-GB" sz="2200" dirty="0">
                <a:solidFill>
                  <a:srgbClr val="000000"/>
                </a:solidFill>
              </a:rPr>
              <a:t>: </a:t>
            </a:r>
            <a:r>
              <a:rPr lang="en-GB" sz="2200" dirty="0">
                <a:solidFill>
                  <a:srgbClr val="EF4823"/>
                </a:solidFill>
              </a:rPr>
              <a:t>typically 600 </a:t>
            </a:r>
            <a:r>
              <a:rPr lang="en-GB" sz="2200" dirty="0" smtClean="0">
                <a:solidFill>
                  <a:srgbClr val="EF4823"/>
                </a:solidFill>
              </a:rPr>
              <a:t>PMs </a:t>
            </a:r>
          </a:p>
          <a:p>
            <a:pPr marL="0" indent="0" eaLnBrk="1" hangingPunct="1">
              <a:spcBef>
                <a:spcPts val="600"/>
              </a:spcBef>
              <a:buClr>
                <a:srgbClr val="FB5105"/>
              </a:buClr>
              <a:defRPr/>
            </a:pPr>
            <a:r>
              <a:rPr lang="en-GB" sz="2200" dirty="0">
                <a:solidFill>
                  <a:srgbClr val="EF4823"/>
                </a:solidFill>
              </a:rPr>
              <a:t>	</a:t>
            </a:r>
            <a:r>
              <a:rPr lang="en-GB" sz="2200" dirty="0" smtClean="0">
                <a:solidFill>
                  <a:srgbClr val="EF4823"/>
                </a:solidFill>
              </a:rPr>
              <a:t>					involved per call</a:t>
            </a:r>
            <a:endParaRPr lang="en-GB" sz="2200" dirty="0">
              <a:solidFill>
                <a:srgbClr val="EF4823"/>
              </a:solidFill>
            </a:endParaRPr>
          </a:p>
          <a:p>
            <a:pPr lvl="1" eaLnBrk="1" hangingPunct="1">
              <a:spcBef>
                <a:spcPts val="500"/>
              </a:spcBef>
              <a:buClr>
                <a:srgbClr val="FB5105"/>
              </a:buClr>
              <a:buFont typeface="Wingdings" pitchFamily="2" charset="2"/>
              <a:buChar char=""/>
              <a:defRPr/>
            </a:pPr>
            <a:r>
              <a:rPr lang="en-GB" sz="2200" dirty="0">
                <a:solidFill>
                  <a:srgbClr val="000000"/>
                </a:solidFill>
              </a:rPr>
              <a:t>High-level </a:t>
            </a:r>
            <a:r>
              <a:rPr lang="en-GB" sz="2200" dirty="0" smtClean="0">
                <a:solidFill>
                  <a:srgbClr val="000000"/>
                </a:solidFill>
              </a:rPr>
              <a:t>scientists</a:t>
            </a:r>
          </a:p>
          <a:p>
            <a:pPr lvl="1" eaLnBrk="1" hangingPunct="1">
              <a:spcBef>
                <a:spcPts val="500"/>
              </a:spcBef>
              <a:buClr>
                <a:srgbClr val="FB5105"/>
              </a:buClr>
              <a:buFont typeface="Wingdings" pitchFamily="2" charset="2"/>
              <a:buChar char="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Nominated by the Scientific Council worldwide</a:t>
            </a:r>
            <a:endParaRPr lang="en-GB" sz="22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500"/>
              </a:spcBef>
              <a:buClr>
                <a:srgbClr val="FB5105"/>
              </a:buClr>
              <a:buFont typeface="Wingdings" pitchFamily="2" charset="2"/>
              <a:buChar char=""/>
              <a:defRPr/>
            </a:pPr>
            <a:r>
              <a:rPr lang="en-GB" sz="2200" dirty="0">
                <a:solidFill>
                  <a:srgbClr val="000000"/>
                </a:solidFill>
              </a:rPr>
              <a:t>About </a:t>
            </a:r>
            <a:r>
              <a:rPr lang="en-GB" sz="2200" dirty="0" smtClean="0">
                <a:solidFill>
                  <a:srgbClr val="000000"/>
                </a:solidFill>
              </a:rPr>
              <a:t>11-16 members</a:t>
            </a:r>
          </a:p>
          <a:p>
            <a:pPr lvl="1" eaLnBrk="1" hangingPunct="1">
              <a:spcBef>
                <a:spcPts val="500"/>
              </a:spcBef>
              <a:buClr>
                <a:srgbClr val="FB5105"/>
              </a:buClr>
              <a:buFont typeface="Wingdings" pitchFamily="2" charset="2"/>
              <a:buChar char="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Steps 1 and 2</a:t>
            </a:r>
          </a:p>
          <a:p>
            <a:pPr lvl="1" eaLnBrk="1" hangingPunct="1">
              <a:spcBef>
                <a:spcPts val="500"/>
              </a:spcBef>
              <a:buClr>
                <a:srgbClr val="FB5105"/>
              </a:buClr>
              <a:buFont typeface="Wingdings" pitchFamily="2" charset="2"/>
              <a:buChar char=""/>
              <a:defRPr/>
            </a:pPr>
            <a:endParaRPr lang="en-GB" sz="22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500"/>
              </a:spcBef>
              <a:buClr>
                <a:srgbClr val="FB5105"/>
              </a:buClr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000000"/>
                </a:solidFill>
              </a:rPr>
              <a:t>Remote Referees</a:t>
            </a:r>
            <a:r>
              <a:rPr lang="en-GB" sz="2200" dirty="0">
                <a:solidFill>
                  <a:srgbClr val="000000"/>
                </a:solidFill>
              </a:rPr>
              <a:t>: </a:t>
            </a:r>
            <a:r>
              <a:rPr lang="en-GB" sz="2200" dirty="0">
                <a:solidFill>
                  <a:srgbClr val="EF4823"/>
                </a:solidFill>
              </a:rPr>
              <a:t>typically 2000 / </a:t>
            </a:r>
            <a:r>
              <a:rPr lang="en-GB" sz="2200" dirty="0" smtClean="0">
                <a:solidFill>
                  <a:srgbClr val="EF4823"/>
                </a:solidFill>
              </a:rPr>
              <a:t>call</a:t>
            </a:r>
            <a:endParaRPr lang="en-GB" sz="2200" dirty="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ts val="500"/>
              </a:spcBef>
              <a:buClr>
                <a:srgbClr val="FB5105"/>
              </a:buClr>
              <a:buFont typeface="Wingdings" pitchFamily="2" charset="2"/>
              <a:buChar char="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Step 2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26627" name="Freeform 5"/>
          <p:cNvSpPr>
            <a:spLocks/>
          </p:cNvSpPr>
          <p:nvPr/>
        </p:nvSpPr>
        <p:spPr bwMode="auto">
          <a:xfrm>
            <a:off x="6246813" y="2625725"/>
            <a:ext cx="2840037" cy="2752725"/>
          </a:xfrm>
          <a:custGeom>
            <a:avLst/>
            <a:gdLst>
              <a:gd name="T0" fmla="*/ 2147483647 w 229"/>
              <a:gd name="T1" fmla="*/ 2147483647 h 230"/>
              <a:gd name="T2" fmla="*/ 0 w 229"/>
              <a:gd name="T3" fmla="*/ 2147483647 h 230"/>
              <a:gd name="T4" fmla="*/ 2147483647 w 229"/>
              <a:gd name="T5" fmla="*/ 2147483647 h 230"/>
              <a:gd name="T6" fmla="*/ 2147483647 w 229"/>
              <a:gd name="T7" fmla="*/ 2147483647 h 230"/>
              <a:gd name="T8" fmla="*/ 2147483647 w 229"/>
              <a:gd name="T9" fmla="*/ 2147483647 h 230"/>
              <a:gd name="T10" fmla="*/ 2147483647 w 229"/>
              <a:gd name="T11" fmla="*/ 2147483647 h 230"/>
              <a:gd name="T12" fmla="*/ 2147483647 w 229"/>
              <a:gd name="T13" fmla="*/ 2147483647 h 230"/>
              <a:gd name="T14" fmla="*/ 2147483647 w 229"/>
              <a:gd name="T15" fmla="*/ 2147483647 h 2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9"/>
              <a:gd name="T25" fmla="*/ 0 h 230"/>
              <a:gd name="T26" fmla="*/ 229 w 229"/>
              <a:gd name="T27" fmla="*/ 230 h 2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9" h="230">
                <a:moveTo>
                  <a:pt x="26" y="41"/>
                </a:moveTo>
                <a:cubicBezTo>
                  <a:pt x="9" y="62"/>
                  <a:pt x="0" y="88"/>
                  <a:pt x="0" y="115"/>
                </a:cubicBezTo>
                <a:cubicBezTo>
                  <a:pt x="0" y="178"/>
                  <a:pt x="51" y="230"/>
                  <a:pt x="114" y="230"/>
                </a:cubicBezTo>
                <a:cubicBezTo>
                  <a:pt x="177" y="230"/>
                  <a:pt x="229" y="178"/>
                  <a:pt x="229" y="115"/>
                </a:cubicBezTo>
                <a:cubicBezTo>
                  <a:pt x="229" y="52"/>
                  <a:pt x="177" y="1"/>
                  <a:pt x="114" y="1"/>
                </a:cubicBezTo>
                <a:cubicBezTo>
                  <a:pt x="114" y="0"/>
                  <a:pt x="114" y="1"/>
                  <a:pt x="114" y="1"/>
                </a:cubicBezTo>
                <a:lnTo>
                  <a:pt x="114" y="115"/>
                </a:lnTo>
                <a:lnTo>
                  <a:pt x="26" y="41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28" name="Freeform 6"/>
          <p:cNvSpPr>
            <a:spLocks/>
          </p:cNvSpPr>
          <p:nvPr/>
        </p:nvSpPr>
        <p:spPr bwMode="auto">
          <a:xfrm>
            <a:off x="6569075" y="2744788"/>
            <a:ext cx="1092200" cy="1257300"/>
          </a:xfrm>
          <a:custGeom>
            <a:avLst/>
            <a:gdLst>
              <a:gd name="T0" fmla="*/ 2147483647 w 88"/>
              <a:gd name="T1" fmla="*/ 0 h 105"/>
              <a:gd name="T2" fmla="*/ 0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105"/>
              <a:gd name="T14" fmla="*/ 88 w 88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105">
                <a:moveTo>
                  <a:pt x="41" y="0"/>
                </a:moveTo>
                <a:cubicBezTo>
                  <a:pt x="26" y="7"/>
                  <a:pt x="12" y="18"/>
                  <a:pt x="0" y="31"/>
                </a:cubicBezTo>
                <a:lnTo>
                  <a:pt x="88" y="105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29" name="Freeform 7"/>
          <p:cNvSpPr>
            <a:spLocks/>
          </p:cNvSpPr>
          <p:nvPr/>
        </p:nvSpPr>
        <p:spPr bwMode="auto">
          <a:xfrm>
            <a:off x="7078663" y="2638425"/>
            <a:ext cx="582612" cy="1363663"/>
          </a:xfrm>
          <a:custGeom>
            <a:avLst/>
            <a:gdLst>
              <a:gd name="T0" fmla="*/ 2147483647 w 47"/>
              <a:gd name="T1" fmla="*/ 0 h 114"/>
              <a:gd name="T2" fmla="*/ 0 w 47"/>
              <a:gd name="T3" fmla="*/ 2147483647 h 114"/>
              <a:gd name="T4" fmla="*/ 2147483647 w 47"/>
              <a:gd name="T5" fmla="*/ 2147483647 h 114"/>
              <a:gd name="T6" fmla="*/ 2147483647 w 47"/>
              <a:gd name="T7" fmla="*/ 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114"/>
              <a:gd name="T14" fmla="*/ 47 w 47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114">
                <a:moveTo>
                  <a:pt x="47" y="0"/>
                </a:moveTo>
                <a:cubicBezTo>
                  <a:pt x="31" y="0"/>
                  <a:pt x="15" y="3"/>
                  <a:pt x="0" y="9"/>
                </a:cubicBezTo>
                <a:lnTo>
                  <a:pt x="47" y="114"/>
                </a:lnTo>
                <a:lnTo>
                  <a:pt x="47" y="0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7065963" y="4149725"/>
            <a:ext cx="1317625" cy="1008063"/>
            <a:chOff x="4494" y="2619"/>
            <a:chExt cx="830" cy="635"/>
          </a:xfrm>
        </p:grpSpPr>
        <p:sp>
          <p:nvSpPr>
            <p:cNvPr id="26642" name="Rectangle 9"/>
            <p:cNvSpPr>
              <a:spLocks noChangeArrowheads="1"/>
            </p:cNvSpPr>
            <p:nvPr/>
          </p:nvSpPr>
          <p:spPr bwMode="auto">
            <a:xfrm>
              <a:off x="4494" y="2619"/>
              <a:ext cx="5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EU and </a:t>
              </a:r>
              <a:endParaRPr lang="en-GB" altLang="en-US" sz="180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643" name="Rectangle 10"/>
            <p:cNvSpPr>
              <a:spLocks noChangeArrowheads="1"/>
            </p:cNvSpPr>
            <p:nvPr/>
          </p:nvSpPr>
          <p:spPr bwMode="auto">
            <a:xfrm>
              <a:off x="4517" y="2770"/>
              <a:ext cx="80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Associated</a:t>
              </a:r>
              <a:r>
                <a:rPr lang="en-GB" altLang="en-US" sz="14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 </a:t>
              </a:r>
              <a:endParaRPr lang="en-GB" altLang="en-US" sz="180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644" name="Rectangle 11"/>
            <p:cNvSpPr>
              <a:spLocks noChangeArrowheads="1"/>
            </p:cNvSpPr>
            <p:nvPr/>
          </p:nvSpPr>
          <p:spPr bwMode="auto">
            <a:xfrm>
              <a:off x="4541" y="2920"/>
              <a:ext cx="71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Countries</a:t>
              </a:r>
              <a:r>
                <a:rPr lang="en-GB" altLang="en-US" sz="14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 </a:t>
              </a:r>
              <a:endParaRPr lang="en-GB" altLang="en-US" sz="180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645" name="Rectangle 12"/>
            <p:cNvSpPr>
              <a:spLocks noChangeArrowheads="1"/>
            </p:cNvSpPr>
            <p:nvPr/>
          </p:nvSpPr>
          <p:spPr bwMode="auto">
            <a:xfrm>
              <a:off x="4694" y="3113"/>
              <a:ext cx="3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(86%)</a:t>
              </a:r>
              <a:endParaRPr lang="en-GB" altLang="en-US" sz="1800">
                <a:solidFill>
                  <a:schemeClr val="bg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6153150" y="2205038"/>
            <a:ext cx="487363" cy="461962"/>
            <a:chOff x="3802" y="1389"/>
            <a:chExt cx="307" cy="291"/>
          </a:xfrm>
        </p:grpSpPr>
        <p:sp>
          <p:nvSpPr>
            <p:cNvPr id="26640" name="Rectangle 14"/>
            <p:cNvSpPr>
              <a:spLocks noChangeArrowheads="1"/>
            </p:cNvSpPr>
            <p:nvPr/>
          </p:nvSpPr>
          <p:spPr bwMode="auto">
            <a:xfrm>
              <a:off x="3833" y="1389"/>
              <a:ext cx="24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latin typeface="Arial" pitchFamily="34" charset="0"/>
                  <a:ea typeface="MS PGothic" pitchFamily="34" charset="-128"/>
                </a:rPr>
                <a:t>US </a:t>
              </a:r>
              <a:endParaRPr lang="en-GB" altLang="en-US" sz="180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3802" y="1539"/>
              <a:ext cx="30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latin typeface="Arial" pitchFamily="34" charset="0"/>
                  <a:ea typeface="MS PGothic" pitchFamily="34" charset="-128"/>
                </a:rPr>
                <a:t>(7%)</a:t>
              </a:r>
              <a:endParaRPr lang="en-GB" altLang="en-US" sz="1800"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6057900" y="2060575"/>
            <a:ext cx="647700" cy="720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6633" name="Line 17"/>
          <p:cNvSpPr>
            <a:spLocks noChangeShapeType="1"/>
          </p:cNvSpPr>
          <p:nvPr/>
        </p:nvSpPr>
        <p:spPr bwMode="auto">
          <a:xfrm>
            <a:off x="6489700" y="2781300"/>
            <a:ext cx="215900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6634" name="Group 18"/>
          <p:cNvGrpSpPr>
            <a:grpSpLocks/>
          </p:cNvGrpSpPr>
          <p:nvPr/>
        </p:nvGrpSpPr>
        <p:grpSpPr bwMode="auto">
          <a:xfrm>
            <a:off x="6994525" y="1844675"/>
            <a:ext cx="790575" cy="584200"/>
            <a:chOff x="4332" y="1253"/>
            <a:chExt cx="498" cy="368"/>
          </a:xfrm>
        </p:grpSpPr>
        <p:sp>
          <p:nvSpPr>
            <p:cNvPr id="26637" name="Rectangle 19"/>
            <p:cNvSpPr>
              <a:spLocks noChangeArrowheads="1"/>
            </p:cNvSpPr>
            <p:nvPr/>
          </p:nvSpPr>
          <p:spPr bwMode="auto">
            <a:xfrm>
              <a:off x="4377" y="1298"/>
              <a:ext cx="42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latin typeface="Arial" pitchFamily="34" charset="0"/>
                  <a:ea typeface="MS PGothic" pitchFamily="34" charset="-128"/>
                </a:rPr>
                <a:t>Other </a:t>
              </a:r>
              <a:endParaRPr lang="en-GB" altLang="en-US" sz="180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638" name="Rectangle 20"/>
            <p:cNvSpPr>
              <a:spLocks noChangeArrowheads="1"/>
            </p:cNvSpPr>
            <p:nvPr/>
          </p:nvSpPr>
          <p:spPr bwMode="auto">
            <a:xfrm>
              <a:off x="4468" y="1480"/>
              <a:ext cx="30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1000"/>
                </a:lnSpc>
                <a:spcBef>
                  <a:spcPct val="0"/>
                </a:spcBef>
                <a:buClr>
                  <a:srgbClr val="4B413C"/>
                </a:buClr>
                <a:buFontTx/>
                <a:buNone/>
              </a:pPr>
              <a:r>
                <a:rPr lang="en-GB" altLang="en-US" sz="1800" b="1">
                  <a:latin typeface="Arial" pitchFamily="34" charset="0"/>
                  <a:ea typeface="MS PGothic" pitchFamily="34" charset="-128"/>
                </a:rPr>
                <a:t>(7%)</a:t>
              </a:r>
              <a:endParaRPr lang="en-GB" altLang="en-US" sz="1800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639" name="Rectangle 21"/>
            <p:cNvSpPr>
              <a:spLocks noChangeArrowheads="1"/>
            </p:cNvSpPr>
            <p:nvPr/>
          </p:nvSpPr>
          <p:spPr bwMode="auto">
            <a:xfrm>
              <a:off x="4332" y="1253"/>
              <a:ext cx="498" cy="363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n-US" sz="1800"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26635" name="Line 22"/>
          <p:cNvSpPr>
            <a:spLocks noChangeShapeType="1"/>
          </p:cNvSpPr>
          <p:nvPr/>
        </p:nvSpPr>
        <p:spPr bwMode="auto">
          <a:xfrm>
            <a:off x="7353300" y="2420938"/>
            <a:ext cx="73025" cy="2873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6" name="Titel 4"/>
          <p:cNvSpPr txBox="1">
            <a:spLocks/>
          </p:cNvSpPr>
          <p:nvPr/>
        </p:nvSpPr>
        <p:spPr bwMode="auto">
          <a:xfrm>
            <a:off x="112713" y="333375"/>
            <a:ext cx="61690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  <a:cs typeface="Arial" pitchFamily="34" charset="0"/>
              </a:rPr>
              <a:t>Who evaluates your proposal?</a:t>
            </a:r>
          </a:p>
        </p:txBody>
      </p:sp>
    </p:spTree>
    <p:extLst>
      <p:ext uri="{BB962C8B-B14F-4D97-AF65-F5344CB8AC3E}">
        <p14:creationId xmlns:p14="http://schemas.microsoft.com/office/powerpoint/2010/main" val="3364890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AutoShape 2"/>
          <p:cNvCxnSpPr>
            <a:cxnSpLocks noChangeShapeType="1"/>
          </p:cNvCxnSpPr>
          <p:nvPr/>
        </p:nvCxnSpPr>
        <p:spPr bwMode="auto">
          <a:xfrm>
            <a:off x="6935788" y="3898900"/>
            <a:ext cx="3175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AutoShape 67"/>
          <p:cNvCxnSpPr>
            <a:cxnSpLocks noChangeShapeType="1"/>
          </p:cNvCxnSpPr>
          <p:nvPr/>
        </p:nvCxnSpPr>
        <p:spPr bwMode="auto">
          <a:xfrm>
            <a:off x="2482850" y="3035300"/>
            <a:ext cx="158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AutoShape 68"/>
          <p:cNvSpPr>
            <a:spLocks noChangeArrowheads="1"/>
          </p:cNvSpPr>
          <p:nvPr/>
        </p:nvSpPr>
        <p:spPr bwMode="auto">
          <a:xfrm>
            <a:off x="530225" y="2333625"/>
            <a:ext cx="3903663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Remote assessment by Panel members of </a:t>
            </a:r>
            <a:r>
              <a:rPr lang="en-GB" altLang="en-US" sz="1600" b="1">
                <a:solidFill>
                  <a:srgbClr val="000000"/>
                </a:solidFill>
              </a:rPr>
              <a:t>section 1 – PI and synopsis</a:t>
            </a:r>
          </a:p>
        </p:txBody>
      </p:sp>
      <p:sp>
        <p:nvSpPr>
          <p:cNvPr id="27653" name="AutoShape 69"/>
          <p:cNvSpPr>
            <a:spLocks noChangeArrowheads="1"/>
          </p:cNvSpPr>
          <p:nvPr/>
        </p:nvSpPr>
        <p:spPr bwMode="auto">
          <a:xfrm>
            <a:off x="1190625" y="3492500"/>
            <a:ext cx="2570163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</a:t>
            </a:r>
          </a:p>
        </p:txBody>
      </p:sp>
      <p:sp>
        <p:nvSpPr>
          <p:cNvPr id="27654" name="AutoShape 70"/>
          <p:cNvSpPr>
            <a:spLocks noChangeArrowheads="1"/>
          </p:cNvSpPr>
          <p:nvPr/>
        </p:nvSpPr>
        <p:spPr bwMode="auto">
          <a:xfrm>
            <a:off x="1284288" y="4302125"/>
            <a:ext cx="2381250" cy="693738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Proposals retained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for step 2</a:t>
            </a:r>
          </a:p>
        </p:txBody>
      </p:sp>
      <p:sp>
        <p:nvSpPr>
          <p:cNvPr id="27655" name="AutoShape 71"/>
          <p:cNvSpPr>
            <a:spLocks noChangeArrowheads="1"/>
          </p:cNvSpPr>
          <p:nvPr/>
        </p:nvSpPr>
        <p:spPr bwMode="auto">
          <a:xfrm>
            <a:off x="1049338" y="1793875"/>
            <a:ext cx="2820987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STEP 1</a:t>
            </a:r>
          </a:p>
        </p:txBody>
      </p:sp>
      <p:cxnSp>
        <p:nvCxnSpPr>
          <p:cNvPr id="27656" name="AutoShape 72"/>
          <p:cNvCxnSpPr>
            <a:cxnSpLocks noChangeShapeType="1"/>
            <a:stCxn id="27653" idx="2"/>
          </p:cNvCxnSpPr>
          <p:nvPr/>
        </p:nvCxnSpPr>
        <p:spPr bwMode="auto">
          <a:xfrm>
            <a:off x="2476500" y="3905250"/>
            <a:ext cx="3175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AutoShape 73"/>
          <p:cNvCxnSpPr>
            <a:cxnSpLocks noChangeShapeType="1"/>
          </p:cNvCxnSpPr>
          <p:nvPr/>
        </p:nvCxnSpPr>
        <p:spPr bwMode="auto">
          <a:xfrm>
            <a:off x="6932613" y="3014663"/>
            <a:ext cx="1587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8" name="AutoShape 74"/>
          <p:cNvSpPr>
            <a:spLocks noChangeArrowheads="1"/>
          </p:cNvSpPr>
          <p:nvPr/>
        </p:nvSpPr>
        <p:spPr bwMode="auto">
          <a:xfrm>
            <a:off x="4979988" y="2366963"/>
            <a:ext cx="3903662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Remote assessment by Panel members and reviewers of </a:t>
            </a:r>
            <a:r>
              <a:rPr lang="en-GB" altLang="en-US" sz="1600" b="1">
                <a:solidFill>
                  <a:srgbClr val="000000"/>
                </a:solidFill>
              </a:rPr>
              <a:t>full proposals</a:t>
            </a:r>
          </a:p>
        </p:txBody>
      </p:sp>
      <p:sp>
        <p:nvSpPr>
          <p:cNvPr id="27659" name="AutoShape 75"/>
          <p:cNvSpPr>
            <a:spLocks noChangeArrowheads="1"/>
          </p:cNvSpPr>
          <p:nvPr/>
        </p:nvSpPr>
        <p:spPr bwMode="auto">
          <a:xfrm>
            <a:off x="4979988" y="3470275"/>
            <a:ext cx="4048125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 + interview (StG and CoG)</a:t>
            </a:r>
          </a:p>
        </p:txBody>
      </p:sp>
      <p:sp>
        <p:nvSpPr>
          <p:cNvPr id="27660" name="AutoShape 76"/>
          <p:cNvSpPr>
            <a:spLocks noChangeArrowheads="1"/>
          </p:cNvSpPr>
          <p:nvPr/>
        </p:nvSpPr>
        <p:spPr bwMode="auto">
          <a:xfrm>
            <a:off x="5743575" y="4510088"/>
            <a:ext cx="2381250" cy="346075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600">
                <a:solidFill>
                  <a:srgbClr val="000000"/>
                </a:solidFill>
              </a:rPr>
              <a:t>Ranked list of proposals</a:t>
            </a:r>
            <a:endParaRPr lang="en-GB" altLang="en-US" sz="1600">
              <a:solidFill>
                <a:srgbClr val="000000"/>
              </a:solidFill>
            </a:endParaRPr>
          </a:p>
        </p:txBody>
      </p:sp>
      <p:sp>
        <p:nvSpPr>
          <p:cNvPr id="27661" name="AutoShape 77"/>
          <p:cNvSpPr>
            <a:spLocks noChangeArrowheads="1"/>
          </p:cNvSpPr>
          <p:nvPr/>
        </p:nvSpPr>
        <p:spPr bwMode="auto">
          <a:xfrm>
            <a:off x="5521325" y="1793875"/>
            <a:ext cx="2820988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2"/>
                </a:solidFill>
              </a:rPr>
              <a:t>STEP 2</a:t>
            </a:r>
          </a:p>
        </p:txBody>
      </p:sp>
      <p:cxnSp>
        <p:nvCxnSpPr>
          <p:cNvPr id="27662" name="AutoShape 80"/>
          <p:cNvCxnSpPr>
            <a:cxnSpLocks noChangeShapeType="1"/>
            <a:stCxn id="27654" idx="3"/>
            <a:endCxn id="27658" idx="1"/>
          </p:cNvCxnSpPr>
          <p:nvPr/>
        </p:nvCxnSpPr>
        <p:spPr bwMode="auto">
          <a:xfrm flipV="1">
            <a:off x="3665538" y="2697163"/>
            <a:ext cx="1314450" cy="1952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gray">
          <a:xfrm>
            <a:off x="323850" y="503238"/>
            <a:ext cx="74437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Evaluation process</a:t>
            </a:r>
          </a:p>
          <a:p>
            <a:pPr>
              <a:defRPr/>
            </a:pPr>
            <a:r>
              <a:rPr lang="en-GB" sz="24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Starting, Consolidator and Advanced Grants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938" y="2247900"/>
            <a:ext cx="8678862" cy="31845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spect="1" noChangeArrowheads="1" noTextEdit="1"/>
          </p:cNvSpPr>
          <p:nvPr/>
        </p:nvSpPr>
        <p:spPr bwMode="auto">
          <a:xfrm>
            <a:off x="46038" y="1763713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itel 4"/>
          <p:cNvSpPr>
            <a:spLocks/>
          </p:cNvSpPr>
          <p:nvPr/>
        </p:nvSpPr>
        <p:spPr bwMode="gray">
          <a:xfrm>
            <a:off x="219075" y="188913"/>
            <a:ext cx="7458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ea typeface="ＭＳ Ｐゴシック" pitchFamily="34" charset="-128"/>
              </a:rPr>
              <a:t/>
            </a:r>
            <a:br>
              <a:rPr lang="en-US" altLang="en-US" sz="2400" b="1" dirty="0">
                <a:ea typeface="ＭＳ Ｐゴシック" pitchFamily="34" charset="-128"/>
              </a:rPr>
            </a:br>
            <a:r>
              <a:rPr lang="en-US" altLang="en-US" sz="3200" b="1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Outline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AT" altLang="en-US" sz="24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76250" y="2603500"/>
            <a:ext cx="82311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33400" indent="-3540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60475" indent="-5476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overview on ERC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and Evaluation process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ready and prepare your proposal 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Statistics</a:t>
            </a:r>
            <a:endParaRPr lang="en-GB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81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8" name="AutoShape 2"/>
          <p:cNvCxnSpPr>
            <a:cxnSpLocks noChangeShapeType="1"/>
          </p:cNvCxnSpPr>
          <p:nvPr/>
        </p:nvCxnSpPr>
        <p:spPr bwMode="auto">
          <a:xfrm>
            <a:off x="6935788" y="3898900"/>
            <a:ext cx="3175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9" name="AutoShape 67"/>
          <p:cNvCxnSpPr>
            <a:cxnSpLocks noChangeShapeType="1"/>
          </p:cNvCxnSpPr>
          <p:nvPr/>
        </p:nvCxnSpPr>
        <p:spPr bwMode="auto">
          <a:xfrm>
            <a:off x="2482850" y="3035300"/>
            <a:ext cx="158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AutoShape 68"/>
          <p:cNvSpPr>
            <a:spLocks noChangeArrowheads="1"/>
          </p:cNvSpPr>
          <p:nvPr/>
        </p:nvSpPr>
        <p:spPr bwMode="auto">
          <a:xfrm>
            <a:off x="530225" y="2333625"/>
            <a:ext cx="3903663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Remote assessment by Panel members of </a:t>
            </a:r>
            <a:r>
              <a:rPr lang="en-GB" altLang="en-US" sz="1600" b="1">
                <a:solidFill>
                  <a:srgbClr val="000000"/>
                </a:solidFill>
              </a:rPr>
              <a:t>section 1 – PI and synopsis</a:t>
            </a:r>
          </a:p>
        </p:txBody>
      </p:sp>
      <p:sp>
        <p:nvSpPr>
          <p:cNvPr id="29701" name="AutoShape 69"/>
          <p:cNvSpPr>
            <a:spLocks noChangeArrowheads="1"/>
          </p:cNvSpPr>
          <p:nvPr/>
        </p:nvSpPr>
        <p:spPr bwMode="auto">
          <a:xfrm>
            <a:off x="1190625" y="3492500"/>
            <a:ext cx="2570163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</a:t>
            </a:r>
          </a:p>
        </p:txBody>
      </p:sp>
      <p:sp>
        <p:nvSpPr>
          <p:cNvPr id="29702" name="AutoShape 70"/>
          <p:cNvSpPr>
            <a:spLocks noChangeArrowheads="1"/>
          </p:cNvSpPr>
          <p:nvPr/>
        </p:nvSpPr>
        <p:spPr bwMode="auto">
          <a:xfrm>
            <a:off x="1284288" y="4302125"/>
            <a:ext cx="2381250" cy="693738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Proposals retained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for step 2</a:t>
            </a:r>
          </a:p>
        </p:txBody>
      </p:sp>
      <p:sp>
        <p:nvSpPr>
          <p:cNvPr id="29703" name="AutoShape 71"/>
          <p:cNvSpPr>
            <a:spLocks noChangeArrowheads="1"/>
          </p:cNvSpPr>
          <p:nvPr/>
        </p:nvSpPr>
        <p:spPr bwMode="auto">
          <a:xfrm>
            <a:off x="1049338" y="1793875"/>
            <a:ext cx="2820987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STEP 1</a:t>
            </a:r>
          </a:p>
        </p:txBody>
      </p:sp>
      <p:cxnSp>
        <p:nvCxnSpPr>
          <p:cNvPr id="29704" name="AutoShape 72"/>
          <p:cNvCxnSpPr>
            <a:cxnSpLocks noChangeShapeType="1"/>
            <a:stCxn id="29701" idx="2"/>
          </p:cNvCxnSpPr>
          <p:nvPr/>
        </p:nvCxnSpPr>
        <p:spPr bwMode="auto">
          <a:xfrm>
            <a:off x="2476500" y="3905250"/>
            <a:ext cx="3175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AutoShape 73"/>
          <p:cNvCxnSpPr>
            <a:cxnSpLocks noChangeShapeType="1"/>
          </p:cNvCxnSpPr>
          <p:nvPr/>
        </p:nvCxnSpPr>
        <p:spPr bwMode="auto">
          <a:xfrm>
            <a:off x="6932613" y="3014663"/>
            <a:ext cx="1587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AutoShape 74"/>
          <p:cNvSpPr>
            <a:spLocks noChangeArrowheads="1"/>
          </p:cNvSpPr>
          <p:nvPr/>
        </p:nvSpPr>
        <p:spPr bwMode="auto">
          <a:xfrm>
            <a:off x="4979988" y="2366963"/>
            <a:ext cx="3903662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Remote assessment by Panel members and reviewers of </a:t>
            </a:r>
            <a:r>
              <a:rPr lang="en-GB" altLang="en-US" sz="1600" b="1">
                <a:solidFill>
                  <a:srgbClr val="000000"/>
                </a:solidFill>
              </a:rPr>
              <a:t>full proposals</a:t>
            </a:r>
          </a:p>
        </p:txBody>
      </p:sp>
      <p:sp>
        <p:nvSpPr>
          <p:cNvPr id="29707" name="AutoShape 75"/>
          <p:cNvSpPr>
            <a:spLocks noChangeArrowheads="1"/>
          </p:cNvSpPr>
          <p:nvPr/>
        </p:nvSpPr>
        <p:spPr bwMode="auto">
          <a:xfrm>
            <a:off x="4979988" y="3470275"/>
            <a:ext cx="4048125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 + interview (StG and CoG)</a:t>
            </a:r>
          </a:p>
        </p:txBody>
      </p:sp>
      <p:sp>
        <p:nvSpPr>
          <p:cNvPr id="29708" name="AutoShape 76"/>
          <p:cNvSpPr>
            <a:spLocks noChangeArrowheads="1"/>
          </p:cNvSpPr>
          <p:nvPr/>
        </p:nvSpPr>
        <p:spPr bwMode="auto">
          <a:xfrm>
            <a:off x="5743575" y="4510088"/>
            <a:ext cx="2381250" cy="346075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600">
                <a:solidFill>
                  <a:srgbClr val="000000"/>
                </a:solidFill>
              </a:rPr>
              <a:t>Ranked list of proposals</a:t>
            </a:r>
            <a:endParaRPr lang="en-GB" altLang="en-US" sz="1600">
              <a:solidFill>
                <a:srgbClr val="000000"/>
              </a:solidFill>
            </a:endParaRPr>
          </a:p>
        </p:txBody>
      </p:sp>
      <p:sp>
        <p:nvSpPr>
          <p:cNvPr id="29709" name="AutoShape 77"/>
          <p:cNvSpPr>
            <a:spLocks noChangeArrowheads="1"/>
          </p:cNvSpPr>
          <p:nvPr/>
        </p:nvSpPr>
        <p:spPr bwMode="auto">
          <a:xfrm>
            <a:off x="5521325" y="1793875"/>
            <a:ext cx="2820988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2"/>
                </a:solidFill>
              </a:rPr>
              <a:t>STEP 2</a:t>
            </a:r>
          </a:p>
        </p:txBody>
      </p:sp>
      <p:cxnSp>
        <p:nvCxnSpPr>
          <p:cNvPr id="29710" name="AutoShape 80"/>
          <p:cNvCxnSpPr>
            <a:cxnSpLocks noChangeShapeType="1"/>
            <a:stCxn id="29702" idx="3"/>
            <a:endCxn id="29706" idx="1"/>
          </p:cNvCxnSpPr>
          <p:nvPr/>
        </p:nvCxnSpPr>
        <p:spPr bwMode="auto">
          <a:xfrm flipV="1">
            <a:off x="3665538" y="2697163"/>
            <a:ext cx="1314450" cy="1952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gray">
          <a:xfrm>
            <a:off x="323850" y="503238"/>
            <a:ext cx="74437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Evaluation process</a:t>
            </a:r>
          </a:p>
          <a:p>
            <a:pPr>
              <a:defRPr/>
            </a:pPr>
            <a:r>
              <a:rPr lang="en-GB" sz="24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Starting, Consolidator and Advanced Grants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5513" y="2247900"/>
            <a:ext cx="4373562" cy="296386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27" name="Oval 81"/>
          <p:cNvSpPr>
            <a:spLocks noChangeArrowheads="1"/>
          </p:cNvSpPr>
          <p:nvPr/>
        </p:nvSpPr>
        <p:spPr bwMode="auto">
          <a:xfrm>
            <a:off x="3727450" y="485140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800">
                <a:solidFill>
                  <a:srgbClr val="000000"/>
                </a:solidFill>
              </a:rPr>
              <a:t>Feedback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applicants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60788" y="3947874"/>
            <a:ext cx="456150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proposals: maximum of 3 x the panel budget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11238" y="5638801"/>
            <a:ext cx="4177682" cy="646331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 proposals: 1-year submission restriction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 proposals: 2-years submission restriction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5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AutoShape 2"/>
          <p:cNvCxnSpPr>
            <a:cxnSpLocks noChangeShapeType="1"/>
          </p:cNvCxnSpPr>
          <p:nvPr/>
        </p:nvCxnSpPr>
        <p:spPr bwMode="auto">
          <a:xfrm>
            <a:off x="6935788" y="3898900"/>
            <a:ext cx="3175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3" name="AutoShape 67"/>
          <p:cNvCxnSpPr>
            <a:cxnSpLocks noChangeShapeType="1"/>
          </p:cNvCxnSpPr>
          <p:nvPr/>
        </p:nvCxnSpPr>
        <p:spPr bwMode="auto">
          <a:xfrm>
            <a:off x="2482850" y="3035300"/>
            <a:ext cx="158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AutoShape 68"/>
          <p:cNvSpPr>
            <a:spLocks noChangeArrowheads="1"/>
          </p:cNvSpPr>
          <p:nvPr/>
        </p:nvSpPr>
        <p:spPr bwMode="auto">
          <a:xfrm>
            <a:off x="530225" y="2333625"/>
            <a:ext cx="3903663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Remote assessment by Panel members of </a:t>
            </a:r>
            <a:r>
              <a:rPr lang="en-GB" altLang="en-US" sz="1600" b="1">
                <a:solidFill>
                  <a:srgbClr val="000000"/>
                </a:solidFill>
              </a:rPr>
              <a:t>section 1 – PI and synopsis</a:t>
            </a:r>
          </a:p>
        </p:txBody>
      </p:sp>
      <p:sp>
        <p:nvSpPr>
          <p:cNvPr id="30725" name="AutoShape 69"/>
          <p:cNvSpPr>
            <a:spLocks noChangeArrowheads="1"/>
          </p:cNvSpPr>
          <p:nvPr/>
        </p:nvSpPr>
        <p:spPr bwMode="auto">
          <a:xfrm>
            <a:off x="1190625" y="3492500"/>
            <a:ext cx="2570163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</a:t>
            </a:r>
          </a:p>
        </p:txBody>
      </p:sp>
      <p:sp>
        <p:nvSpPr>
          <p:cNvPr id="30726" name="AutoShape 70"/>
          <p:cNvSpPr>
            <a:spLocks noChangeArrowheads="1"/>
          </p:cNvSpPr>
          <p:nvPr/>
        </p:nvSpPr>
        <p:spPr bwMode="auto">
          <a:xfrm>
            <a:off x="1284288" y="4302125"/>
            <a:ext cx="2381250" cy="693738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Proposals retained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for step 2</a:t>
            </a:r>
          </a:p>
        </p:txBody>
      </p:sp>
      <p:sp>
        <p:nvSpPr>
          <p:cNvPr id="30727" name="AutoShape 71"/>
          <p:cNvSpPr>
            <a:spLocks noChangeArrowheads="1"/>
          </p:cNvSpPr>
          <p:nvPr/>
        </p:nvSpPr>
        <p:spPr bwMode="auto">
          <a:xfrm>
            <a:off x="1049338" y="1793875"/>
            <a:ext cx="2820987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STEP 1</a:t>
            </a:r>
          </a:p>
        </p:txBody>
      </p:sp>
      <p:cxnSp>
        <p:nvCxnSpPr>
          <p:cNvPr id="30728" name="AutoShape 72"/>
          <p:cNvCxnSpPr>
            <a:cxnSpLocks noChangeShapeType="1"/>
            <a:stCxn id="30725" idx="2"/>
          </p:cNvCxnSpPr>
          <p:nvPr/>
        </p:nvCxnSpPr>
        <p:spPr bwMode="auto">
          <a:xfrm>
            <a:off x="2476500" y="3905250"/>
            <a:ext cx="3175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AutoShape 73"/>
          <p:cNvCxnSpPr>
            <a:cxnSpLocks noChangeShapeType="1"/>
          </p:cNvCxnSpPr>
          <p:nvPr/>
        </p:nvCxnSpPr>
        <p:spPr bwMode="auto">
          <a:xfrm>
            <a:off x="6932613" y="3014663"/>
            <a:ext cx="1587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0" name="AutoShape 74"/>
          <p:cNvSpPr>
            <a:spLocks noChangeArrowheads="1"/>
          </p:cNvSpPr>
          <p:nvPr/>
        </p:nvSpPr>
        <p:spPr bwMode="auto">
          <a:xfrm>
            <a:off x="4979988" y="2366963"/>
            <a:ext cx="3903662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</a:rPr>
              <a:t>Remote assessment by Panel members and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external</a:t>
            </a:r>
            <a:r>
              <a:rPr lang="en-GB" altLang="en-US" sz="1600" dirty="0" smtClean="0">
                <a:solidFill>
                  <a:srgbClr val="000000"/>
                </a:solidFill>
              </a:rPr>
              <a:t> </a:t>
            </a:r>
            <a:r>
              <a:rPr lang="en-GB" altLang="en-US" sz="1600" b="1" dirty="0" smtClean="0">
                <a:solidFill>
                  <a:srgbClr val="000000"/>
                </a:solidFill>
              </a:rPr>
              <a:t>reviewers</a:t>
            </a:r>
            <a:r>
              <a:rPr lang="en-GB" altLang="en-US" sz="1600" dirty="0" smtClean="0">
                <a:solidFill>
                  <a:srgbClr val="000000"/>
                </a:solidFill>
              </a:rPr>
              <a:t> </a:t>
            </a:r>
            <a:r>
              <a:rPr lang="en-GB" altLang="en-US" sz="1600" dirty="0">
                <a:solidFill>
                  <a:srgbClr val="000000"/>
                </a:solidFill>
              </a:rPr>
              <a:t>of </a:t>
            </a:r>
            <a:r>
              <a:rPr lang="en-GB" altLang="en-US" sz="1600" b="1" dirty="0">
                <a:solidFill>
                  <a:srgbClr val="000000"/>
                </a:solidFill>
              </a:rPr>
              <a:t>full proposals</a:t>
            </a:r>
          </a:p>
        </p:txBody>
      </p:sp>
      <p:sp>
        <p:nvSpPr>
          <p:cNvPr id="30731" name="AutoShape 75"/>
          <p:cNvSpPr>
            <a:spLocks noChangeArrowheads="1"/>
          </p:cNvSpPr>
          <p:nvPr/>
        </p:nvSpPr>
        <p:spPr bwMode="auto">
          <a:xfrm>
            <a:off x="4979988" y="3470275"/>
            <a:ext cx="4048125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 + interview (StG and CoG)</a:t>
            </a:r>
          </a:p>
        </p:txBody>
      </p:sp>
      <p:sp>
        <p:nvSpPr>
          <p:cNvPr id="30732" name="AutoShape 76"/>
          <p:cNvSpPr>
            <a:spLocks noChangeArrowheads="1"/>
          </p:cNvSpPr>
          <p:nvPr/>
        </p:nvSpPr>
        <p:spPr bwMode="auto">
          <a:xfrm>
            <a:off x="5743575" y="4510088"/>
            <a:ext cx="2381250" cy="346075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600">
                <a:solidFill>
                  <a:srgbClr val="000000"/>
                </a:solidFill>
              </a:rPr>
              <a:t>Ranked list of proposals</a:t>
            </a:r>
            <a:endParaRPr lang="en-GB" altLang="en-US" sz="1600">
              <a:solidFill>
                <a:srgbClr val="000000"/>
              </a:solidFill>
            </a:endParaRPr>
          </a:p>
        </p:txBody>
      </p:sp>
      <p:sp>
        <p:nvSpPr>
          <p:cNvPr id="30733" name="AutoShape 77"/>
          <p:cNvSpPr>
            <a:spLocks noChangeArrowheads="1"/>
          </p:cNvSpPr>
          <p:nvPr/>
        </p:nvSpPr>
        <p:spPr bwMode="auto">
          <a:xfrm>
            <a:off x="5521325" y="1793875"/>
            <a:ext cx="2820988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2"/>
                </a:solidFill>
              </a:rPr>
              <a:t>STEP 2</a:t>
            </a:r>
          </a:p>
        </p:txBody>
      </p:sp>
      <p:cxnSp>
        <p:nvCxnSpPr>
          <p:cNvPr id="30734" name="AutoShape 80"/>
          <p:cNvCxnSpPr>
            <a:cxnSpLocks noChangeShapeType="1"/>
            <a:stCxn id="30726" idx="3"/>
            <a:endCxn id="30730" idx="1"/>
          </p:cNvCxnSpPr>
          <p:nvPr/>
        </p:nvCxnSpPr>
        <p:spPr bwMode="auto">
          <a:xfrm flipV="1">
            <a:off x="3665538" y="2697163"/>
            <a:ext cx="1314450" cy="1952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gray">
          <a:xfrm>
            <a:off x="323850" y="503238"/>
            <a:ext cx="74437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Evaluation process</a:t>
            </a:r>
          </a:p>
          <a:p>
            <a:pPr>
              <a:defRPr/>
            </a:pPr>
            <a:r>
              <a:rPr lang="en-GB" sz="24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Starting, Consolidator and Advanced Grants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9988" y="3062288"/>
            <a:ext cx="4129087" cy="20828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624263" y="4851400"/>
            <a:ext cx="1371600" cy="58896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AutoShape 2"/>
          <p:cNvCxnSpPr>
            <a:cxnSpLocks noChangeShapeType="1"/>
          </p:cNvCxnSpPr>
          <p:nvPr/>
        </p:nvCxnSpPr>
        <p:spPr bwMode="auto">
          <a:xfrm>
            <a:off x="6935788" y="3898900"/>
            <a:ext cx="3175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1" name="AutoShape 67"/>
          <p:cNvCxnSpPr>
            <a:cxnSpLocks noChangeShapeType="1"/>
          </p:cNvCxnSpPr>
          <p:nvPr/>
        </p:nvCxnSpPr>
        <p:spPr bwMode="auto">
          <a:xfrm>
            <a:off x="2482850" y="3035300"/>
            <a:ext cx="158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2" name="AutoShape 68"/>
          <p:cNvSpPr>
            <a:spLocks noChangeArrowheads="1"/>
          </p:cNvSpPr>
          <p:nvPr/>
        </p:nvSpPr>
        <p:spPr bwMode="auto">
          <a:xfrm>
            <a:off x="530225" y="2333625"/>
            <a:ext cx="3903663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Remote assessment by Panel members of </a:t>
            </a:r>
            <a:r>
              <a:rPr lang="en-GB" altLang="en-US" sz="1600" b="1">
                <a:solidFill>
                  <a:srgbClr val="000000"/>
                </a:solidFill>
              </a:rPr>
              <a:t>section 1 – PI and synopsis</a:t>
            </a:r>
          </a:p>
        </p:txBody>
      </p:sp>
      <p:sp>
        <p:nvSpPr>
          <p:cNvPr id="32773" name="AutoShape 69"/>
          <p:cNvSpPr>
            <a:spLocks noChangeArrowheads="1"/>
          </p:cNvSpPr>
          <p:nvPr/>
        </p:nvSpPr>
        <p:spPr bwMode="auto">
          <a:xfrm>
            <a:off x="1190625" y="3492500"/>
            <a:ext cx="2570163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</a:t>
            </a:r>
          </a:p>
        </p:txBody>
      </p:sp>
      <p:sp>
        <p:nvSpPr>
          <p:cNvPr id="32774" name="AutoShape 70"/>
          <p:cNvSpPr>
            <a:spLocks noChangeArrowheads="1"/>
          </p:cNvSpPr>
          <p:nvPr/>
        </p:nvSpPr>
        <p:spPr bwMode="auto">
          <a:xfrm>
            <a:off x="1284288" y="4302125"/>
            <a:ext cx="2381250" cy="693738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Proposals retained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for step 2</a:t>
            </a:r>
          </a:p>
        </p:txBody>
      </p:sp>
      <p:sp>
        <p:nvSpPr>
          <p:cNvPr id="32775" name="AutoShape 71"/>
          <p:cNvSpPr>
            <a:spLocks noChangeArrowheads="1"/>
          </p:cNvSpPr>
          <p:nvPr/>
        </p:nvSpPr>
        <p:spPr bwMode="auto">
          <a:xfrm>
            <a:off x="1049338" y="1793875"/>
            <a:ext cx="2820987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0000"/>
                </a:solidFill>
              </a:rPr>
              <a:t>STEP 1</a:t>
            </a:r>
          </a:p>
        </p:txBody>
      </p:sp>
      <p:cxnSp>
        <p:nvCxnSpPr>
          <p:cNvPr id="32776" name="AutoShape 72"/>
          <p:cNvCxnSpPr>
            <a:cxnSpLocks noChangeShapeType="1"/>
            <a:stCxn id="32773" idx="2"/>
          </p:cNvCxnSpPr>
          <p:nvPr/>
        </p:nvCxnSpPr>
        <p:spPr bwMode="auto">
          <a:xfrm>
            <a:off x="2476500" y="3905250"/>
            <a:ext cx="3175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AutoShape 73"/>
          <p:cNvCxnSpPr>
            <a:cxnSpLocks noChangeShapeType="1"/>
          </p:cNvCxnSpPr>
          <p:nvPr/>
        </p:nvCxnSpPr>
        <p:spPr bwMode="auto">
          <a:xfrm>
            <a:off x="6932613" y="3014663"/>
            <a:ext cx="1587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AutoShape 74"/>
          <p:cNvSpPr>
            <a:spLocks noChangeArrowheads="1"/>
          </p:cNvSpPr>
          <p:nvPr/>
        </p:nvSpPr>
        <p:spPr bwMode="auto">
          <a:xfrm>
            <a:off x="4979988" y="2366963"/>
            <a:ext cx="3903662" cy="6604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Remote assessment by Panel members and reviewers of </a:t>
            </a:r>
            <a:r>
              <a:rPr lang="en-GB" altLang="en-US" sz="1600" b="1">
                <a:solidFill>
                  <a:srgbClr val="000000"/>
                </a:solidFill>
              </a:rPr>
              <a:t>full proposals</a:t>
            </a:r>
          </a:p>
        </p:txBody>
      </p:sp>
      <p:sp>
        <p:nvSpPr>
          <p:cNvPr id="32779" name="AutoShape 75"/>
          <p:cNvSpPr>
            <a:spLocks noChangeArrowheads="1"/>
          </p:cNvSpPr>
          <p:nvPr/>
        </p:nvSpPr>
        <p:spPr bwMode="auto">
          <a:xfrm>
            <a:off x="4979988" y="3470275"/>
            <a:ext cx="4048125" cy="412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6000" tIns="82800" rIns="126000" bIns="82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Panel meeting + interview (StG and CoG)</a:t>
            </a:r>
          </a:p>
        </p:txBody>
      </p:sp>
      <p:sp>
        <p:nvSpPr>
          <p:cNvPr id="32780" name="AutoShape 76"/>
          <p:cNvSpPr>
            <a:spLocks noChangeArrowheads="1"/>
          </p:cNvSpPr>
          <p:nvPr/>
        </p:nvSpPr>
        <p:spPr bwMode="auto">
          <a:xfrm>
            <a:off x="5743575" y="4510088"/>
            <a:ext cx="2381250" cy="346075"/>
          </a:xfrm>
          <a:prstGeom prst="flowChartTerminator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600">
                <a:solidFill>
                  <a:srgbClr val="000000"/>
                </a:solidFill>
              </a:rPr>
              <a:t>Ranked list of proposals</a:t>
            </a:r>
            <a:endParaRPr lang="en-GB" altLang="en-US" sz="1600">
              <a:solidFill>
                <a:srgbClr val="000000"/>
              </a:solidFill>
            </a:endParaRPr>
          </a:p>
        </p:txBody>
      </p:sp>
      <p:sp>
        <p:nvSpPr>
          <p:cNvPr id="32781" name="AutoShape 77"/>
          <p:cNvSpPr>
            <a:spLocks noChangeArrowheads="1"/>
          </p:cNvSpPr>
          <p:nvPr/>
        </p:nvSpPr>
        <p:spPr bwMode="auto">
          <a:xfrm>
            <a:off x="5521325" y="1793875"/>
            <a:ext cx="2820988" cy="347663"/>
          </a:xfrm>
          <a:prstGeom prst="flowChartTerminator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2"/>
                </a:solidFill>
              </a:rPr>
              <a:t>STEP 2</a:t>
            </a:r>
          </a:p>
        </p:txBody>
      </p:sp>
      <p:cxnSp>
        <p:nvCxnSpPr>
          <p:cNvPr id="32782" name="AutoShape 80"/>
          <p:cNvCxnSpPr>
            <a:cxnSpLocks noChangeShapeType="1"/>
            <a:stCxn id="32774" idx="3"/>
            <a:endCxn id="32778" idx="1"/>
          </p:cNvCxnSpPr>
          <p:nvPr/>
        </p:nvCxnSpPr>
        <p:spPr bwMode="auto">
          <a:xfrm flipV="1">
            <a:off x="3665538" y="2697163"/>
            <a:ext cx="1314450" cy="1952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gray">
          <a:xfrm>
            <a:off x="323850" y="503238"/>
            <a:ext cx="74437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Evaluation process</a:t>
            </a:r>
          </a:p>
          <a:p>
            <a:pPr>
              <a:defRPr/>
            </a:pPr>
            <a:r>
              <a:rPr lang="en-GB" sz="2400" dirty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Starting, Consolidator and Advanced Grants</a:t>
            </a:r>
          </a:p>
        </p:txBody>
      </p:sp>
      <p:sp>
        <p:nvSpPr>
          <p:cNvPr id="22" name="Oval 81"/>
          <p:cNvSpPr>
            <a:spLocks noChangeArrowheads="1"/>
          </p:cNvSpPr>
          <p:nvPr/>
        </p:nvSpPr>
        <p:spPr bwMode="auto">
          <a:xfrm>
            <a:off x="3879850" y="500380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800">
                <a:solidFill>
                  <a:srgbClr val="000000"/>
                </a:solidFill>
              </a:rPr>
              <a:t>Feedback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applicants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15887" y="4004607"/>
            <a:ext cx="1292726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B </a:t>
            </a:r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9175" y="5204936"/>
            <a:ext cx="261263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r>
              <a:rPr lang="en-US" dirty="0"/>
              <a:t> proposals: </a:t>
            </a:r>
            <a:r>
              <a:rPr lang="en-US" dirty="0" smtClean="0"/>
              <a:t>Ranked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Proposed for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Reserve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Not funded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spect="1" noChangeArrowheads="1" noTextEdit="1"/>
          </p:cNvSpPr>
          <p:nvPr/>
        </p:nvSpPr>
        <p:spPr bwMode="auto">
          <a:xfrm>
            <a:off x="46038" y="1763713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itel 4"/>
          <p:cNvSpPr>
            <a:spLocks/>
          </p:cNvSpPr>
          <p:nvPr/>
        </p:nvSpPr>
        <p:spPr bwMode="gray">
          <a:xfrm>
            <a:off x="219075" y="188913"/>
            <a:ext cx="7458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ea typeface="ＭＳ Ｐゴシック" pitchFamily="34" charset="-128"/>
              </a:rPr>
              <a:t/>
            </a:r>
            <a:br>
              <a:rPr lang="en-US" altLang="en-US" sz="2400" b="1" dirty="0">
                <a:ea typeface="ＭＳ Ｐゴシック" pitchFamily="34" charset="-128"/>
              </a:rPr>
            </a:br>
            <a:r>
              <a:rPr lang="en-US" altLang="en-US" sz="3200" b="1" dirty="0" smtClean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The European Research Council 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AT" altLang="en-US" sz="24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76250" y="2603500"/>
            <a:ext cx="82311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33400" indent="-3540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60475" indent="-5476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latin typeface="Arial" panose="020B0604020202020204" pitchFamily="34" charset="0"/>
                <a:cs typeface="Arial" panose="020B0604020202020204" pitchFamily="34" charset="0"/>
              </a:rPr>
              <a:t>Brief overview on ERC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latin typeface="Arial" panose="020B0604020202020204" pitchFamily="34" charset="0"/>
                <a:cs typeface="Arial" panose="020B0604020202020204" pitchFamily="34" charset="0"/>
              </a:rPr>
              <a:t>Grants and Evaluation process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ready and prepare your proposal 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Statistics</a:t>
            </a:r>
            <a:endParaRPr lang="en-GB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1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0350" y="1846263"/>
            <a:ext cx="7502525" cy="4179887"/>
          </a:xfrm>
        </p:spPr>
        <p:txBody>
          <a:bodyPr/>
          <a:lstStyle/>
          <a:p>
            <a:pPr marL="0" indent="0" defTabSz="449263">
              <a:spcBef>
                <a:spcPts val="300"/>
              </a:spcBef>
              <a:spcAft>
                <a:spcPts val="600"/>
              </a:spcAft>
              <a:buFontTx/>
              <a:buNone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sz="2400" dirty="0" smtClean="0">
                <a:latin typeface="+mj-lt"/>
                <a:ea typeface="MS PGothic" pitchFamily="34" charset="-128"/>
                <a:cs typeface="Arial" pitchFamily="34" charset="0"/>
              </a:rPr>
              <a:t>Evaluation of </a:t>
            </a:r>
            <a:r>
              <a:rPr lang="en-GB" altLang="en-US" sz="2800" b="1" i="1" dirty="0" smtClean="0">
                <a:latin typeface="+mj-lt"/>
                <a:ea typeface="MS PGothic" pitchFamily="34" charset="-128"/>
                <a:cs typeface="Arial" pitchFamily="34" charset="0"/>
              </a:rPr>
              <a:t>excellence</a:t>
            </a:r>
            <a:r>
              <a:rPr lang="en-GB" altLang="en-US" sz="2800" b="1" dirty="0" smtClean="0"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400" b="1" dirty="0" smtClean="0">
                <a:latin typeface="+mj-lt"/>
                <a:ea typeface="MS PGothic" pitchFamily="34" charset="-128"/>
                <a:cs typeface="Arial" pitchFamily="34" charset="0"/>
              </a:rPr>
              <a:t>at two levels</a:t>
            </a:r>
            <a:r>
              <a:rPr lang="en-GB" altLang="en-US" sz="2400" dirty="0" smtClean="0">
                <a:latin typeface="+mj-lt"/>
                <a:ea typeface="MS PGothic" pitchFamily="34" charset="-128"/>
                <a:cs typeface="Arial" pitchFamily="34" charset="0"/>
              </a:rPr>
              <a:t>:</a:t>
            </a:r>
          </a:p>
          <a:p>
            <a:pPr defTabSz="449263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sz="2400" b="1" dirty="0" smtClean="0">
                <a:solidFill>
                  <a:srgbClr val="FF6600"/>
                </a:solidFill>
                <a:latin typeface="+mj-lt"/>
                <a:ea typeface="MS PGothic" pitchFamily="34" charset="-128"/>
                <a:cs typeface="Arial" pitchFamily="34" charset="0"/>
              </a:rPr>
              <a:t> Excellence of the </a:t>
            </a:r>
            <a:r>
              <a:rPr lang="en-GB" altLang="en-US" sz="2800" b="1" dirty="0" smtClean="0">
                <a:solidFill>
                  <a:srgbClr val="FF6600"/>
                </a:solidFill>
                <a:latin typeface="+mj-lt"/>
                <a:ea typeface="MS PGothic" pitchFamily="34" charset="-128"/>
                <a:cs typeface="Arial" pitchFamily="34" charset="0"/>
              </a:rPr>
              <a:t>Research Project</a:t>
            </a:r>
          </a:p>
          <a:p>
            <a:pPr marL="1238250" lvl="2" indent="-381000" defTabSz="449263" eaLnBrk="1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dirty="0" smtClean="0">
                <a:latin typeface="+mj-lt"/>
                <a:ea typeface="MS PGothic" pitchFamily="34" charset="-128"/>
                <a:cs typeface="Arial" pitchFamily="34" charset="0"/>
              </a:rPr>
              <a:t>Ground breaking nature </a:t>
            </a:r>
          </a:p>
          <a:p>
            <a:pPr marL="1238250" lvl="2" indent="-381000" defTabSz="449263" eaLnBrk="1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dirty="0" smtClean="0">
                <a:latin typeface="+mj-lt"/>
                <a:ea typeface="MS PGothic" pitchFamily="34" charset="-128"/>
                <a:cs typeface="Arial" pitchFamily="34" charset="0"/>
              </a:rPr>
              <a:t>Potential impact</a:t>
            </a:r>
          </a:p>
          <a:p>
            <a:pPr marL="1238250" lvl="2" indent="-381000" defTabSz="449263" eaLnBrk="1" hangingPunct="1">
              <a:spcBef>
                <a:spcPts val="300"/>
              </a:spcBef>
              <a:spcAft>
                <a:spcPts val="1200"/>
              </a:spcAft>
              <a:buFont typeface="Calibri" panose="020F0502020204030204" pitchFamily="34" charset="0"/>
              <a:buChar char="−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dirty="0" smtClean="0">
                <a:latin typeface="+mj-lt"/>
                <a:ea typeface="MS PGothic" pitchFamily="34" charset="-128"/>
                <a:cs typeface="Arial" pitchFamily="34" charset="0"/>
              </a:rPr>
              <a:t>Scientific Approach</a:t>
            </a:r>
            <a:r>
              <a:rPr lang="en-GB" altLang="en-US" b="1" dirty="0" smtClean="0">
                <a:latin typeface="+mj-lt"/>
                <a:ea typeface="MS PGothic" pitchFamily="34" charset="-128"/>
                <a:cs typeface="Arial" pitchFamily="34" charset="0"/>
              </a:rPr>
              <a:t> </a:t>
            </a:r>
          </a:p>
          <a:p>
            <a:pPr defTabSz="449263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sz="2400" b="1" dirty="0" smtClean="0">
                <a:solidFill>
                  <a:srgbClr val="FF6600"/>
                </a:solidFill>
                <a:latin typeface="+mj-lt"/>
                <a:ea typeface="MS PGothic" pitchFamily="34" charset="-128"/>
                <a:cs typeface="Arial" pitchFamily="34" charset="0"/>
              </a:rPr>
              <a:t> Excellence of the </a:t>
            </a:r>
            <a:r>
              <a:rPr lang="en-GB" altLang="en-US" sz="2800" b="1" dirty="0" smtClean="0">
                <a:solidFill>
                  <a:srgbClr val="FF6600"/>
                </a:solidFill>
                <a:latin typeface="+mj-lt"/>
                <a:ea typeface="MS PGothic" pitchFamily="34" charset="-128"/>
                <a:cs typeface="Arial" pitchFamily="34" charset="0"/>
              </a:rPr>
              <a:t>Principal Investigator</a:t>
            </a:r>
          </a:p>
          <a:p>
            <a:pPr marL="1238250" lvl="2" indent="-381000" defTabSz="449263" eaLnBrk="1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dirty="0" smtClean="0">
                <a:latin typeface="+mj-lt"/>
                <a:ea typeface="MS PGothic" pitchFamily="34" charset="-128"/>
                <a:cs typeface="Arial" pitchFamily="34" charset="0"/>
              </a:rPr>
              <a:t>Intellectual capacity</a:t>
            </a:r>
          </a:p>
          <a:p>
            <a:pPr marL="1238250" lvl="2" indent="-381000" defTabSz="449263" eaLnBrk="1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dirty="0" smtClean="0">
                <a:latin typeface="+mj-lt"/>
                <a:ea typeface="MS PGothic" pitchFamily="34" charset="-128"/>
                <a:cs typeface="Arial" pitchFamily="34" charset="0"/>
              </a:rPr>
              <a:t>Creativity</a:t>
            </a:r>
          </a:p>
          <a:p>
            <a:pPr marL="1238250" lvl="2" indent="-381000" defTabSz="449263" eaLnBrk="1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  <a:tabLst>
                <a:tab pos="128588" algn="l"/>
                <a:tab pos="577850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</a:tabLst>
            </a:pPr>
            <a:r>
              <a:rPr lang="en-GB" altLang="en-US" dirty="0" smtClean="0">
                <a:latin typeface="+mj-lt"/>
                <a:ea typeface="MS PGothic" pitchFamily="34" charset="-128"/>
                <a:cs typeface="Arial" pitchFamily="34" charset="0"/>
              </a:rPr>
              <a:t>Commitment </a:t>
            </a:r>
          </a:p>
        </p:txBody>
      </p:sp>
      <p:sp>
        <p:nvSpPr>
          <p:cNvPr id="19459" name="Rectangle 66"/>
          <p:cNvSpPr>
            <a:spLocks noChangeArrowheads="1"/>
          </p:cNvSpPr>
          <p:nvPr/>
        </p:nvSpPr>
        <p:spPr bwMode="gray">
          <a:xfrm>
            <a:off x="58415" y="419096"/>
            <a:ext cx="840263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How ERC research proposals are evaluated</a:t>
            </a:r>
            <a:endParaRPr lang="en-GB" altLang="en-US" b="1" dirty="0" smtClean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 smtClean="0">
                <a:latin typeface="+mj-lt"/>
                <a:cs typeface="Arial" pitchFamily="34" charset="0"/>
              </a:rPr>
              <a:t>Excellence</a:t>
            </a:r>
            <a:r>
              <a:rPr lang="en-US" altLang="en-US" sz="2800" b="1" dirty="0" smtClean="0">
                <a:latin typeface="+mj-lt"/>
                <a:cs typeface="Arial" pitchFamily="34" charset="0"/>
              </a:rPr>
              <a:t> is the sole evaluation criterion</a:t>
            </a:r>
            <a:endParaRPr lang="en-GB" altLang="en-US" sz="2800" b="1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02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92075" y="2446338"/>
            <a:ext cx="9051925" cy="3340100"/>
          </a:xfrm>
        </p:spPr>
        <p:txBody>
          <a:bodyPr/>
          <a:lstStyle/>
          <a:p>
            <a:pPr eaLnBrk="1" hangingPunct="1"/>
            <a:r>
              <a:rPr lang="en-GB" altLang="en-US" sz="2000" smtClean="0">
                <a:latin typeface="Arial" pitchFamily="34" charset="0"/>
                <a:cs typeface="Arial" pitchFamily="34" charset="0"/>
              </a:rPr>
              <a:t>Is my project new,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innovative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, bringing in new solutions/theories? </a:t>
            </a:r>
          </a:p>
          <a:p>
            <a:pPr eaLnBrk="1" hangingPunct="1"/>
            <a:endParaRPr lang="en-GB" altLang="en-US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  <a:cs typeface="Arial" pitchFamily="34" charset="0"/>
              </a:rPr>
              <a:t>Does it promise to go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substantially beyond the state of the art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? – no incremental research.</a:t>
            </a:r>
          </a:p>
          <a:p>
            <a:pPr eaLnBrk="1" hangingPunct="1"/>
            <a:endParaRPr lang="en-GB" altLang="en-US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  <a:cs typeface="Arial" pitchFamily="34" charset="0"/>
              </a:rPr>
              <a:t>How can I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prove/support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 my case? Have I proven the project's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feasibility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? Are my goals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realistic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/>
            <a:endParaRPr lang="en-GB" altLang="en-US" sz="20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000" smtClean="0">
                <a:latin typeface="Arial" pitchFamily="34" charset="0"/>
                <a:cs typeface="Arial" pitchFamily="34" charset="0"/>
              </a:rPr>
              <a:t>What's the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risk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2813" y="6308725"/>
            <a:ext cx="61118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itchFamily="34" charset="0"/>
                <a:cs typeface="Arial" pitchFamily="34" charset="0"/>
              </a:rPr>
              <a:t>│</a:t>
            </a:r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250825" y="319088"/>
            <a:ext cx="7594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Preparing </a:t>
            </a:r>
            <a:r>
              <a:rPr lang="en-US" sz="3200" dirty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proposal </a:t>
            </a:r>
          </a:p>
          <a:p>
            <a:pPr>
              <a:defRPr/>
            </a:pPr>
            <a:r>
              <a:rPr lang="en-GB" altLang="en-US" sz="3200" dirty="0" smtClean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Part B1: the research project</a:t>
            </a:r>
            <a:endParaRPr lang="en-GB" altLang="en-US" sz="3200" dirty="0">
              <a:solidFill>
                <a:srgbClr val="FD5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448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92075" y="2227263"/>
            <a:ext cx="9051925" cy="34909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Why am I the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best/only person 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to carry it out? Know your competitors</a:t>
            </a:r>
          </a:p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Am I able to work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independently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, and to manage a 5-year project with a substantial budget?</a:t>
            </a:r>
          </a:p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Am I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competitive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Have I shown my </a:t>
            </a:r>
            <a:r>
              <a:rPr lang="en-GB" altLang="en-US" sz="2000" b="1" smtClean="0">
                <a:latin typeface="Arial" pitchFamily="34" charset="0"/>
                <a:cs typeface="Arial" pitchFamily="34" charset="0"/>
              </a:rPr>
              <a:t>scientific leadership 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in my CV? 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2813" y="6308725"/>
            <a:ext cx="61118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itchFamily="34" charset="0"/>
                <a:cs typeface="Arial" pitchFamily="34" charset="0"/>
              </a:rPr>
              <a:t>│</a:t>
            </a:r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250825" y="319088"/>
            <a:ext cx="7594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Preparing </a:t>
            </a:r>
            <a:r>
              <a:rPr lang="en-US" sz="3200" dirty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proposal </a:t>
            </a:r>
          </a:p>
          <a:p>
            <a:pPr>
              <a:defRPr/>
            </a:pPr>
            <a:r>
              <a:rPr lang="en-GB" altLang="en-US" sz="3200" dirty="0" smtClean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Part B1: the principal investigator</a:t>
            </a:r>
            <a:endParaRPr lang="en-GB" altLang="en-US" sz="3200" dirty="0">
              <a:solidFill>
                <a:srgbClr val="FD5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2724150"/>
            <a:ext cx="9144000" cy="3854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ea typeface="ＭＳ Ｐゴシック" pitchFamily="34" charset="-128"/>
              </a:rPr>
              <a:t>Do not repeat the synopsis, go into details on your methodology and work plan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 smtClean="0"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 smtClean="0">
                <a:ea typeface="ＭＳ Ｐゴシック" pitchFamily="34" charset="-128"/>
              </a:rPr>
              <a:t>Make sure that the quantitative and qualitative differences to the state of the art are clear and </a:t>
            </a:r>
            <a:r>
              <a:rPr lang="en-GB" altLang="en-US" sz="2000" dirty="0">
                <a:ea typeface="ＭＳ Ｐゴシック" pitchFamily="34" charset="-128"/>
              </a:rPr>
              <a:t>referenced - show you did your </a:t>
            </a:r>
            <a:r>
              <a:rPr lang="en-GB" altLang="en-US" sz="2000" dirty="0" smtClean="0">
                <a:ea typeface="ＭＳ Ｐゴシック" pitchFamily="34" charset="-128"/>
              </a:rPr>
              <a:t>homework.</a:t>
            </a:r>
            <a:endParaRPr lang="en-GB" sz="2000" dirty="0" smtClean="0"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 smtClean="0"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ea typeface="ＭＳ Ｐゴシック" pitchFamily="34" charset="-128"/>
              </a:rPr>
              <a:t>Provide </a:t>
            </a:r>
            <a:r>
              <a:rPr lang="en-GB" sz="2000" dirty="0">
                <a:ea typeface="ＭＳ Ｐゴシック" pitchFamily="34" charset="-128"/>
              </a:rPr>
              <a:t>alternative strategies to mitigate </a:t>
            </a:r>
            <a:r>
              <a:rPr lang="en-GB" sz="2000" dirty="0" smtClean="0">
                <a:ea typeface="ＭＳ Ｐゴシック" pitchFamily="34" charset="-128"/>
              </a:rPr>
              <a:t>risks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altLang="en-US" sz="2000" dirty="0" smtClean="0">
              <a:ea typeface="MS PGothic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000" dirty="0" smtClean="0">
                <a:ea typeface="MS PGothic" pitchFamily="34" charset="-128"/>
              </a:rPr>
              <a:t>Justify </a:t>
            </a:r>
            <a:r>
              <a:rPr lang="en-GB" altLang="en-US" sz="2000" dirty="0">
                <a:ea typeface="MS PGothic" pitchFamily="34" charset="-128"/>
              </a:rPr>
              <a:t>requested </a:t>
            </a:r>
            <a:r>
              <a:rPr lang="en-GB" altLang="en-US" sz="2000" b="1" dirty="0">
                <a:ea typeface="MS PGothic" pitchFamily="34" charset="-128"/>
              </a:rPr>
              <a:t>resources – explain your budget properly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en-GB" altLang="en-US" sz="2000" dirty="0">
              <a:ea typeface="MS PGothic" pitchFamily="34" charset="-128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en-GB" sz="2000" dirty="0" smtClean="0"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2813" y="6308725"/>
            <a:ext cx="611187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en-US" sz="120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│</a:t>
            </a:r>
            <a:endParaRPr lang="en-US" altLang="en-US" sz="12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73225"/>
            <a:ext cx="90281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 In Step 2, both part B1 and B2 are read by Panel Members and specialists around the world </a:t>
            </a:r>
            <a:r>
              <a:rPr lang="en-GB" altLang="en-US" sz="2000" dirty="0"/>
              <a:t>(</a:t>
            </a:r>
            <a:r>
              <a:rPr lang="en-GB" altLang="en-US" sz="2000" b="1" dirty="0"/>
              <a:t>specialised external referees</a:t>
            </a:r>
            <a:r>
              <a:rPr lang="en-GB" altLang="en-US" sz="2000" dirty="0"/>
              <a:t>)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so in Part B2: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250825" y="319088"/>
            <a:ext cx="7594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Preparing </a:t>
            </a:r>
            <a:r>
              <a:rPr lang="en-US" sz="3200" dirty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proposal </a:t>
            </a:r>
          </a:p>
          <a:p>
            <a:pPr>
              <a:defRPr/>
            </a:pPr>
            <a:r>
              <a:rPr lang="en-GB" altLang="en-US" sz="3200" dirty="0" smtClean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Part </a:t>
            </a:r>
            <a:r>
              <a:rPr lang="en-GB" altLang="en-US" sz="3200" dirty="0" smtClean="0">
                <a:solidFill>
                  <a:srgbClr val="FD5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B2</a:t>
            </a:r>
            <a:endParaRPr lang="en-GB" altLang="en-US" sz="3200" dirty="0">
              <a:solidFill>
                <a:srgbClr val="FD5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780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3"/>
          <p:cNvSpPr txBox="1">
            <a:spLocks noChangeArrowheads="1"/>
          </p:cNvSpPr>
          <p:nvPr/>
        </p:nvSpPr>
        <p:spPr bwMode="auto">
          <a:xfrm>
            <a:off x="395288" y="404813"/>
            <a:ext cx="58689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34" charset="-128"/>
                <a:cs typeface="Arial"/>
              </a:rPr>
              <a:t>Typical reasons for rejection</a:t>
            </a:r>
            <a:endParaRPr lang="en-GB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95288" y="1763713"/>
            <a:ext cx="8291512" cy="4362450"/>
          </a:xfrm>
        </p:spPr>
        <p:txBody>
          <a:bodyPr rtlCol="0">
            <a:normAutofit/>
          </a:bodyPr>
          <a:lstStyle/>
          <a:p>
            <a:pPr marL="533400" indent="-5207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Research Project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Too narrow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 too broad/unfocussed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Incremental research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Collaborative project,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several PIs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Work plan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detailed enough/unclear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Insufficient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solidFill>
                  <a:srgbClr val="000000"/>
                </a:solidFill>
              </a:rPr>
              <a:t>Principle Investigator (PI)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Insufficient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track-record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Insufficient (potential for)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21375" y="2754313"/>
            <a:ext cx="3016250" cy="2954337"/>
          </a:xfrm>
          <a:prstGeom prst="rect">
            <a:avLst/>
          </a:prstGeom>
          <a:ln>
            <a:solidFill>
              <a:srgbClr val="F165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B5105"/>
              </a:buCl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Before Redressing: see what you could you have done/explained/ presented better before blaming the process! </a:t>
            </a:r>
          </a:p>
          <a:p>
            <a:pPr marL="285750" indent="-285750">
              <a:lnSpc>
                <a:spcPct val="150000"/>
              </a:lnSpc>
              <a:buClr>
                <a:srgbClr val="FB5105"/>
              </a:buClr>
              <a:buFont typeface="Wingdings" pitchFamily="2" charset="2"/>
              <a:buChar char="Ø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Diverting scientific opinion is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not a motivation for redress</a:t>
            </a:r>
          </a:p>
          <a:p>
            <a:pPr marL="285750" indent="-285750">
              <a:lnSpc>
                <a:spcPct val="150000"/>
              </a:lnSpc>
              <a:buClr>
                <a:srgbClr val="FB5105"/>
              </a:buClr>
              <a:buFont typeface="Wingdings" pitchFamily="2" charset="2"/>
              <a:buChar char="Ø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 obvious mistake however might result in a re-evaluation</a:t>
            </a:r>
          </a:p>
          <a:p>
            <a:pPr>
              <a:defRPr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31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spect="1" noChangeArrowheads="1" noTextEdit="1"/>
          </p:cNvSpPr>
          <p:nvPr/>
        </p:nvSpPr>
        <p:spPr bwMode="auto">
          <a:xfrm>
            <a:off x="46038" y="1763713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itel 4"/>
          <p:cNvSpPr>
            <a:spLocks/>
          </p:cNvSpPr>
          <p:nvPr/>
        </p:nvSpPr>
        <p:spPr bwMode="gray">
          <a:xfrm>
            <a:off x="219075" y="188913"/>
            <a:ext cx="7458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ea typeface="ＭＳ Ｐゴシック" pitchFamily="34" charset="-128"/>
              </a:rPr>
              <a:t/>
            </a:r>
            <a:br>
              <a:rPr lang="en-US" altLang="en-US" sz="2400" b="1" dirty="0">
                <a:ea typeface="ＭＳ Ｐゴシック" pitchFamily="34" charset="-128"/>
              </a:rPr>
            </a:br>
            <a:r>
              <a:rPr lang="en-US" altLang="en-US" sz="3200" b="1" dirty="0" smtClean="0">
                <a:solidFill>
                  <a:srgbClr val="FF6600"/>
                </a:solidFill>
                <a:latin typeface="Arial"/>
                <a:ea typeface="+mj-ea"/>
                <a:cs typeface="+mj-cs"/>
              </a:rPr>
              <a:t>The European Research Council 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AT" altLang="en-US" sz="24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76250" y="2603500"/>
            <a:ext cx="82311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33400" indent="-3540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60475" indent="-5476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latin typeface="Arial" panose="020B0604020202020204" pitchFamily="34" charset="0"/>
                <a:cs typeface="Arial" panose="020B0604020202020204" pitchFamily="34" charset="0"/>
              </a:rPr>
              <a:t>Brief overview on ERC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latin typeface="Arial" panose="020B0604020202020204" pitchFamily="34" charset="0"/>
                <a:cs typeface="Arial" panose="020B0604020202020204" pitchFamily="34" charset="0"/>
              </a:rPr>
              <a:t>Grants and Evaluation process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latin typeface="Arial" panose="020B0604020202020204" pitchFamily="34" charset="0"/>
                <a:cs typeface="Arial" panose="020B0604020202020204" pitchFamily="34" charset="0"/>
              </a:rPr>
              <a:t>How to get ready and prepare your proposal 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en-US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Statistics</a:t>
            </a:r>
            <a:endParaRPr lang="en-GB" alt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8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84145" y="1719263"/>
            <a:ext cx="75596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GB" sz="2000" b="1" dirty="0"/>
              <a:t>	</a:t>
            </a:r>
            <a:r>
              <a:rPr lang="en-GB" sz="2000" b="1" dirty="0" smtClean="0"/>
              <a:t>Funding body established in 2007 by the EC with the mission of encouraging highest quality research in Europe   </a:t>
            </a:r>
            <a:r>
              <a:rPr lang="en-GB" sz="2000" dirty="0" smtClean="0"/>
              <a:t>      </a:t>
            </a:r>
            <a:endParaRPr lang="en-GB" sz="2000" dirty="0"/>
          </a:p>
          <a:p>
            <a:pPr marL="966788" lvl="1" indent="-509588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None/>
            </a:pPr>
            <a:r>
              <a:rPr lang="en-GB" dirty="0"/>
              <a:t>  	</a:t>
            </a:r>
            <a:endParaRPr lang="en-GB" sz="2000" dirty="0"/>
          </a:p>
        </p:txBody>
      </p:sp>
      <p:sp>
        <p:nvSpPr>
          <p:cNvPr id="4101" name="Foliennummernplatzhalter 3"/>
          <p:cNvSpPr txBox="1">
            <a:spLocks noGrp="1"/>
          </p:cNvSpPr>
          <p:nvPr/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000" dirty="0">
              <a:ea typeface="ＭＳ Ｐゴシック" charset="-128"/>
              <a:cs typeface="Arial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145" y="211275"/>
            <a:ext cx="7458075" cy="1169988"/>
          </a:xfrm>
        </p:spPr>
        <p:txBody>
          <a:bodyPr/>
          <a:lstStyle/>
          <a:p>
            <a:pPr eaLnBrk="1" hangingPunct="1"/>
            <a:r>
              <a:rPr lang="en-GB" sz="3200" kern="1200" dirty="0">
                <a:solidFill>
                  <a:srgbClr val="FF66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What is </a:t>
            </a:r>
            <a:r>
              <a:rPr lang="en-GB" sz="3200" kern="1200" dirty="0" smtClean="0">
                <a:solidFill>
                  <a:srgbClr val="FF66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ERC</a:t>
            </a:r>
            <a:r>
              <a:rPr lang="en-GB" sz="3200" kern="1200" dirty="0">
                <a:solidFill>
                  <a:srgbClr val="FF66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1930" y="3029880"/>
            <a:ext cx="6370290" cy="1619250"/>
            <a:chOff x="1271930" y="3029880"/>
            <a:chExt cx="6370290" cy="161925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657345" y="3029880"/>
              <a:ext cx="5984875" cy="16192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lvl="1">
                <a:buClr>
                  <a:schemeClr val="folHlink"/>
                </a:buClr>
                <a:buFont typeface="Wingdings" pitchFamily="2" charset="2"/>
                <a:buChar char="Ø"/>
              </a:pPr>
              <a:endParaRPr lang="en-GB" dirty="0"/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GB" dirty="0" smtClean="0"/>
                <a:t> Support </a:t>
              </a:r>
              <a:r>
                <a:rPr lang="en-GB" dirty="0"/>
                <a:t>for the individual scientist – </a:t>
              </a:r>
              <a:r>
                <a:rPr lang="en-GB" b="1" dirty="0">
                  <a:solidFill>
                    <a:srgbClr val="FF0000"/>
                  </a:solidFill>
                </a:rPr>
                <a:t>no networks!</a:t>
              </a:r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GB" dirty="0" smtClean="0"/>
                <a:t> Global </a:t>
              </a:r>
              <a:r>
                <a:rPr lang="en-GB" dirty="0"/>
                <a:t>peer-review</a:t>
              </a:r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GB" dirty="0" smtClean="0"/>
                <a:t> No </a:t>
              </a:r>
              <a:r>
                <a:rPr lang="en-GB" dirty="0"/>
                <a:t>predetermined subjects (bottom-up)</a:t>
              </a:r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GB" dirty="0" smtClean="0"/>
                <a:t> Support </a:t>
              </a:r>
              <a:r>
                <a:rPr lang="en-GB" dirty="0"/>
                <a:t>of frontier research in all fields of science </a:t>
              </a:r>
              <a:br>
                <a:rPr lang="en-GB" dirty="0"/>
              </a:br>
              <a:r>
                <a:rPr lang="en-GB" dirty="0"/>
                <a:t>   and humanities</a:t>
              </a:r>
            </a:p>
            <a:p>
              <a:endParaRPr lang="en-GB" dirty="0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 rot="-5400000">
              <a:off x="660743" y="3641067"/>
              <a:ext cx="1619250" cy="39687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2000" b="1" dirty="0" err="1">
                  <a:solidFill>
                    <a:srgbClr val="FD5C03"/>
                  </a:solidFill>
                  <a:ea typeface="ＭＳ Ｐゴシック" charset="-128"/>
                </a:rPr>
                <a:t>Strategy</a:t>
              </a:r>
              <a:endParaRPr lang="en-GB" sz="2000" b="1" dirty="0">
                <a:solidFill>
                  <a:srgbClr val="FD5C03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42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0" y="227717"/>
            <a:ext cx="7772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200" b="1" dirty="0">
                <a:solidFill>
                  <a:srgbClr val="F16521"/>
                </a:solidFill>
              </a:rPr>
              <a:t>ERC Funded Projects</a:t>
            </a:r>
          </a:p>
          <a:p>
            <a:r>
              <a:rPr lang="en-US" sz="3200" b="1" dirty="0">
                <a:solidFill>
                  <a:srgbClr val="F16521"/>
                </a:solidFill>
              </a:rPr>
              <a:t>by Country of Host Institution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709900"/>
            <a:ext cx="80533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6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gray">
          <a:xfrm>
            <a:off x="0" y="227717"/>
            <a:ext cx="7772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3200" b="1" dirty="0">
                <a:solidFill>
                  <a:srgbClr val="F16521"/>
                </a:solidFill>
              </a:rPr>
              <a:t>ERC Funded Projects</a:t>
            </a:r>
          </a:p>
          <a:p>
            <a:r>
              <a:rPr lang="en-US" sz="3200" b="1" dirty="0">
                <a:solidFill>
                  <a:srgbClr val="F16521"/>
                </a:solidFill>
              </a:rPr>
              <a:t>by Country of Host Institution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709900"/>
            <a:ext cx="8053387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4947" y="1978842"/>
            <a:ext cx="5335743" cy="2719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56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│</a:t>
            </a:r>
            <a:r>
              <a:rPr lang="en-US" dirty="0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02" y="3789040"/>
            <a:ext cx="4797658" cy="302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85" y="523026"/>
            <a:ext cx="8236055" cy="69295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 </a:t>
            </a:r>
            <a:r>
              <a:rPr lang="en-GB" altLang="en-US" sz="4000" dirty="0" smtClean="0">
                <a:solidFill>
                  <a:srgbClr val="FF6600"/>
                </a:solidFill>
                <a:latin typeface="+mn-lt"/>
                <a:ea typeface="ＭＳ Ｐゴシック" pitchFamily="34" charset="-128"/>
                <a:cs typeface="Arial"/>
              </a:rPr>
              <a:t>Priority </a:t>
            </a:r>
            <a:r>
              <a:rPr lang="en-GB" altLang="en-US" sz="4000" dirty="0">
                <a:solidFill>
                  <a:srgbClr val="FF6600"/>
                </a:solidFill>
                <a:latin typeface="+mn-lt"/>
                <a:ea typeface="ＭＳ Ｐゴシック" pitchFamily="34" charset="-128"/>
                <a:cs typeface="Arial"/>
              </a:rPr>
              <a:t>to Young Scientists</a:t>
            </a:r>
            <a:endParaRPr lang="en-GB" sz="4000" dirty="0">
              <a:solidFill>
                <a:srgbClr val="FF6600"/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" y="1673805"/>
            <a:ext cx="522849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58" y="4699526"/>
            <a:ext cx="328536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Two-thirds of ERC grants to early-stage Principal Investigators.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7106" y="2033845"/>
            <a:ext cx="333577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+ 30 </a:t>
            </a:r>
            <a:r>
              <a:rPr lang="en-US" sz="2400" dirty="0">
                <a:solidFill>
                  <a:srgbClr val="FFFFFF"/>
                </a:solidFill>
              </a:rPr>
              <a:t>000 </a:t>
            </a:r>
            <a:r>
              <a:rPr lang="en-US" sz="2400" dirty="0" smtClean="0">
                <a:solidFill>
                  <a:srgbClr val="FFFFFF"/>
                </a:solidFill>
              </a:rPr>
              <a:t>PhD </a:t>
            </a:r>
            <a:r>
              <a:rPr lang="en-US" sz="2400" dirty="0">
                <a:solidFill>
                  <a:srgbClr val="FFFFFF"/>
                </a:solidFill>
              </a:rPr>
              <a:t>and post-doc researchers working in ERC </a:t>
            </a:r>
            <a:r>
              <a:rPr lang="en-US" sz="2400" dirty="0" smtClean="0">
                <a:solidFill>
                  <a:srgbClr val="FFFFFF"/>
                </a:solidFill>
              </a:rPr>
              <a:t>teams</a:t>
            </a:r>
            <a:r>
              <a:rPr lang="en-GB" sz="2400" dirty="0" smtClean="0">
                <a:solidFill>
                  <a:srgbClr val="FFFFFF"/>
                </a:solidFill>
              </a:rPr>
              <a:t>.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│</a:t>
            </a:r>
            <a:r>
              <a:rPr lang="en-US" dirty="0" smtClean="0"/>
              <a:t> </a:t>
            </a:r>
            <a:fld id="{4D965B2E-4297-4450-92EF-746C567C018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85" y="523026"/>
            <a:ext cx="8236055" cy="69295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kern="0" dirty="0" smtClean="0">
                <a:solidFill>
                  <a:srgbClr val="F16521"/>
                </a:solidFill>
                <a:ea typeface="ＭＳ Ｐゴシック" pitchFamily="34" charset="-128"/>
              </a:rPr>
              <a:t>'Flat' success rate with age</a:t>
            </a:r>
            <a:endParaRPr lang="en-GB" sz="4000" dirty="0">
              <a:solidFill>
                <a:srgbClr val="FF6600"/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712913"/>
            <a:ext cx="78914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sldNum" sz="quarter" idx="4294967295"/>
          </p:nvPr>
        </p:nvSpPr>
        <p:spPr>
          <a:xfrm>
            <a:off x="8583613" y="6397625"/>
            <a:ext cx="245403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164781" y="480937"/>
            <a:ext cx="7841299" cy="53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500"/>
              </a:lnSpc>
              <a:spcBef>
                <a:spcPts val="300"/>
              </a:spcBef>
              <a:defRPr sz="3200" b="1"/>
            </a:lvl1pPr>
          </a:lstStyle>
          <a:p>
            <a:r>
              <a:t>ERC PE2 (2007-2017)</a:t>
            </a:r>
          </a:p>
        </p:txBody>
      </p:sp>
      <p:graphicFrame>
        <p:nvGraphicFramePr>
          <p:cNvPr id="625" name="Chart 625"/>
          <p:cNvGraphicFramePr/>
          <p:nvPr>
            <p:extLst>
              <p:ext uri="{D42A27DB-BD31-4B8C-83A1-F6EECF244321}">
                <p14:modId xmlns:p14="http://schemas.microsoft.com/office/powerpoint/2010/main" val="469782423"/>
              </p:ext>
            </p:extLst>
          </p:nvPr>
        </p:nvGraphicFramePr>
        <p:xfrm>
          <a:off x="1929642" y="2896139"/>
          <a:ext cx="4311575" cy="354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6" name="Shape 626"/>
          <p:cNvSpPr/>
          <p:nvPr/>
        </p:nvSpPr>
        <p:spPr>
          <a:xfrm>
            <a:off x="152080" y="1682232"/>
            <a:ext cx="879507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6600"/>
                </a:solidFill>
              </a:defRPr>
            </a:pPr>
            <a:r>
              <a:rPr dirty="0"/>
              <a:t>	443 projects funded to date: ~ 750 million euros</a:t>
            </a:r>
          </a:p>
          <a:p>
            <a:pPr>
              <a:defRPr b="1">
                <a:solidFill>
                  <a:srgbClr val="FF6600"/>
                </a:solidFill>
              </a:defRPr>
            </a:pPr>
            <a:r>
              <a:rPr dirty="0"/>
              <a:t>	Success rate of applications ~ 15%</a:t>
            </a:r>
          </a:p>
          <a:p>
            <a:pPr>
              <a:defRPr b="1">
                <a:solidFill>
                  <a:srgbClr val="FF6600"/>
                </a:solidFill>
              </a:defRPr>
            </a:pPr>
            <a:r>
              <a:rPr dirty="0"/>
              <a:t>	~ 15 projects funder per year and per call (</a:t>
            </a:r>
            <a:r>
              <a:rPr dirty="0" err="1"/>
              <a:t>StG</a:t>
            </a:r>
            <a:r>
              <a:rPr dirty="0"/>
              <a:t>, </a:t>
            </a:r>
            <a:r>
              <a:rPr dirty="0" err="1"/>
              <a:t>CoG</a:t>
            </a:r>
            <a:r>
              <a:rPr dirty="0"/>
              <a:t>, </a:t>
            </a:r>
            <a:r>
              <a:rPr dirty="0" err="1"/>
              <a:t>AdV</a:t>
            </a:r>
            <a:r>
              <a:rPr dirty="0"/>
              <a:t>)</a:t>
            </a:r>
          </a:p>
          <a:p>
            <a:pPr>
              <a:defRPr b="1">
                <a:solidFill>
                  <a:srgbClr val="FF6600"/>
                </a:solidFill>
              </a:defRPr>
            </a:pPr>
            <a:r>
              <a:rPr dirty="0"/>
              <a:t>	~ Approximately half of the proposals go to High-Energy Physics (</a:t>
            </a:r>
            <a:r>
              <a:rPr dirty="0" err="1"/>
              <a:t>exp</a:t>
            </a:r>
            <a:r>
              <a:rPr dirty="0"/>
              <a:t> &amp; </a:t>
            </a:r>
            <a:r>
              <a:rPr dirty="0" err="1"/>
              <a:t>theo</a:t>
            </a:r>
            <a:r>
              <a:rPr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982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2"/>
          <p:cNvSpPr>
            <a:spLocks noChangeArrowheads="1"/>
          </p:cNvSpPr>
          <p:nvPr/>
        </p:nvSpPr>
        <p:spPr bwMode="auto">
          <a:xfrm>
            <a:off x="100236" y="337191"/>
            <a:ext cx="4968552" cy="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400" dirty="0" smtClean="0">
                <a:solidFill>
                  <a:schemeClr val="accent6">
                    <a:lumMod val="75000"/>
                  </a:schemeClr>
                </a:solidFill>
              </a:rPr>
              <a:t>More info at </a:t>
            </a:r>
            <a:endParaRPr lang="en-GB" alt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212"/>
          <p:cNvSpPr>
            <a:spLocks noChangeArrowheads="1"/>
          </p:cNvSpPr>
          <p:nvPr/>
        </p:nvSpPr>
        <p:spPr bwMode="auto">
          <a:xfrm>
            <a:off x="2194781" y="5927154"/>
            <a:ext cx="4968552" cy="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400" dirty="0" smtClean="0">
                <a:solidFill>
                  <a:schemeClr val="accent6">
                    <a:lumMod val="75000"/>
                  </a:schemeClr>
                </a:solidFill>
              </a:rPr>
              <a:t>Thanks!</a:t>
            </a:r>
            <a:endParaRPr lang="en-GB" alt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95150" y="1677230"/>
            <a:ext cx="9024938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GB" altLang="en-US" sz="16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ERC website </a:t>
            </a:r>
            <a:r>
              <a:rPr lang="fr-BE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for </a:t>
            </a:r>
            <a:r>
              <a:rPr lang="fr-BE" alt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latest</a:t>
            </a:r>
            <a:r>
              <a:rPr lang="fr-BE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BE" alt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funding</a:t>
            </a:r>
            <a:r>
              <a:rPr lang="fr-BE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BE" alt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opportunities</a:t>
            </a:r>
            <a:r>
              <a:rPr lang="fr-BE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  <a:hlinkClick r:id="rId2"/>
              </a:rPr>
              <a:t>https://erc.europa.eu/</a:t>
            </a:r>
            <a:endParaRPr lang="en-GB" altLang="en-US" sz="16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GB" altLang="en-US" sz="16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Register early</a:t>
            </a: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get familiar with the European Commission's Participant Portal system, download the templates and start filling in the forms</a:t>
            </a:r>
          </a:p>
          <a:p>
            <a:pPr marL="623888" lvl="1" indent="0"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None/>
            </a:pP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  <a:hlinkClick r:id="rId3"/>
              </a:rPr>
              <a:t>http://ec.europa.eu/research/participants/portal/desktop/en/home.html</a:t>
            </a: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endParaRPr lang="en-GB" altLang="en-US" sz="6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Use the </a:t>
            </a:r>
            <a:r>
              <a:rPr lang="en-GB" altLang="en-US" sz="16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help tools and call documents </a:t>
            </a: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lang="en-GB" altLang="en-US" sz="1600" b="1" dirty="0" smtClean="0">
                <a:solidFill>
                  <a:srgbClr val="FB5105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Information for Applicants</a:t>
            </a:r>
            <a:r>
              <a:rPr lang="en-GB" alt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Work Programme, Frequently Asked Questions) to prepare your proposal</a:t>
            </a:r>
          </a:p>
          <a:p>
            <a:pPr marL="685800" lvl="2" indent="-342900"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Blip>
                <a:blip r:embed="rId4"/>
              </a:buBlip>
            </a:pPr>
            <a:r>
              <a:rPr lang="en-GB" altLang="en-US" sz="1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Read the guidelines carefully!</a:t>
            </a:r>
          </a:p>
          <a:p>
            <a:pPr marL="685800" lvl="2" indent="-342900"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Blip>
                <a:blip r:embed="rId4"/>
              </a:buBlip>
            </a:pPr>
            <a:r>
              <a:rPr lang="en-GB" altLang="en-US" sz="1400" dirty="0" smtClean="0">
                <a:latin typeface="Arial" pitchFamily="34" charset="0"/>
                <a:ea typeface="MS PGothic" pitchFamily="34" charset="-128"/>
              </a:rPr>
              <a:t>Find out about the formatting rules and page limits to respect!</a:t>
            </a:r>
            <a:endParaRPr lang="en-GB" altLang="en-US" sz="900" dirty="0" smtClean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GB" altLang="en-US" sz="1600" b="1" dirty="0" smtClean="0">
                <a:solidFill>
                  <a:srgbClr val="FB5105"/>
                </a:solidFill>
                <a:latin typeface="Arial" pitchFamily="34" charset="0"/>
                <a:ea typeface="MS PGothic" pitchFamily="34" charset="-128"/>
              </a:rPr>
              <a:t>Talk to your Institution's grant office and contact your National Contact Point </a:t>
            </a: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r>
              <a:rPr lang="en-GB" altLang="en-US" sz="1600" b="1" dirty="0" smtClean="0">
                <a:solidFill>
                  <a:srgbClr val="FB5105"/>
                </a:solidFill>
                <a:latin typeface="Arial" pitchFamily="34" charset="0"/>
                <a:ea typeface="MS PGothic" pitchFamily="34" charset="-128"/>
              </a:rPr>
              <a:t>Check the funded projects: </a:t>
            </a:r>
            <a:r>
              <a:rPr lang="de-DE" altLang="en-US" sz="1600" dirty="0">
                <a:solidFill>
                  <a:srgbClr val="002060"/>
                </a:solidFill>
                <a:ea typeface="MS PGothic" pitchFamily="34" charset="-128"/>
                <a:cs typeface="Geneva" pitchFamily="124" charset="-128"/>
              </a:rPr>
              <a:t>https://erc.europa.eu/projects-and-results/erc-funded-projects</a:t>
            </a:r>
            <a:endParaRPr lang="de-DE" altLang="en-US" sz="1600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§"/>
            </a:pPr>
            <a:endParaRPr lang="en-GB" altLang="en-US" sz="1600" b="1" dirty="0" smtClean="0">
              <a:solidFill>
                <a:srgbClr val="FB5105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396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2"/>
          <p:cNvSpPr>
            <a:spLocks noChangeArrowheads="1"/>
          </p:cNvSpPr>
          <p:nvPr/>
        </p:nvSpPr>
        <p:spPr bwMode="auto">
          <a:xfrm>
            <a:off x="2195736" y="3232791"/>
            <a:ext cx="4968552" cy="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400" dirty="0" smtClean="0">
                <a:solidFill>
                  <a:schemeClr val="accent6">
                    <a:lumMod val="75000"/>
                  </a:schemeClr>
                </a:solidFill>
              </a:rPr>
              <a:t>Back up</a:t>
            </a:r>
            <a:endParaRPr lang="en-GB" alt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31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323850"/>
            <a:ext cx="7458075" cy="11049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Indicative summary main calls </a:t>
            </a:r>
            <a:br>
              <a:rPr lang="en-US" sz="4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</a:br>
            <a:r>
              <a:rPr lang="en-US" sz="400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2018 budget </a:t>
            </a:r>
            <a:endParaRPr lang="fr-BE" sz="400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7" name="Slide Number Placeholder 3"/>
          <p:cNvSpPr txBox="1">
            <a:spLocks/>
          </p:cNvSpPr>
          <p:nvPr/>
        </p:nvSpPr>
        <p:spPr bwMode="auto">
          <a:xfrm>
            <a:off x="8583613" y="63976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nl-BE" sz="1000">
                <a:latin typeface="Arial" pitchFamily="34" charset="0"/>
                <a:ea typeface="MS PGothic" pitchFamily="34" charset="-128"/>
              </a:rPr>
              <a:t>│</a:t>
            </a:r>
            <a:r>
              <a:rPr lang="en-US" altLang="nl-BE" sz="1000">
                <a:latin typeface="Arial" pitchFamily="34" charset="0"/>
                <a:ea typeface="MS PGothic" pitchFamily="34" charset="-128"/>
              </a:rPr>
              <a:t> </a:t>
            </a:r>
            <a:fld id="{1C92FBAE-EDE6-4BF0-B517-4CFFD8113B1C}" type="slidenum">
              <a:rPr lang="en-US" altLang="nl-BE" sz="1000"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nl-BE" sz="1000"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59841"/>
              </p:ext>
            </p:extLst>
          </p:nvPr>
        </p:nvGraphicFramePr>
        <p:xfrm>
          <a:off x="385763" y="1839595"/>
          <a:ext cx="8415337" cy="441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73997"/>
                <a:gridCol w="1861691"/>
                <a:gridCol w="2022529"/>
                <a:gridCol w="1757120"/>
              </a:tblGrid>
              <a:tr h="914348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ERC</a:t>
                      </a:r>
                      <a:r>
                        <a:rPr lang="fr-BE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20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Calls</a:t>
                      </a:r>
                      <a:endParaRPr lang="en-GB" sz="20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Call date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err="1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Submission</a:t>
                      </a:r>
                      <a:r>
                        <a:rPr lang="fr-BE" sz="20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Deadline</a:t>
                      </a:r>
                      <a:endParaRPr lang="en-GB" sz="20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Budget </a:t>
                      </a:r>
                      <a:r>
                        <a:rPr lang="fr-BE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€ </a:t>
                      </a:r>
                      <a:r>
                        <a:rPr lang="fr-BE" sz="20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BE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fr-BE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BE" sz="20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(est. </a:t>
                      </a:r>
                      <a:r>
                        <a:rPr lang="fr-BE" sz="2000" dirty="0" err="1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grants</a:t>
                      </a:r>
                      <a:r>
                        <a:rPr lang="fr-BE" sz="20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GB" sz="20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4272">
                <a:tc>
                  <a:txBody>
                    <a:bodyPr/>
                    <a:lstStyle/>
                    <a:p>
                      <a:r>
                        <a:rPr lang="fr-BE" sz="2400" b="1" dirty="0" err="1" smtClean="0">
                          <a:solidFill>
                            <a:srgbClr val="FF6600"/>
                          </a:solidFill>
                          <a:latin typeface="+mn-lt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fr-BE" sz="2400" b="1" baseline="0" dirty="0" smtClean="0">
                          <a:solidFill>
                            <a:srgbClr val="FF6600"/>
                          </a:solidFill>
                          <a:latin typeface="+mn-lt"/>
                          <a:cs typeface="Arial" panose="020B0604020202020204" pitchFamily="34" charset="0"/>
                        </a:rPr>
                        <a:t> Grants </a:t>
                      </a:r>
                      <a:r>
                        <a:rPr lang="fr-BE" sz="1800" b="1" baseline="0" dirty="0" smtClean="0"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fr-BE" sz="1800" b="1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BE" sz="1800" b="1" baseline="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ERC-2018-StG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18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3 August 2017</a:t>
                      </a:r>
                      <a:endParaRPr lang="en-GB" sz="180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17 October 2017</a:t>
                      </a:r>
                    </a:p>
                  </a:txBody>
                  <a:tcPr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8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581 (391)</a:t>
                      </a:r>
                      <a:endParaRPr lang="en-GB" sz="180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4272">
                <a:tc>
                  <a:txBody>
                    <a:bodyPr/>
                    <a:lstStyle/>
                    <a:p>
                      <a:r>
                        <a:rPr lang="fr-BE" sz="2400" b="1" dirty="0" err="1" smtClean="0">
                          <a:solidFill>
                            <a:srgbClr val="FF6600"/>
                          </a:solidFill>
                          <a:latin typeface="+mn-lt"/>
                          <a:cs typeface="Arial" panose="020B0604020202020204" pitchFamily="34" charset="0"/>
                        </a:rPr>
                        <a:t>Consolidator</a:t>
                      </a:r>
                      <a:r>
                        <a:rPr lang="fr-BE" sz="2400" b="1" dirty="0" smtClean="0">
                          <a:solidFill>
                            <a:srgbClr val="FF6600"/>
                          </a:solidFill>
                          <a:latin typeface="+mn-lt"/>
                          <a:cs typeface="Arial" panose="020B0604020202020204" pitchFamily="34" charset="0"/>
                        </a:rPr>
                        <a:t> Grants</a:t>
                      </a:r>
                    </a:p>
                    <a:p>
                      <a:r>
                        <a:rPr lang="fr-BE" sz="1800" b="1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ERC-2018-CoG</a:t>
                      </a:r>
                      <a:endParaRPr lang="en-GB" sz="1800" b="1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18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fr-BE" sz="1800" dirty="0" err="1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fr-BE" sz="18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 2017</a:t>
                      </a:r>
                      <a:endParaRPr lang="en-GB" sz="180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15 February 2018</a:t>
                      </a:r>
                      <a:endParaRPr lang="en-GB" sz="1800" b="0" i="0" u="none" strike="noStrike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8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550 (287)</a:t>
                      </a:r>
                      <a:endParaRPr lang="en-GB" sz="180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4272">
                <a:tc>
                  <a:txBody>
                    <a:bodyPr/>
                    <a:lstStyle/>
                    <a:p>
                      <a:r>
                        <a:rPr lang="fr-BE" sz="2400" b="1" kern="1200" dirty="0" smtClean="0">
                          <a:solidFill>
                            <a:srgbClr val="FF6600"/>
                          </a:solidFill>
                          <a:latin typeface="+mn-lt"/>
                          <a:cs typeface="Arial" panose="020B0604020202020204" pitchFamily="34" charset="0"/>
                        </a:rPr>
                        <a:t>Advanced Grants</a:t>
                      </a:r>
                    </a:p>
                    <a:p>
                      <a:r>
                        <a:rPr lang="fr-BE" sz="1800" b="1" kern="12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ERC-2018-AdG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1800" kern="12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17 May 2018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30 August 2018</a:t>
                      </a:r>
                      <a:endParaRPr lang="en-GB" sz="1800" b="0" i="0" u="none" strike="noStrike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800" kern="12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450 (194)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noFill/>
                  </a:tcPr>
                </a:tc>
              </a:tr>
              <a:tr h="874272">
                <a:tc>
                  <a:txBody>
                    <a:bodyPr/>
                    <a:lstStyle/>
                    <a:p>
                      <a:r>
                        <a:rPr lang="fr-BE" sz="2400" b="1" kern="1200" dirty="0" err="1" smtClean="0">
                          <a:solidFill>
                            <a:srgbClr val="FF6600"/>
                          </a:solidFill>
                          <a:latin typeface="+mn-lt"/>
                          <a:cs typeface="Arial" panose="020B0604020202020204" pitchFamily="34" charset="0"/>
                        </a:rPr>
                        <a:t>Synergy</a:t>
                      </a:r>
                      <a:r>
                        <a:rPr lang="fr-BE" sz="2400" b="1" kern="1200" dirty="0" smtClean="0">
                          <a:solidFill>
                            <a:srgbClr val="FF6600"/>
                          </a:solidFill>
                          <a:latin typeface="+mn-lt"/>
                          <a:cs typeface="Arial" panose="020B0604020202020204" pitchFamily="34" charset="0"/>
                        </a:rPr>
                        <a:t> Grants</a:t>
                      </a:r>
                    </a:p>
                    <a:p>
                      <a:r>
                        <a:rPr lang="fr-BE" sz="1800" b="1" kern="12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ERC-2018-SyG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18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3 August 2017</a:t>
                      </a:r>
                      <a:endParaRPr lang="en-GB" sz="1800" dirty="0">
                        <a:solidFill>
                          <a:schemeClr val="tx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14 November 2017</a:t>
                      </a:r>
                      <a:endParaRPr lang="en-GB" sz="1800" b="0" i="0" u="none" strike="noStrike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800" kern="1200" dirty="0" smtClean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250 (30)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5" marR="91455" marT="45717" marB="4571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8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185" y="323850"/>
            <a:ext cx="7458075" cy="9048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ERC </a:t>
            </a:r>
            <a:r>
              <a:rPr lang="en-GB" sz="4000" dirty="0" smtClean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Synergy </a:t>
            </a:r>
            <a:r>
              <a:rPr lang="en-GB" sz="4000" dirty="0">
                <a:solidFill>
                  <a:srgbClr val="FF6600"/>
                </a:solidFill>
                <a:latin typeface="+mn-lt"/>
                <a:ea typeface="ＭＳ Ｐゴシック" pitchFamily="34" charset="-128"/>
              </a:rPr>
              <a:t>Grants</a:t>
            </a:r>
          </a:p>
        </p:txBody>
      </p:sp>
      <p:sp>
        <p:nvSpPr>
          <p:cNvPr id="12292" name="Text Box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13751" y="1736624"/>
            <a:ext cx="9157751" cy="4816475"/>
          </a:xfrm>
        </p:spPr>
        <p:txBody>
          <a:bodyPr/>
          <a:lstStyle/>
          <a:p>
            <a:pPr marL="533400" lvl="1" indent="-354013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rgbClr val="FF6600"/>
                </a:solidFill>
                <a:ea typeface="ＭＳ Ｐゴシック" pitchFamily="34" charset="-128"/>
              </a:rPr>
              <a:t>Objective: </a:t>
            </a:r>
            <a:r>
              <a:rPr lang="en-GB" altLang="en-US" sz="2400" dirty="0" smtClean="0">
                <a:solidFill>
                  <a:srgbClr val="4B413C"/>
                </a:solidFill>
                <a:ea typeface="ＭＳ Ｐゴシック" pitchFamily="34" charset="-128"/>
              </a:rPr>
              <a:t>breakthroughs that would not be possible by the individual </a:t>
            </a:r>
            <a:r>
              <a:rPr lang="en-GB" altLang="en-US" sz="2400" dirty="0" err="1" smtClean="0">
                <a:solidFill>
                  <a:srgbClr val="4B413C"/>
                </a:solidFill>
                <a:ea typeface="ＭＳ Ｐゴシック" pitchFamily="34" charset="-128"/>
              </a:rPr>
              <a:t>Pis</a:t>
            </a:r>
            <a:r>
              <a:rPr lang="en-GB" altLang="en-US" sz="2400" dirty="0" smtClean="0">
                <a:solidFill>
                  <a:srgbClr val="4B413C"/>
                </a:solidFill>
                <a:ea typeface="ＭＳ Ｐゴシック" pitchFamily="34" charset="-128"/>
              </a:rPr>
              <a:t> working alone</a:t>
            </a:r>
            <a:endParaRPr lang="en-US" altLang="en-US" sz="2400" dirty="0" smtClean="0">
              <a:solidFill>
                <a:srgbClr val="4B413C"/>
              </a:solidFill>
              <a:ea typeface="ＭＳ Ｐゴシック" pitchFamily="34" charset="-128"/>
            </a:endParaRPr>
          </a:p>
          <a:p>
            <a:pPr marL="533400" lvl="1" indent="-3540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rgbClr val="FF6600"/>
                </a:solidFill>
                <a:ea typeface="ＭＳ Ｐゴシック" pitchFamily="34" charset="-128"/>
              </a:rPr>
              <a:t>Grant size: </a:t>
            </a:r>
            <a:r>
              <a:rPr lang="en-US" altLang="en-US" sz="2400" dirty="0" smtClean="0">
                <a:solidFill>
                  <a:srgbClr val="4B413C"/>
                </a:solidFill>
                <a:ea typeface="ＭＳ Ｐゴシック" pitchFamily="34" charset="-128"/>
              </a:rPr>
              <a:t>Up to €10M over </a:t>
            </a:r>
            <a:r>
              <a:rPr lang="en-US" altLang="en-US" sz="2400" u="sng" dirty="0" smtClean="0">
                <a:solidFill>
                  <a:srgbClr val="4B413C"/>
                </a:solidFill>
                <a:ea typeface="ＭＳ Ｐゴシック" pitchFamily="34" charset="-128"/>
              </a:rPr>
              <a:t>6 years </a:t>
            </a:r>
            <a:r>
              <a:rPr lang="en-US" altLang="en-US" sz="2400" dirty="0">
                <a:solidFill>
                  <a:srgbClr val="4B413C"/>
                </a:solidFill>
                <a:ea typeface="ＭＳ Ｐゴシック" pitchFamily="34" charset="-128"/>
              </a:rPr>
              <a:t>(possibility of additional </a:t>
            </a:r>
            <a:r>
              <a:rPr lang="en-US" altLang="en-US" sz="2400" dirty="0" smtClean="0">
                <a:solidFill>
                  <a:srgbClr val="4B413C"/>
                </a:solidFill>
                <a:ea typeface="ＭＳ Ｐゴシック" pitchFamily="34" charset="-128"/>
              </a:rPr>
              <a:t>€4M</a:t>
            </a:r>
            <a:r>
              <a:rPr lang="en-US" altLang="en-US" sz="2400" dirty="0">
                <a:solidFill>
                  <a:srgbClr val="4B413C"/>
                </a:solidFill>
                <a:ea typeface="ＭＳ Ｐゴシック" pitchFamily="34" charset="-128"/>
              </a:rPr>
              <a:t>)</a:t>
            </a:r>
          </a:p>
          <a:p>
            <a:pPr marL="533400" lvl="1" indent="-354013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rgbClr val="FF6600"/>
                </a:solidFill>
                <a:ea typeface="ＭＳ Ｐゴシック" pitchFamily="34" charset="-128"/>
              </a:rPr>
              <a:t>Synergy Details</a:t>
            </a:r>
          </a:p>
          <a:p>
            <a:pPr marL="1168400" lvl="2" indent="-617538" algn="just" eaLnBrk="1" hangingPunct="1">
              <a:lnSpc>
                <a:spcPct val="90000"/>
              </a:lnSpc>
              <a:spcBef>
                <a:spcPct val="30000"/>
              </a:spcBef>
              <a:buClr>
                <a:srgbClr val="FD5C03"/>
              </a:buClr>
              <a:buFont typeface="Wingdings" pitchFamily="2" charset="2"/>
              <a:buChar char="à"/>
            </a:pP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2-4 PIs of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any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nationality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at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any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career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stage</a:t>
            </a:r>
            <a:endParaRPr lang="de-DE" altLang="en-US" dirty="0" smtClean="0">
              <a:solidFill>
                <a:srgbClr val="4B413C"/>
              </a:solidFill>
              <a:ea typeface="ＭＳ Ｐゴシック" pitchFamily="34" charset="-128"/>
            </a:endParaRPr>
          </a:p>
          <a:p>
            <a:pPr marL="1168400" lvl="2" indent="-617538" algn="just" eaLnBrk="1" hangingPunct="1">
              <a:lnSpc>
                <a:spcPct val="90000"/>
              </a:lnSpc>
              <a:spcBef>
                <a:spcPct val="30000"/>
              </a:spcBef>
              <a:buClr>
                <a:srgbClr val="FD5C03"/>
              </a:buClr>
              <a:buFont typeface="Wingdings" pitchFamily="2" charset="2"/>
              <a:buChar char="à"/>
            </a:pP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One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PI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designated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as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corresponding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PI (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cPI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)</a:t>
            </a:r>
          </a:p>
          <a:p>
            <a:pPr marL="1168400" lvl="2" indent="-617538" algn="just" eaLnBrk="1" hangingPunct="1">
              <a:lnSpc>
                <a:spcPct val="90000"/>
              </a:lnSpc>
              <a:spcBef>
                <a:spcPct val="30000"/>
              </a:spcBef>
              <a:buClr>
                <a:srgbClr val="FD5C03"/>
              </a:buClr>
              <a:buFont typeface="Wingdings" pitchFamily="2" charset="2"/>
              <a:buChar char="à"/>
            </a:pP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Ambitious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research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projects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-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new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methods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,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approaches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,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techniques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,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research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at the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interface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between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disciplines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,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unconventional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approaches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,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cross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-fertilising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scientific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</a:t>
            </a:r>
            <a:r>
              <a:rPr lang="de-DE" altLang="en-US" dirty="0" err="1" smtClean="0">
                <a:solidFill>
                  <a:srgbClr val="4B413C"/>
                </a:solidFill>
                <a:ea typeface="ＭＳ Ｐゴシック" pitchFamily="34" charset="-128"/>
              </a:rPr>
              <a:t>fields</a:t>
            </a:r>
            <a:r>
              <a:rPr lang="de-D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 etc</a:t>
            </a:r>
          </a:p>
          <a:p>
            <a:pPr marL="1168400" lvl="2" indent="-617538" algn="just" eaLnBrk="1" hangingPunct="1">
              <a:lnSpc>
                <a:spcPct val="90000"/>
              </a:lnSpc>
              <a:spcBef>
                <a:spcPct val="30000"/>
              </a:spcBef>
              <a:buClr>
                <a:srgbClr val="FD5C03"/>
              </a:buClr>
              <a:buFont typeface="Wingdings" pitchFamily="2" charset="2"/>
              <a:buChar char="à"/>
            </a:pPr>
            <a:r>
              <a:rPr lang="fr-BE" altLang="en-US" dirty="0" smtClean="0">
                <a:solidFill>
                  <a:srgbClr val="4B413C"/>
                </a:solidFill>
                <a:ea typeface="ＭＳ Ｐゴシック" pitchFamily="34" charset="-128"/>
              </a:rPr>
              <a:t>30% </a:t>
            </a:r>
            <a:r>
              <a:rPr lang="fr-BE" altLang="en-US" dirty="0">
                <a:solidFill>
                  <a:srgbClr val="4B413C"/>
                </a:solidFill>
                <a:ea typeface="ＭＳ Ｐゴシック" pitchFamily="34" charset="-128"/>
              </a:rPr>
              <a:t>of </a:t>
            </a:r>
            <a:r>
              <a:rPr lang="fr-BE" altLang="en-US" dirty="0" err="1">
                <a:solidFill>
                  <a:srgbClr val="4B413C"/>
                </a:solidFill>
                <a:ea typeface="ＭＳ Ｐゴシック" pitchFamily="34" charset="-128"/>
              </a:rPr>
              <a:t>PI's</a:t>
            </a:r>
            <a:r>
              <a:rPr lang="fr-BE" altLang="en-US" dirty="0">
                <a:solidFill>
                  <a:srgbClr val="4B413C"/>
                </a:solidFill>
                <a:ea typeface="ＭＳ Ｐゴシック" pitchFamily="34" charset="-128"/>
              </a:rPr>
              <a:t> time in the </a:t>
            </a:r>
            <a:r>
              <a:rPr lang="fr-BE" altLang="en-US" dirty="0" err="1">
                <a:solidFill>
                  <a:srgbClr val="4B413C"/>
                </a:solidFill>
                <a:ea typeface="ＭＳ Ｐゴシック" pitchFamily="34" charset="-128"/>
              </a:rPr>
              <a:t>project</a:t>
            </a:r>
            <a:r>
              <a:rPr lang="fr-BE" altLang="en-US" dirty="0">
                <a:solidFill>
                  <a:srgbClr val="4B413C"/>
                </a:solidFill>
                <a:ea typeface="ＭＳ Ｐゴシック" pitchFamily="34" charset="-128"/>
              </a:rPr>
              <a:t> + 50% in the EU or AC</a:t>
            </a:r>
            <a:endParaRPr lang="en-GB" altLang="en-US" dirty="0">
              <a:solidFill>
                <a:srgbClr val="4B413C"/>
              </a:solidFill>
              <a:ea typeface="ＭＳ Ｐゴシック" pitchFamily="34" charset="-128"/>
            </a:endParaRPr>
          </a:p>
          <a:p>
            <a:pPr marL="1608138" lvl="2" indent="-617538" algn="just" eaLnBrk="1" hangingPunct="1">
              <a:lnSpc>
                <a:spcPct val="90000"/>
              </a:lnSpc>
              <a:spcBef>
                <a:spcPct val="30000"/>
              </a:spcBef>
              <a:buClr>
                <a:srgbClr val="FD5C03"/>
              </a:buClr>
              <a:buFont typeface="Wingdings" pitchFamily="2" charset="2"/>
              <a:buChar char="à"/>
            </a:pPr>
            <a:endParaRPr lang="de-DE" altLang="en-US" dirty="0" smtClean="0">
              <a:solidFill>
                <a:srgbClr val="4B413C"/>
              </a:solidFill>
              <a:ea typeface="ＭＳ Ｐゴシック" pitchFamily="34" charset="-128"/>
            </a:endParaRPr>
          </a:p>
          <a:p>
            <a:pPr marL="1608138" lvl="2" indent="-617538" algn="just" eaLnBrk="1" hangingPunct="1">
              <a:lnSpc>
                <a:spcPct val="90000"/>
              </a:lnSpc>
              <a:spcBef>
                <a:spcPct val="30000"/>
              </a:spcBef>
              <a:buClr>
                <a:srgbClr val="FD5C03"/>
              </a:buClr>
              <a:buFont typeface="Wingdings" pitchFamily="2" charset="2"/>
              <a:buNone/>
            </a:pPr>
            <a:endParaRPr lang="en-US" altLang="en-US" b="1" dirty="0" smtClean="0">
              <a:solidFill>
                <a:srgbClr val="4B413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3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412363"/>
              </p:ext>
            </p:extLst>
          </p:nvPr>
        </p:nvGraphicFramePr>
        <p:xfrm>
          <a:off x="179512" y="1628800"/>
          <a:ext cx="8784976" cy="498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ERC 2013-2017 Frontier </a:t>
            </a:r>
            <a:r>
              <a:rPr lang="en-GB" sz="40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Calls</a:t>
            </a:r>
            <a:endParaRPr lang="en-GB" sz="40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289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84145" y="1719263"/>
            <a:ext cx="75596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GB" sz="2000" b="1" dirty="0"/>
              <a:t>	</a:t>
            </a:r>
            <a:r>
              <a:rPr lang="en-GB" sz="2000" b="1" dirty="0" smtClean="0"/>
              <a:t>Funding body founded in 2007 by the EC with the mission of encouraging highest quality research in Europe   </a:t>
            </a:r>
            <a:r>
              <a:rPr lang="en-GB" sz="2000" dirty="0" smtClean="0"/>
              <a:t>      </a:t>
            </a:r>
            <a:endParaRPr lang="en-GB" sz="2000" dirty="0"/>
          </a:p>
          <a:p>
            <a:pPr marL="966788" lvl="1" indent="-509588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None/>
            </a:pPr>
            <a:r>
              <a:rPr lang="en-GB" dirty="0"/>
              <a:t>  	</a:t>
            </a:r>
            <a:endParaRPr lang="en-GB" sz="2000" dirty="0"/>
          </a:p>
        </p:txBody>
      </p:sp>
      <p:sp>
        <p:nvSpPr>
          <p:cNvPr id="4101" name="Foliennummernplatzhalter 3"/>
          <p:cNvSpPr txBox="1">
            <a:spLocks noGrp="1"/>
          </p:cNvSpPr>
          <p:nvPr/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000" dirty="0">
              <a:ea typeface="ＭＳ Ｐゴシック" charset="-128"/>
              <a:cs typeface="Arial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145" y="211275"/>
            <a:ext cx="7458075" cy="1169988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FF66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What is the ERC?</a:t>
            </a:r>
            <a:endParaRPr lang="en-GB" sz="3200" kern="1200" dirty="0">
              <a:solidFill>
                <a:srgbClr val="FF6600"/>
              </a:solidFill>
              <a:latin typeface="+mj-lt"/>
              <a:ea typeface="ＭＳ Ｐゴシック" charset="-128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5168" y="3132048"/>
            <a:ext cx="4030632" cy="1528852"/>
            <a:chOff x="465168" y="4414748"/>
            <a:chExt cx="4030632" cy="1528852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65168" y="4414748"/>
              <a:ext cx="4030632" cy="4001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2000" b="1" dirty="0" smtClean="0">
                  <a:solidFill>
                    <a:srgbClr val="FD5C03"/>
                  </a:solidFill>
                  <a:ea typeface="ＭＳ Ｐゴシック" charset="-128"/>
                </a:rPr>
                <a:t>Scientific Council</a:t>
              </a:r>
              <a:endParaRPr lang="en-GB" sz="2000" b="1" dirty="0">
                <a:solidFill>
                  <a:srgbClr val="FD5C03"/>
                </a:solidFill>
                <a:ea typeface="ＭＳ Ｐゴシック" charset="-128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465169" y="4787900"/>
              <a:ext cx="4030631" cy="11557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lvl="1">
                <a:buClr>
                  <a:schemeClr val="folHlink"/>
                </a:buClr>
                <a:buFont typeface="Wingdings" pitchFamily="2" charset="2"/>
                <a:buChar char="Ø"/>
              </a:pPr>
              <a:endParaRPr lang="en-GB" dirty="0"/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GB" dirty="0" smtClean="0"/>
                <a:t> 22 distinguished scientists </a:t>
              </a:r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US" dirty="0" smtClean="0"/>
                <a:t> Full authority over the funding strategy</a:t>
              </a:r>
              <a:endParaRPr lang="en-GB" dirty="0"/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US" dirty="0" smtClean="0"/>
                <a:t> President: Prof. Bourguignon</a:t>
              </a:r>
              <a:endParaRPr lang="en-GB" dirty="0"/>
            </a:p>
            <a:p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07774" y="3089096"/>
            <a:ext cx="4043332" cy="1876604"/>
            <a:chOff x="4807774" y="4371796"/>
            <a:chExt cx="4043332" cy="1876604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807774" y="4371796"/>
              <a:ext cx="4030632" cy="4001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2000" b="1" dirty="0" smtClean="0">
                  <a:solidFill>
                    <a:srgbClr val="FD5C03"/>
                  </a:solidFill>
                  <a:ea typeface="ＭＳ Ｐゴシック" charset="-128"/>
                </a:rPr>
                <a:t>The ERC Executive Agency</a:t>
              </a:r>
              <a:endParaRPr lang="en-GB" sz="2000" b="1" dirty="0">
                <a:solidFill>
                  <a:srgbClr val="FD5C03"/>
                </a:solidFill>
                <a:ea typeface="ＭＳ Ｐゴシック" charset="-128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820475" y="4787900"/>
              <a:ext cx="4030631" cy="1460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lvl="1">
                <a:buClr>
                  <a:schemeClr val="folHlink"/>
                </a:buClr>
                <a:buFont typeface="Wingdings" pitchFamily="2" charset="2"/>
                <a:buChar char="Ø"/>
              </a:pPr>
              <a:endParaRPr lang="en-GB" dirty="0"/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GB" dirty="0" smtClean="0"/>
                <a:t> </a:t>
              </a:r>
              <a:r>
                <a:rPr lang="en-US" dirty="0"/>
                <a:t>Implements </a:t>
              </a:r>
              <a:r>
                <a:rPr lang="en-US" dirty="0" smtClean="0"/>
                <a:t>the mandate of the SC</a:t>
              </a:r>
              <a:endParaRPr lang="en-US" dirty="0"/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US" dirty="0" smtClean="0"/>
                <a:t> </a:t>
              </a:r>
              <a:r>
                <a:rPr lang="en-US" dirty="0" err="1" smtClean="0"/>
                <a:t>Organises</a:t>
              </a:r>
              <a:r>
                <a:rPr lang="en-US" dirty="0" smtClean="0"/>
                <a:t> </a:t>
              </a:r>
              <a:r>
                <a:rPr lang="en-US" dirty="0"/>
                <a:t>peer review evaluation</a:t>
              </a:r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US" dirty="0" smtClean="0"/>
                <a:t> </a:t>
              </a:r>
              <a:r>
                <a:rPr lang="en-US" dirty="0"/>
                <a:t>M</a:t>
              </a:r>
              <a:r>
                <a:rPr lang="en-US" dirty="0" smtClean="0"/>
                <a:t>anages </a:t>
              </a:r>
              <a:r>
                <a:rPr lang="en-US" dirty="0"/>
                <a:t>grant agreements</a:t>
              </a:r>
            </a:p>
            <a:p>
              <a:pPr>
                <a:buClr>
                  <a:schemeClr val="folHlink"/>
                </a:buClr>
                <a:buFont typeface="Wingdings" pitchFamily="2" charset="2"/>
                <a:buChar char="Ø"/>
              </a:pPr>
              <a:r>
                <a:rPr lang="en-US" dirty="0" smtClean="0"/>
                <a:t> Administers </a:t>
              </a:r>
              <a:r>
                <a:rPr lang="en-US" dirty="0"/>
                <a:t>scientific </a:t>
              </a:r>
              <a:r>
                <a:rPr lang="en-US" dirty="0" smtClean="0"/>
                <a:t>&amp; financial </a:t>
              </a:r>
              <a:r>
                <a:rPr lang="en-US" dirty="0"/>
                <a:t>aspects</a:t>
              </a:r>
            </a:p>
            <a:p>
              <a:pPr>
                <a:buClr>
                  <a:schemeClr val="folHlink"/>
                </a:buClr>
              </a:pPr>
              <a:endParaRPr lang="en-GB" dirty="0" smtClean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6426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500847"/>
              </p:ext>
            </p:extLst>
          </p:nvPr>
        </p:nvGraphicFramePr>
        <p:xfrm>
          <a:off x="179512" y="1700808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60648"/>
            <a:ext cx="721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ERC 2013-2017 Frontier Calls</a:t>
            </a:r>
          </a:p>
          <a:p>
            <a:r>
              <a:rPr lang="en-GB" sz="32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Submissions by call and domain</a:t>
            </a:r>
          </a:p>
        </p:txBody>
      </p:sp>
    </p:spTree>
    <p:extLst>
      <p:ext uri="{BB962C8B-B14F-4D97-AF65-F5344CB8AC3E}">
        <p14:creationId xmlns:p14="http://schemas.microsoft.com/office/powerpoint/2010/main" val="394221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21588" y="352426"/>
            <a:ext cx="822833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US" altLang="en-US" sz="4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altLang="en-US" sz="40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ERC Scientific Council </a:t>
            </a:r>
            <a:endParaRPr lang="en-US" altLang="en-US" sz="40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Foliennummernplatzhalter 3"/>
          <p:cNvSpPr txBox="1">
            <a:spLocks noGrp="1"/>
          </p:cNvSpPr>
          <p:nvPr/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00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8" name="Picture 6" descr="Prof. Jean-Pierre BOURGUIG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898651"/>
            <a:ext cx="4524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rof. Klaus B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155951"/>
            <a:ext cx="503238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rof. Eva KONDORO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4337051"/>
            <a:ext cx="50482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825" y="2580218"/>
            <a:ext cx="158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BOURGUIGNON Jean-Pierre </a:t>
            </a:r>
          </a:p>
        </p:txBody>
      </p:sp>
      <p:pic>
        <p:nvPicPr>
          <p:cNvPr id="12" name="Picture 12" descr="https://erc.europa.eu/sites/default/files/imagecache/Success_story/content/members_organisation/images/stokhof_n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520267"/>
            <a:ext cx="444500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0825" y="3774018"/>
            <a:ext cx="158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BOCK </a:t>
            </a:r>
            <a:br>
              <a:rPr lang="en-GB" altLang="en-US" sz="1200">
                <a:solidFill>
                  <a:schemeClr val="tx1"/>
                </a:solidFill>
                <a:cs typeface="Arial" charset="0"/>
              </a:rPr>
            </a:b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Klaus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46063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KONDOROSI </a:t>
            </a:r>
            <a:br>
              <a:rPr lang="en-GB" altLang="en-US" sz="1200">
                <a:solidFill>
                  <a:schemeClr val="tx1"/>
                </a:solidFill>
                <a:cs typeface="Arial" charset="0"/>
              </a:rPr>
            </a:b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Eva</a:t>
            </a:r>
          </a:p>
        </p:txBody>
      </p:sp>
      <p:pic>
        <p:nvPicPr>
          <p:cNvPr id="15" name="Picture 14" descr="https://erc.europa.eu/sites/default/files/imagecache/current_members/content/members_organisation/images/Bovolenta-Paola_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9" y="1883833"/>
            <a:ext cx="479425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https://erc.europa.eu/sites/default/files/imagecache/current_members/content/members_organisation/images/Margaret_Buckingham%20_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3141133"/>
            <a:ext cx="47942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https://erc.europa.eu/sites/default/files/imagecache/current_members/content/members_organisation/images/chris%20clar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43370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ttps://erc.europa.eu/sites/default/files/imagecache/current_members/content/members_organisation/images/Eveline%20Crone_we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55202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768476" y="25654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BOVOLENTA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Paola 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763713" y="381635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BUCKINGHAM</a:t>
            </a:r>
            <a:br>
              <a:rPr lang="en-GB" altLang="en-US" sz="1200">
                <a:solidFill>
                  <a:schemeClr val="tx1"/>
                </a:solidFill>
                <a:cs typeface="Arial" charset="0"/>
              </a:rPr>
            </a:b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Margaret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1763713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CLARK</a:t>
            </a:r>
            <a:br>
              <a:rPr lang="en-GB" altLang="en-US" sz="1200">
                <a:solidFill>
                  <a:schemeClr val="tx1"/>
                </a:solidFill>
                <a:cs typeface="Arial" charset="0"/>
              </a:rPr>
            </a:b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Christopher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763713" y="6174318"/>
            <a:ext cx="16557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CRONE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Eveline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50825" y="6117167"/>
            <a:ext cx="16065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STOKHOF </a:t>
            </a:r>
            <a:br>
              <a:rPr lang="en-GB" altLang="en-US" sz="1200">
                <a:solidFill>
                  <a:schemeClr val="tx1"/>
                </a:solidFill>
                <a:cs typeface="Arial" charset="0"/>
              </a:rPr>
            </a:b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Martin</a:t>
            </a:r>
          </a:p>
        </p:txBody>
      </p:sp>
      <p:pic>
        <p:nvPicPr>
          <p:cNvPr id="24" name="Picture 22" descr="DONALD Athe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1898651"/>
            <a:ext cx="4460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3149601" y="25654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DONALD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Athene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144838" y="381635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JAJSZCZYK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Andrzej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144838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JUNGWIRTH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Tomas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3144838" y="6174318"/>
            <a:ext cx="16573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KRAMER</a:t>
            </a:r>
            <a:br>
              <a:rPr lang="fr-BE" altLang="en-US" sz="1200">
                <a:solidFill>
                  <a:schemeClr val="tx1"/>
                </a:solidFill>
                <a:cs typeface="Arial" charset="0"/>
              </a:rPr>
            </a:b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Michael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4446588" y="25654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MEHLHORN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Kurt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4441826" y="381635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ROMANOWICZ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Barbara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427538" y="49657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STENSETH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Nils</a:t>
            </a: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441825" y="6174318"/>
            <a:ext cx="165576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SUPERTI-FURGA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Giulio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5872163" y="256540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TAVERNARAKIS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Nektarios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5867400" y="3816351"/>
            <a:ext cx="158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THORNTON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Janet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5867401" y="49657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  <a:cs typeface="Arial" charset="0"/>
              </a:rPr>
              <a:t>VERNOS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Isabelle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5867400" y="6174318"/>
            <a:ext cx="16573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VEUGELERS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Reinhilde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7" name="Picture 24" descr="https://erc.europa.eu/sites/default/files/imagecache/current_members/content/members_organisation/images/A_Jajszczyk_photo_smal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3124200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6" descr="https://erc.europa.eu/sites/default/files/imagecache/current_members/content/members_organisation/images/Jungwirth_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43645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Prof. Dr Michael Kramer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5501218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0" descr="https://erc.europa.eu/sites/default/files/imagecache/current_members/content/members_organisation/images/Mehlhorn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4" y="1940984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7385051" y="2565401"/>
            <a:ext cx="157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WIEVIORKA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Michel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7380288" y="3816351"/>
            <a:ext cx="1579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ZWIRNER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>
                <a:solidFill>
                  <a:schemeClr val="tx1"/>
                </a:solidFill>
                <a:cs typeface="Arial" charset="0"/>
              </a:rPr>
              <a:t>Fabio</a:t>
            </a:r>
            <a:endParaRPr lang="en-GB" altLang="en-US" sz="12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3" name="Picture 32" descr="https://erc.europa.eu/sites/default/files/imagecache/current_members/content/members_organisation/images/Romanowicz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4" y="31559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4" descr="Prof. Nils Chr. STENSETH 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1" y="43370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6" descr="https://erc.europa.eu/sites/default/files/imagecache/current_members/content/members_organisation/images/Giulio%20Superti-Furga_web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4" y="5501218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8" descr="https://erc.europa.eu/sites/default/files/imagecache/current_members/content/members_organisation/images/Nektarios_Tavernarakis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1892301"/>
            <a:ext cx="4476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https://erc.europa.eu/sites/default/files/imagecache/current_members/content/members_organisation/images/Janet-Thornton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3175000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2" descr="Prof. Isabelle VERNOS 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43645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4" descr="Prof. Dr Reinhilde VEUGELER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5520267"/>
            <a:ext cx="447675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6" descr="Prof. Michel WIEVIORK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6" y="1883834"/>
            <a:ext cx="4476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8" descr="https://erc.europa.eu/sites/default/files/imagecache/current_members/content/members_organisation/images/Fabio%20Zwirner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1" y="3155951"/>
            <a:ext cx="44767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788988" y="1873251"/>
            <a:ext cx="914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sz="1200">
                <a:solidFill>
                  <a:srgbClr val="FB5D05"/>
                </a:solidFill>
              </a:rPr>
              <a:t>President</a:t>
            </a:r>
            <a:endParaRPr lang="en-GB" altLang="en-US" sz="1200">
              <a:solidFill>
                <a:srgbClr val="FB5D05"/>
              </a:solidFill>
            </a:endParaRPr>
          </a:p>
        </p:txBody>
      </p:sp>
      <p:sp>
        <p:nvSpPr>
          <p:cNvPr id="53" name="TextBox 50"/>
          <p:cNvSpPr txBox="1">
            <a:spLocks noChangeArrowheads="1"/>
          </p:cNvSpPr>
          <p:nvPr/>
        </p:nvSpPr>
        <p:spPr bwMode="auto">
          <a:xfrm>
            <a:off x="825500" y="314325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sz="1200">
                <a:solidFill>
                  <a:srgbClr val="FB5D05"/>
                </a:solidFill>
              </a:rPr>
              <a:t>Vice</a:t>
            </a:r>
            <a:br>
              <a:rPr lang="fr-BE" altLang="en-US" sz="1200">
                <a:solidFill>
                  <a:srgbClr val="FB5D05"/>
                </a:solidFill>
              </a:rPr>
            </a:br>
            <a:r>
              <a:rPr lang="fr-BE" altLang="en-US" sz="1200">
                <a:solidFill>
                  <a:srgbClr val="FB5D05"/>
                </a:solidFill>
              </a:rPr>
              <a:t>President</a:t>
            </a:r>
            <a:endParaRPr lang="en-GB" altLang="en-US" sz="1200">
              <a:solidFill>
                <a:srgbClr val="FB5D05"/>
              </a:solidFill>
            </a:endParaRPr>
          </a:p>
        </p:txBody>
      </p:sp>
      <p:sp>
        <p:nvSpPr>
          <p:cNvPr id="54" name="TextBox 51"/>
          <p:cNvSpPr txBox="1">
            <a:spLocks noChangeArrowheads="1"/>
          </p:cNvSpPr>
          <p:nvPr/>
        </p:nvSpPr>
        <p:spPr bwMode="auto">
          <a:xfrm>
            <a:off x="827088" y="433705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sz="1200">
                <a:solidFill>
                  <a:srgbClr val="FB5D05"/>
                </a:solidFill>
              </a:rPr>
              <a:t>Vice</a:t>
            </a:r>
            <a:br>
              <a:rPr lang="fr-BE" altLang="en-US" sz="1200">
                <a:solidFill>
                  <a:srgbClr val="FB5D05"/>
                </a:solidFill>
              </a:rPr>
            </a:br>
            <a:r>
              <a:rPr lang="fr-BE" altLang="en-US" sz="1200">
                <a:solidFill>
                  <a:srgbClr val="FB5D05"/>
                </a:solidFill>
              </a:rPr>
              <a:t>President</a:t>
            </a:r>
            <a:endParaRPr lang="en-GB" altLang="en-US" sz="1200">
              <a:solidFill>
                <a:srgbClr val="FB5D05"/>
              </a:solidFill>
            </a:endParaRPr>
          </a:p>
        </p:txBody>
      </p:sp>
      <p:sp>
        <p:nvSpPr>
          <p:cNvPr id="55" name="TextBox 52"/>
          <p:cNvSpPr txBox="1">
            <a:spLocks noChangeArrowheads="1"/>
          </p:cNvSpPr>
          <p:nvPr/>
        </p:nvSpPr>
        <p:spPr bwMode="auto">
          <a:xfrm>
            <a:off x="776288" y="5520267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sz="1200">
                <a:solidFill>
                  <a:srgbClr val="FB5D05"/>
                </a:solidFill>
              </a:rPr>
              <a:t>Vice</a:t>
            </a:r>
            <a:br>
              <a:rPr lang="fr-BE" altLang="en-US" sz="1200">
                <a:solidFill>
                  <a:srgbClr val="FB5D05"/>
                </a:solidFill>
              </a:rPr>
            </a:br>
            <a:r>
              <a:rPr lang="fr-BE" altLang="en-US" sz="1200">
                <a:solidFill>
                  <a:srgbClr val="FB5D05"/>
                </a:solidFill>
              </a:rPr>
              <a:t>President</a:t>
            </a:r>
            <a:endParaRPr lang="en-GB" altLang="en-US" sz="1200">
              <a:solidFill>
                <a:srgbClr val="FB5D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67" y="3248979"/>
            <a:ext cx="5665003" cy="36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gray">
          <a:xfrm>
            <a:off x="206375" y="201124"/>
            <a:ext cx="59800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FF66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What is the ERC?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</a:b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Horizon 2020 (2014-2020)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B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udget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€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77 billion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+mj-lt"/>
                <a:cs typeface="Arial" panose="020B0604020202020204" pitchFamily="34" charset="0"/>
              </a:rPr>
            </a:br>
            <a:r>
              <a:rPr lang="en-GB" sz="2400" b="1" dirty="0">
                <a:latin typeface="+mj-lt"/>
                <a:cs typeface="Arial" panose="020B0604020202020204" pitchFamily="34" charset="0"/>
              </a:rPr>
              <a:t>ERC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Budget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€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13 billion (1.8 billion / year)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6038" y="1763712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93185" y="1493785"/>
            <a:ext cx="5286046" cy="3375375"/>
            <a:chOff x="276064" y="1493785"/>
            <a:chExt cx="5286046" cy="337537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4" y="1493785"/>
              <a:ext cx="5286046" cy="337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385494" y="1943835"/>
              <a:ext cx="546546" cy="545700"/>
            </a:xfrm>
            <a:prstGeom prst="ellipse">
              <a:avLst/>
            </a:prstGeom>
            <a:noFill/>
            <a:ln w="28575">
              <a:solidFill>
                <a:srgbClr val="FB510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16216" y="3501008"/>
            <a:ext cx="720080" cy="523220"/>
            <a:chOff x="323528" y="5227638"/>
            <a:chExt cx="72008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395536" y="522763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/>
                <a:t>FP7</a:t>
              </a:r>
            </a:p>
            <a:p>
              <a:endParaRPr lang="en-GB" sz="700" dirty="0" smtClean="0"/>
            </a:p>
            <a:p>
              <a:r>
                <a:rPr lang="en-GB" sz="1050" b="1" dirty="0" smtClean="0"/>
                <a:t>H2020</a:t>
              </a:r>
              <a:endParaRPr lang="en-GB" sz="1050" b="1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23528" y="5301208"/>
              <a:ext cx="97160" cy="7200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3528" y="5589240"/>
              <a:ext cx="97160" cy="7200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2813" y="6308725"/>
            <a:ext cx="611187" cy="549275"/>
          </a:xfrm>
        </p:spPr>
        <p:txBody>
          <a:bodyPr/>
          <a:lstStyle/>
          <a:p>
            <a:pPr>
              <a:defRPr/>
            </a:pPr>
            <a:r>
              <a:rPr lang="fr-BE" sz="1100" dirty="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en-US" sz="1100" dirty="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660F8471-629D-4FD8-B381-D0311C6FEC57}" type="slidenum">
              <a:rPr lang="en-US" sz="110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sz="1100" dirty="0">
              <a:solidFill>
                <a:srgbClr val="4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gray">
          <a:xfrm>
            <a:off x="206375" y="201124"/>
            <a:ext cx="59800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FF66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What is the ERC?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</a:b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Horizon 2020 (2014-2020)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B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udget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€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77 billion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+mj-lt"/>
                <a:cs typeface="Arial" panose="020B0604020202020204" pitchFamily="34" charset="0"/>
              </a:rPr>
            </a:br>
            <a:r>
              <a:rPr lang="en-GB" sz="2400" b="1" dirty="0">
                <a:latin typeface="+mj-lt"/>
                <a:cs typeface="Arial" panose="020B0604020202020204" pitchFamily="34" charset="0"/>
              </a:rPr>
              <a:t>ERC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Budget € 13 billion (1.8 billion / year)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6038" y="1763712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2813" y="6308725"/>
            <a:ext cx="611187" cy="549275"/>
          </a:xfrm>
        </p:spPr>
        <p:txBody>
          <a:bodyPr/>
          <a:lstStyle/>
          <a:p>
            <a:pPr>
              <a:defRPr/>
            </a:pPr>
            <a:r>
              <a:rPr lang="fr-BE" sz="1100" dirty="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en-US" sz="1100" dirty="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660F8471-629D-4FD8-B381-D0311C6FEC57}" type="slidenum">
              <a:rPr lang="en-US" sz="110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sz="1100" dirty="0">
              <a:solidFill>
                <a:srgbClr val="4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gray">
          <a:xfrm>
            <a:off x="168274" y="1994998"/>
            <a:ext cx="90753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200" b="1" dirty="0" smtClean="0">
                <a:solidFill>
                  <a:srgbClr val="FF66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Proposal of the EC for Horizon Europe (2021-2027)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</a:b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Horizon Europe (2021-2027)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B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udget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€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100 billion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(No UK contribution)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+mj-lt"/>
                <a:cs typeface="Arial" panose="020B0604020202020204" pitchFamily="34" charset="0"/>
              </a:rPr>
            </a:br>
            <a:r>
              <a:rPr lang="en-GB" sz="2400" b="1" dirty="0">
                <a:latin typeface="+mj-lt"/>
                <a:cs typeface="Arial" panose="020B0604020202020204" pitchFamily="34" charset="0"/>
              </a:rPr>
              <a:t>ERC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Budget € 16.6 billion (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2.4 billion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/ year)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gray">
          <a:xfrm>
            <a:off x="206375" y="201124"/>
            <a:ext cx="59800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FF66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What is the ERC?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</a:b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Horizon 2020 (2014-2020)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B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udget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€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77 billion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+mj-lt"/>
                <a:cs typeface="Arial" panose="020B0604020202020204" pitchFamily="34" charset="0"/>
              </a:rPr>
            </a:br>
            <a:r>
              <a:rPr lang="en-GB" sz="2400" b="1" dirty="0">
                <a:latin typeface="+mj-lt"/>
                <a:cs typeface="Arial" panose="020B0604020202020204" pitchFamily="34" charset="0"/>
              </a:rPr>
              <a:t>ERC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Budget € 13 billion (1.8 billion / year)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6038" y="1763712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2813" y="6308725"/>
            <a:ext cx="611187" cy="549275"/>
          </a:xfrm>
        </p:spPr>
        <p:txBody>
          <a:bodyPr/>
          <a:lstStyle/>
          <a:p>
            <a:pPr>
              <a:defRPr/>
            </a:pPr>
            <a:r>
              <a:rPr lang="fr-BE" sz="1100" dirty="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en-US" sz="1100" dirty="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660F8471-629D-4FD8-B381-D0311C6FEC57}" type="slidenum">
              <a:rPr lang="en-US" sz="1100" smtClean="0">
                <a:solidFill>
                  <a:srgbClr val="4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sz="1100" dirty="0">
              <a:solidFill>
                <a:srgbClr val="4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gray">
          <a:xfrm>
            <a:off x="168274" y="1994998"/>
            <a:ext cx="90753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200" b="1" dirty="0" smtClean="0">
                <a:solidFill>
                  <a:srgbClr val="FF66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>Proposal of the EC for Horizon Europe (2021-2027)</a:t>
            </a:r>
            <a: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C00000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</a:b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Horizon Europe (2021-2027)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B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udget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€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100 billion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(No UK contribution)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+mj-lt"/>
                <a:cs typeface="Arial" panose="020B0604020202020204" pitchFamily="34" charset="0"/>
              </a:rPr>
            </a:br>
            <a:r>
              <a:rPr lang="en-GB" sz="2400" b="1" dirty="0">
                <a:latin typeface="+mj-lt"/>
                <a:cs typeface="Arial" panose="020B0604020202020204" pitchFamily="34" charset="0"/>
              </a:rPr>
              <a:t>ERC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Budget € 16.6 billion (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2.4 billion </a:t>
            </a:r>
            <a:r>
              <a:rPr lang="en-GB" sz="2400" b="1" dirty="0" smtClean="0">
                <a:latin typeface="+mj-lt"/>
                <a:cs typeface="Arial" panose="020B0604020202020204" pitchFamily="34" charset="0"/>
              </a:rPr>
              <a:t>/ year)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900000">
            <a:off x="2645589" y="2717800"/>
            <a:ext cx="4383010" cy="9848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800" dirty="0" smtClean="0"/>
              <a:t>      TBC!!!!</a:t>
            </a:r>
            <a:endParaRPr lang="en-GB" sz="5800" dirty="0"/>
          </a:p>
        </p:txBody>
      </p:sp>
    </p:spTree>
    <p:extLst>
      <p:ext uri="{BB962C8B-B14F-4D97-AF65-F5344CB8AC3E}">
        <p14:creationId xmlns:p14="http://schemas.microsoft.com/office/powerpoint/2010/main" val="535919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spect="1" noChangeArrowheads="1" noTextEdit="1"/>
          </p:cNvSpPr>
          <p:nvPr/>
        </p:nvSpPr>
        <p:spPr bwMode="auto">
          <a:xfrm>
            <a:off x="46038" y="1763713"/>
            <a:ext cx="57864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itel 4"/>
          <p:cNvSpPr>
            <a:spLocks/>
          </p:cNvSpPr>
          <p:nvPr/>
        </p:nvSpPr>
        <p:spPr bwMode="gray">
          <a:xfrm>
            <a:off x="219075" y="188913"/>
            <a:ext cx="7458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ea typeface="ＭＳ Ｐゴシック" pitchFamily="34" charset="-128"/>
              </a:rPr>
              <a:t/>
            </a:r>
            <a:br>
              <a:rPr lang="en-US" altLang="en-US" sz="2400" b="1" dirty="0">
                <a:ea typeface="ＭＳ Ｐゴシック" pitchFamily="34" charset="-128"/>
              </a:rPr>
            </a:b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AT" altLang="en-US" sz="24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76250" y="2603500"/>
            <a:ext cx="82311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33400" indent="-3540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60475" indent="-5476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latin typeface="Arial" panose="020B0604020202020204" pitchFamily="34" charset="0"/>
                <a:cs typeface="Arial" panose="020B0604020202020204" pitchFamily="34" charset="0"/>
              </a:rPr>
              <a:t>Brief overview on ERC</a:t>
            </a:r>
          </a:p>
          <a:p>
            <a:pPr eaLnBrk="1" hangingPunct="1">
              <a:spcBef>
                <a:spcPts val="9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and Evaluation process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nl-B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ready and prepare your proposal </a:t>
            </a:r>
          </a:p>
          <a:p>
            <a:pPr>
              <a:spcBef>
                <a:spcPct val="30000"/>
              </a:spcBef>
              <a:buClr>
                <a:srgbClr val="FB5105"/>
              </a:buClr>
              <a:buFont typeface="Wingdings" pitchFamily="2" charset="2"/>
              <a:buChar char="§"/>
            </a:pPr>
            <a:r>
              <a:rPr lang="en-GB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Statistics</a:t>
            </a:r>
            <a:endParaRPr lang="en-GB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69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5.9|6.8|3.4|31|3.1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|5.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.6|4.8|8|3.7|4.9|10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4.3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6799</TotalTime>
  <Words>1916</Words>
  <Application>Microsoft Office PowerPoint</Application>
  <PresentationFormat>On-screen Show (4:3)</PresentationFormat>
  <Paragraphs>491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What is the ERC?</vt:lpstr>
      <vt:lpstr>What is the ERC?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can apply?</vt:lpstr>
      <vt:lpstr>PowerPoint Presentation</vt:lpstr>
      <vt:lpstr>PowerPoint Presentation</vt:lpstr>
      <vt:lpstr>Additional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Indicative summary main calls  2018 budget </vt:lpstr>
      <vt:lpstr>ERC Synergy Grants</vt:lpstr>
      <vt:lpstr>PowerPoint Presentation</vt:lpstr>
      <vt:lpstr>PowerPoint Presentation</vt:lpstr>
    </vt:vector>
  </TitlesOfParts>
  <Company>European Research Council Executive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Martin (ERCEA)</dc:creator>
  <cp:lastModifiedBy>LOPEZ ALBACETE Javier (ERCEA)</cp:lastModifiedBy>
  <cp:revision>232</cp:revision>
  <cp:lastPrinted>2017-10-13T13:08:18Z</cp:lastPrinted>
  <dcterms:created xsi:type="dcterms:W3CDTF">2014-03-13T14:59:15Z</dcterms:created>
  <dcterms:modified xsi:type="dcterms:W3CDTF">2018-06-29T07:07:34Z</dcterms:modified>
</cp:coreProperties>
</file>